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39" r:id="rId2"/>
    <p:sldId id="329" r:id="rId3"/>
    <p:sldId id="340" r:id="rId4"/>
    <p:sldId id="341" r:id="rId5"/>
    <p:sldId id="322" r:id="rId6"/>
    <p:sldId id="342" r:id="rId7"/>
    <p:sldId id="343" r:id="rId8"/>
    <p:sldId id="323" r:id="rId9"/>
    <p:sldId id="324" r:id="rId10"/>
    <p:sldId id="325" r:id="rId11"/>
    <p:sldId id="333" r:id="rId12"/>
    <p:sldId id="334" r:id="rId13"/>
    <p:sldId id="335" r:id="rId14"/>
    <p:sldId id="336" r:id="rId15"/>
    <p:sldId id="337" r:id="rId16"/>
    <p:sldId id="344" r:id="rId17"/>
    <p:sldId id="338" r:id="rId18"/>
    <p:sldId id="345" r:id="rId19"/>
    <p:sldId id="346" r:id="rId20"/>
    <p:sldId id="348" r:id="rId21"/>
    <p:sldId id="349" r:id="rId22"/>
    <p:sldId id="34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568" autoAdjust="0"/>
  </p:normalViewPr>
  <p:slideViewPr>
    <p:cSldViewPr>
      <p:cViewPr>
        <p:scale>
          <a:sx n="66" d="100"/>
          <a:sy n="66" d="100"/>
        </p:scale>
        <p:origin x="-1506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20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689A75-DDC8-4E11-8D78-E7D60385CBEA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1A22F34E-44BA-4CF7-9416-7C17BA44DDDE}">
      <dgm:prSet custT="1"/>
      <dgm:spPr/>
      <dgm:t>
        <a:bodyPr/>
        <a:lstStyle/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 </a:t>
          </a:r>
          <a:r>
            <a:rPr kumimoji="0" lang="en-US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/ 9</a:t>
          </a:r>
          <a:r>
            <a:rPr kumimoji="0" lang="uk-UA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</a:t>
          </a:r>
          <a:r>
            <a:rPr kumimoji="0" lang="en-US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</a:t>
          </a:r>
          <a:r>
            <a:rPr kumimoji="0" lang="uk-UA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б.</a:t>
          </a:r>
          <a:endParaRPr kumimoji="0" lang="ru-RU" sz="20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000" b="1" i="0" u="none" strike="noStrike" cap="none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Данія</a:t>
          </a:r>
        </a:p>
      </dgm:t>
    </dgm:pt>
    <dgm:pt modelId="{102FB2DC-569D-4404-B563-B58EF32C84D4}" type="parTrans" cxnId="{2D42F6E7-24AA-4098-AE92-1473F8070659}">
      <dgm:prSet/>
      <dgm:spPr/>
      <dgm:t>
        <a:bodyPr/>
        <a:lstStyle/>
        <a:p>
          <a:endParaRPr lang="uk-UA"/>
        </a:p>
      </dgm:t>
    </dgm:pt>
    <dgm:pt modelId="{913F544E-FF5E-4E96-9CF4-D42F153A463F}" type="sibTrans" cxnId="{2D42F6E7-24AA-4098-AE92-1473F8070659}">
      <dgm:prSet/>
      <dgm:spPr/>
      <dgm:t>
        <a:bodyPr/>
        <a:lstStyle/>
        <a:p>
          <a:endParaRPr lang="uk-UA"/>
        </a:p>
      </dgm:t>
    </dgm:pt>
    <dgm:pt modelId="{E910BCEF-9132-4C3C-8484-D5BF492CD33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4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Arial" pitchFamily="34" charset="0"/>
            </a:rPr>
            <a:t>130 </a:t>
          </a:r>
          <a:r>
            <a:rPr kumimoji="0" lang="en-US" sz="3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Arial" pitchFamily="34" charset="0"/>
            </a:rPr>
            <a:t>/ 2</a:t>
          </a:r>
          <a:r>
            <a:rPr kumimoji="0" lang="uk-UA" sz="3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Arial" pitchFamily="34" charset="0"/>
            </a:rPr>
            <a:t>7</a:t>
          </a:r>
          <a:r>
            <a:rPr kumimoji="0" lang="en-US" sz="3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Arial" pitchFamily="34" charset="0"/>
            </a:rPr>
            <a:t> </a:t>
          </a:r>
          <a:r>
            <a:rPr kumimoji="0" lang="uk-UA" sz="3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Arial" pitchFamily="34" charset="0"/>
            </a:rPr>
            <a:t>б.</a:t>
          </a:r>
          <a:r>
            <a:rPr kumimoji="0" lang="uk-UA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Arial" pitchFamily="34" charset="0"/>
            </a:rPr>
            <a:t> </a:t>
          </a:r>
          <a:r>
            <a:rPr kumimoji="0" lang="uk-UA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rPr>
            <a:t>Камерун Іран Непал Нікарагуа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rPr>
            <a:t>Парагвай  </a:t>
          </a:r>
          <a:r>
            <a:rPr kumimoji="0" lang="uk-UA" sz="2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Arial" pitchFamily="34" charset="0"/>
            </a:rPr>
            <a:t>Україна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rPr>
            <a:t>	</a:t>
          </a:r>
          <a:r>
            <a:rPr kumimoji="0" lang="uk-UA" sz="1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ahoma" pitchFamily="34" charset="0"/>
              <a:cs typeface="Arial" pitchFamily="34" charset="0"/>
            </a:rPr>
            <a:t>142 </a:t>
          </a:r>
          <a:r>
            <a:rPr kumimoji="0" lang="en-US" sz="1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ahoma" pitchFamily="34" charset="0"/>
              <a:cs typeface="Arial" pitchFamily="34" charset="0"/>
            </a:rPr>
            <a:t>/</a:t>
          </a:r>
          <a:r>
            <a:rPr kumimoji="0" lang="uk-UA" sz="1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ahoma" pitchFamily="34" charset="0"/>
              <a:cs typeface="Arial" pitchFamily="34" charset="0"/>
            </a:rPr>
            <a:t>26</a:t>
          </a:r>
          <a:endParaRPr kumimoji="0" lang="ru-RU" sz="1800" b="1" i="0" u="none" strike="noStrike" cap="none" normalizeH="0" baseline="0" dirty="0" smtClean="0">
            <a:ln>
              <a:noFill/>
            </a:ln>
            <a:solidFill>
              <a:schemeClr val="accent2">
                <a:lumMod val="50000"/>
              </a:schemeClr>
            </a:solidFill>
            <a:effectLst/>
            <a:latin typeface="Arial" pitchFamily="34" charset="0"/>
            <a:cs typeface="Arial" pitchFamily="34" charset="0"/>
          </a:endParaRP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uk-UA" sz="14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FEEA2007-D16D-4947-A849-64FD7D5C71E5}" type="parTrans" cxnId="{F38A8F24-51C8-4DF0-8A37-C468CE4939BD}">
      <dgm:prSet/>
      <dgm:spPr/>
      <dgm:t>
        <a:bodyPr/>
        <a:lstStyle/>
        <a:p>
          <a:endParaRPr lang="uk-UA"/>
        </a:p>
      </dgm:t>
    </dgm:pt>
    <dgm:pt modelId="{175D03C4-B18D-4B76-A779-FC85030FB94B}" type="sibTrans" cxnId="{F38A8F24-51C8-4DF0-8A37-C468CE4939BD}">
      <dgm:prSet/>
      <dgm:spPr/>
      <dgm:t>
        <a:bodyPr/>
        <a:lstStyle/>
        <a:p>
          <a:endParaRPr lang="uk-UA"/>
        </a:p>
      </dgm:t>
    </dgm:pt>
    <dgm:pt modelId="{A773B301-32F2-4444-A993-FE687032EEB3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7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Arial" pitchFamily="34" charset="0"/>
            </a:rPr>
            <a:t>167</a:t>
          </a:r>
          <a:r>
            <a:rPr kumimoji="0" lang="en-US" sz="37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Arial" pitchFamily="34" charset="0"/>
            </a:rPr>
            <a:t>/ 8 </a:t>
          </a:r>
          <a:r>
            <a:rPr kumimoji="0" lang="uk-UA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Arial" pitchFamily="34" charset="0"/>
            </a:rPr>
            <a:t>б.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3700" b="1" i="0" u="none" strike="noStrike" cap="none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latin typeface="Tahoma" pitchFamily="34" charset="0"/>
              <a:cs typeface="Arial" pitchFamily="34" charset="0"/>
            </a:rPr>
            <a:t>Північна Корея  Сомалі</a:t>
          </a:r>
        </a:p>
      </dgm:t>
    </dgm:pt>
    <dgm:pt modelId="{4D3D241B-E17A-47C3-955F-B631C21C3B17}" type="parTrans" cxnId="{BE69812B-3434-4CA3-8E44-9AB49C6C9276}">
      <dgm:prSet/>
      <dgm:spPr/>
      <dgm:t>
        <a:bodyPr/>
        <a:lstStyle/>
        <a:p>
          <a:endParaRPr lang="uk-UA"/>
        </a:p>
      </dgm:t>
    </dgm:pt>
    <dgm:pt modelId="{7C5B56E5-F285-41AF-9389-C81D36818A00}" type="sibTrans" cxnId="{BE69812B-3434-4CA3-8E44-9AB49C6C9276}">
      <dgm:prSet/>
      <dgm:spPr/>
      <dgm:t>
        <a:bodyPr/>
        <a:lstStyle/>
        <a:p>
          <a:endParaRPr lang="uk-UA"/>
        </a:p>
      </dgm:t>
    </dgm:pt>
    <dgm:pt modelId="{D15B2EAA-E39C-4E9C-BDED-853194197AFA}" type="pres">
      <dgm:prSet presAssocID="{98689A75-DDC8-4E11-8D78-E7D60385CBEA}" presName="Name0" presStyleCnt="0">
        <dgm:presLayoutVars>
          <dgm:dir/>
          <dgm:animLvl val="lvl"/>
          <dgm:resizeHandles val="exact"/>
        </dgm:presLayoutVars>
      </dgm:prSet>
      <dgm:spPr/>
    </dgm:pt>
    <dgm:pt modelId="{42FFDEF1-FED4-4061-BDEB-351575172316}" type="pres">
      <dgm:prSet presAssocID="{1A22F34E-44BA-4CF7-9416-7C17BA44DDDE}" presName="Name8" presStyleCnt="0"/>
      <dgm:spPr/>
    </dgm:pt>
    <dgm:pt modelId="{34E9DF92-D82D-4B98-8DF0-C6089D511070}" type="pres">
      <dgm:prSet presAssocID="{1A22F34E-44BA-4CF7-9416-7C17BA44DDDE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06019F1-3C0A-4066-9276-D4D211CE67CA}" type="pres">
      <dgm:prSet presAssocID="{1A22F34E-44BA-4CF7-9416-7C17BA44DDD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BD5D901-5DAD-4713-BA0F-9774B9CD9A92}" type="pres">
      <dgm:prSet presAssocID="{E910BCEF-9132-4C3C-8484-D5BF492CD330}" presName="Name8" presStyleCnt="0"/>
      <dgm:spPr/>
    </dgm:pt>
    <dgm:pt modelId="{FC2F7D13-A520-48DC-979C-252C5BA44B34}" type="pres">
      <dgm:prSet presAssocID="{E910BCEF-9132-4C3C-8484-D5BF492CD330}" presName="level" presStyleLbl="node1" presStyleIdx="1" presStyleCnt="3" custLinFactNeighborX="1568" custLinFactNeighborY="189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A1FDF66-2933-4043-851C-EBCC95A21950}" type="pres">
      <dgm:prSet presAssocID="{E910BCEF-9132-4C3C-8484-D5BF492CD33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068B534-B3FB-4540-BDB8-6128373A1295}" type="pres">
      <dgm:prSet presAssocID="{A773B301-32F2-4444-A993-FE687032EEB3}" presName="Name8" presStyleCnt="0"/>
      <dgm:spPr/>
    </dgm:pt>
    <dgm:pt modelId="{BA26E0FF-9A6E-4FE7-873D-A195FA2D5881}" type="pres">
      <dgm:prSet presAssocID="{A773B301-32F2-4444-A993-FE687032EEB3}" presName="level" presStyleLbl="node1" presStyleIdx="2" presStyleCnt="3" custLinFactNeighborX="-2720" custLinFactNeighborY="422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31DC5B3-7C4D-4443-987C-90DDF04CBD97}" type="pres">
      <dgm:prSet presAssocID="{A773B301-32F2-4444-A993-FE687032EEB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7BC2BD0-E4FB-4665-8811-D242352EC9EE}" type="presOf" srcId="{A773B301-32F2-4444-A993-FE687032EEB3}" destId="{BA26E0FF-9A6E-4FE7-873D-A195FA2D5881}" srcOrd="0" destOrd="0" presId="urn:microsoft.com/office/officeart/2005/8/layout/pyramid1"/>
    <dgm:cxn modelId="{D38E6554-D991-4B5A-BA1C-B9F420F609DA}" type="presOf" srcId="{A773B301-32F2-4444-A993-FE687032EEB3}" destId="{C31DC5B3-7C4D-4443-987C-90DDF04CBD97}" srcOrd="1" destOrd="0" presId="urn:microsoft.com/office/officeart/2005/8/layout/pyramid1"/>
    <dgm:cxn modelId="{B8BA08D7-9BF7-4495-897E-DBD24401E7E5}" type="presOf" srcId="{1A22F34E-44BA-4CF7-9416-7C17BA44DDDE}" destId="{106019F1-3C0A-4066-9276-D4D211CE67CA}" srcOrd="1" destOrd="0" presId="urn:microsoft.com/office/officeart/2005/8/layout/pyramid1"/>
    <dgm:cxn modelId="{3D14829D-B135-4084-A4F5-615CB1C593CE}" type="presOf" srcId="{98689A75-DDC8-4E11-8D78-E7D60385CBEA}" destId="{D15B2EAA-E39C-4E9C-BDED-853194197AFA}" srcOrd="0" destOrd="0" presId="urn:microsoft.com/office/officeart/2005/8/layout/pyramid1"/>
    <dgm:cxn modelId="{F38A8F24-51C8-4DF0-8A37-C468CE4939BD}" srcId="{98689A75-DDC8-4E11-8D78-E7D60385CBEA}" destId="{E910BCEF-9132-4C3C-8484-D5BF492CD330}" srcOrd="1" destOrd="0" parTransId="{FEEA2007-D16D-4947-A849-64FD7D5C71E5}" sibTransId="{175D03C4-B18D-4B76-A779-FC85030FB94B}"/>
    <dgm:cxn modelId="{4BC716F6-FEC7-4D25-8B62-1F7CF6807F74}" type="presOf" srcId="{E910BCEF-9132-4C3C-8484-D5BF492CD330}" destId="{FC2F7D13-A520-48DC-979C-252C5BA44B34}" srcOrd="0" destOrd="0" presId="urn:microsoft.com/office/officeart/2005/8/layout/pyramid1"/>
    <dgm:cxn modelId="{FF7A00C2-73B5-41B5-82EE-456E31948861}" type="presOf" srcId="{1A22F34E-44BA-4CF7-9416-7C17BA44DDDE}" destId="{34E9DF92-D82D-4B98-8DF0-C6089D511070}" srcOrd="0" destOrd="0" presId="urn:microsoft.com/office/officeart/2005/8/layout/pyramid1"/>
    <dgm:cxn modelId="{2D42F6E7-24AA-4098-AE92-1473F8070659}" srcId="{98689A75-DDC8-4E11-8D78-E7D60385CBEA}" destId="{1A22F34E-44BA-4CF7-9416-7C17BA44DDDE}" srcOrd="0" destOrd="0" parTransId="{102FB2DC-569D-4404-B563-B58EF32C84D4}" sibTransId="{913F544E-FF5E-4E96-9CF4-D42F153A463F}"/>
    <dgm:cxn modelId="{BE69812B-3434-4CA3-8E44-9AB49C6C9276}" srcId="{98689A75-DDC8-4E11-8D78-E7D60385CBEA}" destId="{A773B301-32F2-4444-A993-FE687032EEB3}" srcOrd="2" destOrd="0" parTransId="{4D3D241B-E17A-47C3-955F-B631C21C3B17}" sibTransId="{7C5B56E5-F285-41AF-9389-C81D36818A00}"/>
    <dgm:cxn modelId="{13AC12FD-A7D8-48FE-83C1-3683722D7AB1}" type="presOf" srcId="{E910BCEF-9132-4C3C-8484-D5BF492CD330}" destId="{DA1FDF66-2933-4043-851C-EBCC95A21950}" srcOrd="1" destOrd="0" presId="urn:microsoft.com/office/officeart/2005/8/layout/pyramid1"/>
    <dgm:cxn modelId="{640E521D-1F10-4B55-A6FE-DACA57A1E877}" type="presParOf" srcId="{D15B2EAA-E39C-4E9C-BDED-853194197AFA}" destId="{42FFDEF1-FED4-4061-BDEB-351575172316}" srcOrd="0" destOrd="0" presId="urn:microsoft.com/office/officeart/2005/8/layout/pyramid1"/>
    <dgm:cxn modelId="{00CEB610-2F44-412F-8C2D-C336AEA0994E}" type="presParOf" srcId="{42FFDEF1-FED4-4061-BDEB-351575172316}" destId="{34E9DF92-D82D-4B98-8DF0-C6089D511070}" srcOrd="0" destOrd="0" presId="urn:microsoft.com/office/officeart/2005/8/layout/pyramid1"/>
    <dgm:cxn modelId="{4D92250F-ED99-4E20-B98C-CF8F2C340272}" type="presParOf" srcId="{42FFDEF1-FED4-4061-BDEB-351575172316}" destId="{106019F1-3C0A-4066-9276-D4D211CE67CA}" srcOrd="1" destOrd="0" presId="urn:microsoft.com/office/officeart/2005/8/layout/pyramid1"/>
    <dgm:cxn modelId="{108A17DA-95D3-46BA-9E29-267E67FBBFA7}" type="presParOf" srcId="{D15B2EAA-E39C-4E9C-BDED-853194197AFA}" destId="{5BD5D901-5DAD-4713-BA0F-9774B9CD9A92}" srcOrd="1" destOrd="0" presId="urn:microsoft.com/office/officeart/2005/8/layout/pyramid1"/>
    <dgm:cxn modelId="{08874BE5-3FA4-4455-8A8B-68763DF5780D}" type="presParOf" srcId="{5BD5D901-5DAD-4713-BA0F-9774B9CD9A92}" destId="{FC2F7D13-A520-48DC-979C-252C5BA44B34}" srcOrd="0" destOrd="0" presId="urn:microsoft.com/office/officeart/2005/8/layout/pyramid1"/>
    <dgm:cxn modelId="{898F1EA7-02F9-41E3-B888-C5F6C9AA6F61}" type="presParOf" srcId="{5BD5D901-5DAD-4713-BA0F-9774B9CD9A92}" destId="{DA1FDF66-2933-4043-851C-EBCC95A21950}" srcOrd="1" destOrd="0" presId="urn:microsoft.com/office/officeart/2005/8/layout/pyramid1"/>
    <dgm:cxn modelId="{4E19C8A9-E043-4FC0-B9E6-6F0D93853435}" type="presParOf" srcId="{D15B2EAA-E39C-4E9C-BDED-853194197AFA}" destId="{0068B534-B3FB-4540-BDB8-6128373A1295}" srcOrd="2" destOrd="0" presId="urn:microsoft.com/office/officeart/2005/8/layout/pyramid1"/>
    <dgm:cxn modelId="{737A89D5-F196-4E93-805C-7A8F25B145E2}" type="presParOf" srcId="{0068B534-B3FB-4540-BDB8-6128373A1295}" destId="{BA26E0FF-9A6E-4FE7-873D-A195FA2D5881}" srcOrd="0" destOrd="0" presId="urn:microsoft.com/office/officeart/2005/8/layout/pyramid1"/>
    <dgm:cxn modelId="{1008CED9-002F-48C8-8F92-5311BC6A27B6}" type="presParOf" srcId="{0068B534-B3FB-4540-BDB8-6128373A1295}" destId="{C31DC5B3-7C4D-4443-987C-90DDF04CBD9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EB4A54-9B83-4DD1-9FFE-39A02F86639D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8FFFB8C-21AF-4A0E-80F0-50B7509D10C2}">
      <dgm:prSet custT="1"/>
      <dgm:spPr/>
      <dgm:t>
        <a:bodyPr/>
        <a:lstStyle/>
        <a:p>
          <a:r>
            <a:rPr lang="uk-UA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Національна рада з питань антикорупційної політики </a:t>
          </a:r>
        </a:p>
        <a:p>
          <a:r>
            <a:rPr lang="uk-UA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uk-UA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конс.-дорадчий</a:t>
          </a:r>
          <a:r>
            <a:rPr lang="uk-UA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орган при ПУ)</a:t>
          </a:r>
          <a:endParaRPr lang="uk-UA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B2E53D-9898-4C11-ADBC-F8C1AE518B6C}" type="parTrans" cxnId="{832B3F93-7385-4F52-A774-CE5A4BC388A3}">
      <dgm:prSet/>
      <dgm:spPr/>
      <dgm:t>
        <a:bodyPr/>
        <a:lstStyle/>
        <a:p>
          <a:endParaRPr lang="uk-UA"/>
        </a:p>
      </dgm:t>
    </dgm:pt>
    <dgm:pt modelId="{5F3E17C2-1B2E-4E38-8F80-C6D1F1DE3FCF}" type="sibTrans" cxnId="{832B3F93-7385-4F52-A774-CE5A4BC388A3}">
      <dgm:prSet/>
      <dgm:spPr/>
      <dgm:t>
        <a:bodyPr/>
        <a:lstStyle/>
        <a:p>
          <a:endParaRPr lang="uk-UA"/>
        </a:p>
      </dgm:t>
    </dgm:pt>
    <dgm:pt modelId="{FEBD281E-6D57-4450-830A-76F5DADE3B10}">
      <dgm:prSet custT="1"/>
      <dgm:spPr/>
      <dgm:t>
        <a:bodyPr/>
        <a:lstStyle/>
        <a:p>
          <a:r>
            <a:rPr lang="uk-UA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Національне агентство з питань запобігання корупції</a:t>
          </a:r>
          <a:endParaRPr lang="uk-UA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FB036E-9651-41C4-8866-5D1DE0DC74D9}" type="parTrans" cxnId="{61D48223-31E1-40AE-B725-F78387227B57}">
      <dgm:prSet/>
      <dgm:spPr/>
      <dgm:t>
        <a:bodyPr/>
        <a:lstStyle/>
        <a:p>
          <a:endParaRPr lang="uk-UA"/>
        </a:p>
      </dgm:t>
    </dgm:pt>
    <dgm:pt modelId="{79CCBF1D-231E-4D69-B256-CC1673E93B40}" type="sibTrans" cxnId="{61D48223-31E1-40AE-B725-F78387227B57}">
      <dgm:prSet/>
      <dgm:spPr/>
      <dgm:t>
        <a:bodyPr/>
        <a:lstStyle/>
        <a:p>
          <a:endParaRPr lang="uk-UA"/>
        </a:p>
      </dgm:t>
    </dgm:pt>
    <dgm:pt modelId="{145A50F1-6B55-4D20-978F-CCBB4AF59E96}">
      <dgm:prSet custT="1"/>
      <dgm:spPr/>
      <dgm:t>
        <a:bodyPr/>
        <a:lstStyle/>
        <a:p>
          <a:r>
            <a:rPr lang="uk-UA" sz="2800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Національне антикорупційне бюро - державний правоохоронний орган</a:t>
          </a:r>
          <a:endParaRPr lang="uk-UA" sz="2800" b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51B06C-2CAD-43B7-B921-B70393A8B144}" type="parTrans" cxnId="{2B253BD9-D330-49EF-B074-CD03EA2B03BE}">
      <dgm:prSet/>
      <dgm:spPr/>
      <dgm:t>
        <a:bodyPr/>
        <a:lstStyle/>
        <a:p>
          <a:endParaRPr lang="uk-UA"/>
        </a:p>
      </dgm:t>
    </dgm:pt>
    <dgm:pt modelId="{41BBAFBE-34D9-4900-8110-2A096B5ACEE5}" type="sibTrans" cxnId="{2B253BD9-D330-49EF-B074-CD03EA2B03BE}">
      <dgm:prSet/>
      <dgm:spPr/>
      <dgm:t>
        <a:bodyPr/>
        <a:lstStyle/>
        <a:p>
          <a:endParaRPr lang="uk-UA"/>
        </a:p>
      </dgm:t>
    </dgm:pt>
    <dgm:pt modelId="{24FE6F7C-6A54-420C-B62E-A1B947B75F37}">
      <dgm:prSet/>
      <dgm:spPr/>
      <dgm:t>
        <a:bodyPr/>
        <a:lstStyle/>
        <a:p>
          <a:r>
            <a:rPr lang="uk-UA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Національне агентство України з питань виявлення, розшуку та управління активами, одержаними від корупційних та інших злочинів </a:t>
          </a:r>
          <a:endParaRPr lang="uk-UA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AAA5B4A-9674-4FDB-8418-D1BEE708F52D}" type="parTrans" cxnId="{A9D3322E-8A41-46DC-8F15-787B67B6421F}">
      <dgm:prSet/>
      <dgm:spPr/>
      <dgm:t>
        <a:bodyPr/>
        <a:lstStyle/>
        <a:p>
          <a:endParaRPr lang="uk-UA"/>
        </a:p>
      </dgm:t>
    </dgm:pt>
    <dgm:pt modelId="{B22CBBDE-109F-4060-92CB-69C6402BFCD9}" type="sibTrans" cxnId="{A9D3322E-8A41-46DC-8F15-787B67B6421F}">
      <dgm:prSet/>
      <dgm:spPr/>
      <dgm:t>
        <a:bodyPr/>
        <a:lstStyle/>
        <a:p>
          <a:endParaRPr lang="uk-UA"/>
        </a:p>
      </dgm:t>
    </dgm:pt>
    <dgm:pt modelId="{156CCB77-5287-4E29-9036-AC638571CA34}" type="pres">
      <dgm:prSet presAssocID="{42EB4A54-9B83-4DD1-9FFE-39A02F86639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7749769-35EE-4FCE-B4C1-B6F50038BAAC}" type="pres">
      <dgm:prSet presAssocID="{145A50F1-6B55-4D20-978F-CCBB4AF59E9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8E7A3E8-CE40-4E06-8EA3-8EB05B2F69DB}" type="pres">
      <dgm:prSet presAssocID="{41BBAFBE-34D9-4900-8110-2A096B5ACEE5}" presName="sibTrans" presStyleCnt="0"/>
      <dgm:spPr/>
    </dgm:pt>
    <dgm:pt modelId="{6B78FCAA-3DC8-48D9-9042-9ABD869780E8}" type="pres">
      <dgm:prSet presAssocID="{FEBD281E-6D57-4450-830A-76F5DADE3B1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A21D48B-8D2E-4C5C-87E3-A3BD6FC359E7}" type="pres">
      <dgm:prSet presAssocID="{79CCBF1D-231E-4D69-B256-CC1673E93B40}" presName="sibTrans" presStyleCnt="0"/>
      <dgm:spPr/>
    </dgm:pt>
    <dgm:pt modelId="{A8A625D7-2387-426A-B885-0F741A57C540}" type="pres">
      <dgm:prSet presAssocID="{58FFFB8C-21AF-4A0E-80F0-50B7509D10C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54B8B8D-7D68-43A3-B491-CD0C1F102B70}" type="pres">
      <dgm:prSet presAssocID="{5F3E17C2-1B2E-4E38-8F80-C6D1F1DE3FCF}" presName="sibTrans" presStyleCnt="0"/>
      <dgm:spPr/>
    </dgm:pt>
    <dgm:pt modelId="{7BB0C781-4F71-4E59-BD77-B39EE171DE8E}" type="pres">
      <dgm:prSet presAssocID="{24FE6F7C-6A54-420C-B62E-A1B947B75F3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B253BD9-D330-49EF-B074-CD03EA2B03BE}" srcId="{42EB4A54-9B83-4DD1-9FFE-39A02F86639D}" destId="{145A50F1-6B55-4D20-978F-CCBB4AF59E96}" srcOrd="0" destOrd="0" parTransId="{5651B06C-2CAD-43B7-B921-B70393A8B144}" sibTransId="{41BBAFBE-34D9-4900-8110-2A096B5ACEE5}"/>
    <dgm:cxn modelId="{DCDF5A88-1F2B-4FAF-902D-964E4F938535}" type="presOf" srcId="{24FE6F7C-6A54-420C-B62E-A1B947B75F37}" destId="{7BB0C781-4F71-4E59-BD77-B39EE171DE8E}" srcOrd="0" destOrd="0" presId="urn:microsoft.com/office/officeart/2005/8/layout/default#1"/>
    <dgm:cxn modelId="{DF3253E6-D091-474D-AFC7-70BEC17D8535}" type="presOf" srcId="{42EB4A54-9B83-4DD1-9FFE-39A02F86639D}" destId="{156CCB77-5287-4E29-9036-AC638571CA34}" srcOrd="0" destOrd="0" presId="urn:microsoft.com/office/officeart/2005/8/layout/default#1"/>
    <dgm:cxn modelId="{832B3F93-7385-4F52-A774-CE5A4BC388A3}" srcId="{42EB4A54-9B83-4DD1-9FFE-39A02F86639D}" destId="{58FFFB8C-21AF-4A0E-80F0-50B7509D10C2}" srcOrd="2" destOrd="0" parTransId="{EEB2E53D-9898-4C11-ADBC-F8C1AE518B6C}" sibTransId="{5F3E17C2-1B2E-4E38-8F80-C6D1F1DE3FCF}"/>
    <dgm:cxn modelId="{61D48223-31E1-40AE-B725-F78387227B57}" srcId="{42EB4A54-9B83-4DD1-9FFE-39A02F86639D}" destId="{FEBD281E-6D57-4450-830A-76F5DADE3B10}" srcOrd="1" destOrd="0" parTransId="{7BFB036E-9651-41C4-8866-5D1DE0DC74D9}" sibTransId="{79CCBF1D-231E-4D69-B256-CC1673E93B40}"/>
    <dgm:cxn modelId="{E2CD72A3-3D35-4CE5-B907-2773C4502141}" type="presOf" srcId="{58FFFB8C-21AF-4A0E-80F0-50B7509D10C2}" destId="{A8A625D7-2387-426A-B885-0F741A57C540}" srcOrd="0" destOrd="0" presId="urn:microsoft.com/office/officeart/2005/8/layout/default#1"/>
    <dgm:cxn modelId="{A9D3322E-8A41-46DC-8F15-787B67B6421F}" srcId="{42EB4A54-9B83-4DD1-9FFE-39A02F86639D}" destId="{24FE6F7C-6A54-420C-B62E-A1B947B75F37}" srcOrd="3" destOrd="0" parTransId="{7AAA5B4A-9674-4FDB-8418-D1BEE708F52D}" sibTransId="{B22CBBDE-109F-4060-92CB-69C6402BFCD9}"/>
    <dgm:cxn modelId="{4DE85AC6-4273-4004-AA93-AA9CB1F06B86}" type="presOf" srcId="{145A50F1-6B55-4D20-978F-CCBB4AF59E96}" destId="{77749769-35EE-4FCE-B4C1-B6F50038BAAC}" srcOrd="0" destOrd="0" presId="urn:microsoft.com/office/officeart/2005/8/layout/default#1"/>
    <dgm:cxn modelId="{315C84E8-4E58-4AF9-87CF-2AB7481BFF05}" type="presOf" srcId="{FEBD281E-6D57-4450-830A-76F5DADE3B10}" destId="{6B78FCAA-3DC8-48D9-9042-9ABD869780E8}" srcOrd="0" destOrd="0" presId="urn:microsoft.com/office/officeart/2005/8/layout/default#1"/>
    <dgm:cxn modelId="{BD67EA3E-7302-41D6-95F4-474DEAA3D619}" type="presParOf" srcId="{156CCB77-5287-4E29-9036-AC638571CA34}" destId="{77749769-35EE-4FCE-B4C1-B6F50038BAAC}" srcOrd="0" destOrd="0" presId="urn:microsoft.com/office/officeart/2005/8/layout/default#1"/>
    <dgm:cxn modelId="{3EB177F6-E7E8-4D13-9B1C-3A7B66E955EC}" type="presParOf" srcId="{156CCB77-5287-4E29-9036-AC638571CA34}" destId="{E8E7A3E8-CE40-4E06-8EA3-8EB05B2F69DB}" srcOrd="1" destOrd="0" presId="urn:microsoft.com/office/officeart/2005/8/layout/default#1"/>
    <dgm:cxn modelId="{2BCAB0A8-A785-49DD-9793-605066E0E852}" type="presParOf" srcId="{156CCB77-5287-4E29-9036-AC638571CA34}" destId="{6B78FCAA-3DC8-48D9-9042-9ABD869780E8}" srcOrd="2" destOrd="0" presId="urn:microsoft.com/office/officeart/2005/8/layout/default#1"/>
    <dgm:cxn modelId="{68B1332F-0668-40FF-873C-3C1BBB75FAE7}" type="presParOf" srcId="{156CCB77-5287-4E29-9036-AC638571CA34}" destId="{0A21D48B-8D2E-4C5C-87E3-A3BD6FC359E7}" srcOrd="3" destOrd="0" presId="urn:microsoft.com/office/officeart/2005/8/layout/default#1"/>
    <dgm:cxn modelId="{2E11F4A5-B6F1-43A4-A86D-9015BF46EC58}" type="presParOf" srcId="{156CCB77-5287-4E29-9036-AC638571CA34}" destId="{A8A625D7-2387-426A-B885-0F741A57C540}" srcOrd="4" destOrd="0" presId="urn:microsoft.com/office/officeart/2005/8/layout/default#1"/>
    <dgm:cxn modelId="{9BA03750-386F-4C92-99FE-1813F0C51C9E}" type="presParOf" srcId="{156CCB77-5287-4E29-9036-AC638571CA34}" destId="{254B8B8D-7D68-43A3-B491-CD0C1F102B70}" srcOrd="5" destOrd="0" presId="urn:microsoft.com/office/officeart/2005/8/layout/default#1"/>
    <dgm:cxn modelId="{C188A665-DA04-4D1C-A84E-9E440775DB5C}" type="presParOf" srcId="{156CCB77-5287-4E29-9036-AC638571CA34}" destId="{7BB0C781-4F71-4E59-BD77-B39EE171DE8E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E9DF92-D82D-4B98-8DF0-C6089D511070}">
      <dsp:nvSpPr>
        <dsp:cNvPr id="0" name=""/>
        <dsp:cNvSpPr/>
      </dsp:nvSpPr>
      <dsp:spPr>
        <a:xfrm>
          <a:off x="2208245" y="0"/>
          <a:ext cx="2208245" cy="1727968"/>
        </a:xfrm>
        <a:prstGeom prst="trapezoid">
          <a:avLst>
            <a:gd name="adj" fmla="val 6389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600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 </a:t>
          </a:r>
          <a:r>
            <a:rPr kumimoji="0" lang="en-US" sz="3600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/ 9</a:t>
          </a:r>
          <a:r>
            <a:rPr kumimoji="0" lang="uk-UA" sz="3600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</a:t>
          </a:r>
          <a:r>
            <a:rPr kumimoji="0" lang="en-US" sz="3600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</a:t>
          </a:r>
          <a:r>
            <a:rPr kumimoji="0" lang="uk-UA" sz="2000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б.</a:t>
          </a:r>
          <a:endParaRPr kumimoji="0" lang="ru-RU" sz="20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000" b="1" i="0" u="none" strike="noStrike" kern="1200" cap="none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Данія</a:t>
          </a:r>
        </a:p>
      </dsp:txBody>
      <dsp:txXfrm>
        <a:off x="2208245" y="0"/>
        <a:ext cx="2208245" cy="1727968"/>
      </dsp:txXfrm>
    </dsp:sp>
    <dsp:sp modelId="{FC2F7D13-A520-48DC-979C-252C5BA44B34}">
      <dsp:nvSpPr>
        <dsp:cNvPr id="0" name=""/>
        <dsp:cNvSpPr/>
      </dsp:nvSpPr>
      <dsp:spPr>
        <a:xfrm>
          <a:off x="1173373" y="1731234"/>
          <a:ext cx="4416490" cy="1727968"/>
        </a:xfrm>
        <a:prstGeom prst="trapezoid">
          <a:avLst>
            <a:gd name="adj" fmla="val 6389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4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000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Arial" pitchFamily="34" charset="0"/>
            </a:rPr>
            <a:t>130 </a:t>
          </a:r>
          <a:r>
            <a:rPr kumimoji="0" lang="en-US" sz="3000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Arial" pitchFamily="34" charset="0"/>
            </a:rPr>
            <a:t>/ 2</a:t>
          </a:r>
          <a:r>
            <a:rPr kumimoji="0" lang="uk-UA" sz="3000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Arial" pitchFamily="34" charset="0"/>
            </a:rPr>
            <a:t>7</a:t>
          </a:r>
          <a:r>
            <a:rPr kumimoji="0" lang="en-US" sz="3000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Arial" pitchFamily="34" charset="0"/>
            </a:rPr>
            <a:t> </a:t>
          </a:r>
          <a:r>
            <a:rPr kumimoji="0" lang="uk-UA" sz="3000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Arial" pitchFamily="34" charset="0"/>
            </a:rPr>
            <a:t>б.</a:t>
          </a:r>
          <a:r>
            <a:rPr kumimoji="0" lang="uk-UA" sz="3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Arial" pitchFamily="34" charset="0"/>
            </a:rPr>
            <a:t> </a:t>
          </a:r>
          <a:r>
            <a:rPr kumimoji="0" lang="uk-UA" sz="22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rPr>
            <a:t>Камерун Іран Непал Нікарагуа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2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rPr>
            <a:t>Парагвай  </a:t>
          </a:r>
          <a:r>
            <a:rPr kumimoji="0" lang="uk-UA" sz="2200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Arial" pitchFamily="34" charset="0"/>
            </a:rPr>
            <a:t>Україна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2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rPr>
            <a:t>	</a:t>
          </a:r>
          <a:r>
            <a:rPr kumimoji="0" lang="uk-UA" sz="1800" b="1" i="0" u="none" strike="noStrike" kern="1200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ahoma" pitchFamily="34" charset="0"/>
              <a:cs typeface="Arial" pitchFamily="34" charset="0"/>
            </a:rPr>
            <a:t>142 </a:t>
          </a:r>
          <a:r>
            <a:rPr kumimoji="0" lang="en-US" sz="1800" b="1" i="0" u="none" strike="noStrike" kern="1200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ahoma" pitchFamily="34" charset="0"/>
              <a:cs typeface="Arial" pitchFamily="34" charset="0"/>
            </a:rPr>
            <a:t>/</a:t>
          </a:r>
          <a:r>
            <a:rPr kumimoji="0" lang="uk-UA" sz="1800" b="1" i="0" u="none" strike="noStrike" kern="1200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ahoma" pitchFamily="34" charset="0"/>
              <a:cs typeface="Arial" pitchFamily="34" charset="0"/>
            </a:rPr>
            <a:t>26</a:t>
          </a:r>
          <a:endParaRPr kumimoji="0" lang="ru-RU" sz="1800" b="1" i="0" u="none" strike="noStrike" kern="1200" cap="none" normalizeH="0" baseline="0" dirty="0" smtClean="0">
            <a:ln>
              <a:noFill/>
            </a:ln>
            <a:solidFill>
              <a:schemeClr val="accent2">
                <a:lumMod val="50000"/>
              </a:schemeClr>
            </a:solidFill>
            <a:effectLst/>
            <a:latin typeface="Arial" pitchFamily="34" charset="0"/>
            <a:cs typeface="Arial" pitchFamily="34" charset="0"/>
          </a:endParaRP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uk-UA" sz="14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1946258" y="1731234"/>
        <a:ext cx="2870718" cy="1727968"/>
      </dsp:txXfrm>
    </dsp:sp>
    <dsp:sp modelId="{BA26E0FF-9A6E-4FE7-873D-A195FA2D5881}">
      <dsp:nvSpPr>
        <dsp:cNvPr id="0" name=""/>
        <dsp:cNvSpPr/>
      </dsp:nvSpPr>
      <dsp:spPr>
        <a:xfrm>
          <a:off x="0" y="3455937"/>
          <a:ext cx="6624735" cy="1727968"/>
        </a:xfrm>
        <a:prstGeom prst="trapezoid">
          <a:avLst>
            <a:gd name="adj" fmla="val 6389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700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Arial" pitchFamily="34" charset="0"/>
            </a:rPr>
            <a:t>167</a:t>
          </a:r>
          <a:r>
            <a:rPr kumimoji="0" lang="en-US" sz="3700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Arial" pitchFamily="34" charset="0"/>
            </a:rPr>
            <a:t>/ 8 </a:t>
          </a:r>
          <a:r>
            <a:rPr kumimoji="0" lang="uk-UA" sz="2000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Arial" pitchFamily="34" charset="0"/>
            </a:rPr>
            <a:t>б.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3700" b="1" i="0" u="none" strike="noStrike" kern="1200" cap="none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latin typeface="Tahoma" pitchFamily="34" charset="0"/>
              <a:cs typeface="Arial" pitchFamily="34" charset="0"/>
            </a:rPr>
            <a:t>Північна Корея  Сомалі</a:t>
          </a:r>
        </a:p>
      </dsp:txBody>
      <dsp:txXfrm>
        <a:off x="1159328" y="3455937"/>
        <a:ext cx="4306077" cy="172796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749769-35EE-4FCE-B4C1-B6F50038BAAC}">
      <dsp:nvSpPr>
        <dsp:cNvPr id="0" name=""/>
        <dsp:cNvSpPr/>
      </dsp:nvSpPr>
      <dsp:spPr>
        <a:xfrm>
          <a:off x="329282" y="1847"/>
          <a:ext cx="4040683" cy="24244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Національне антикорупційне бюро - державний правоохоронний орган</a:t>
          </a:r>
          <a:endParaRPr lang="uk-UA" sz="2800" b="1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9282" y="1847"/>
        <a:ext cx="4040683" cy="2424410"/>
      </dsp:txXfrm>
    </dsp:sp>
    <dsp:sp modelId="{6B78FCAA-3DC8-48D9-9042-9ABD869780E8}">
      <dsp:nvSpPr>
        <dsp:cNvPr id="0" name=""/>
        <dsp:cNvSpPr/>
      </dsp:nvSpPr>
      <dsp:spPr>
        <a:xfrm>
          <a:off x="4774034" y="1847"/>
          <a:ext cx="4040683" cy="24244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Національне агентство з питань запобігання корупції</a:t>
          </a:r>
          <a:endParaRPr lang="uk-UA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74034" y="1847"/>
        <a:ext cx="4040683" cy="2424410"/>
      </dsp:txXfrm>
    </dsp:sp>
    <dsp:sp modelId="{A8A625D7-2387-426A-B885-0F741A57C540}">
      <dsp:nvSpPr>
        <dsp:cNvPr id="0" name=""/>
        <dsp:cNvSpPr/>
      </dsp:nvSpPr>
      <dsp:spPr>
        <a:xfrm>
          <a:off x="329282" y="2830326"/>
          <a:ext cx="4040683" cy="24244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Національна рада з питань антикорупційної політики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uk-UA" sz="1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конс.-дорадчий</a:t>
          </a:r>
          <a:r>
            <a:rPr lang="uk-UA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орган при ПУ)</a:t>
          </a:r>
          <a:endParaRPr lang="uk-UA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9282" y="2830326"/>
        <a:ext cx="4040683" cy="2424410"/>
      </dsp:txXfrm>
    </dsp:sp>
    <dsp:sp modelId="{7BB0C781-4F71-4E59-BD77-B39EE171DE8E}">
      <dsp:nvSpPr>
        <dsp:cNvPr id="0" name=""/>
        <dsp:cNvSpPr/>
      </dsp:nvSpPr>
      <dsp:spPr>
        <a:xfrm>
          <a:off x="4774034" y="2830326"/>
          <a:ext cx="4040683" cy="24244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Національне агентство України з питань виявлення, розшуку та управління активами, одержаними від корупційних та інших злочинів </a:t>
          </a:r>
          <a:endParaRPr lang="uk-UA" sz="24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74034" y="2830326"/>
        <a:ext cx="4040683" cy="24244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2FEDA-0CB9-4702-AAF7-0125B726039D}" type="datetimeFigureOut">
              <a:rPr lang="uk-UA" smtClean="0"/>
              <a:pPr/>
              <a:t>16.11.2016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9F554-AB2C-45AE-939D-34C7DEAE441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162932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smtClean="0">
              <a:cs typeface="Arial" charset="0"/>
            </a:endParaRPr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C1E7973-7E5A-42C8-B975-E8D324C7DE2D}" type="slidenum">
              <a:rPr lang="uk-UA" smtClean="0">
                <a:latin typeface="Tahoma" pitchFamily="34" charset="0"/>
              </a:rPr>
              <a:pPr eaLnBrk="1" hangingPunct="1"/>
              <a:t>4</a:t>
            </a:fld>
            <a:endParaRPr lang="uk-UA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uk-UA" dirty="0" smtClean="0">
                <a:cs typeface="Arial" charset="0"/>
              </a:rPr>
              <a:t>У нас в усіх різні сприйняття, норми та стандарти того, що таке корупція</a:t>
            </a:r>
            <a:endParaRPr lang="en-GB" dirty="0" smtClean="0">
              <a:cs typeface="Arial" charset="0"/>
            </a:endParaRPr>
          </a:p>
        </p:txBody>
      </p:sp>
      <p:sp>
        <p:nvSpPr>
          <p:cNvPr id="24580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mtClean="0">
                <a:latin typeface="Tahoma" pitchFamily="34" charset="0"/>
              </a:rPr>
              <a:t>Anti Corruption Seminar</a:t>
            </a:r>
          </a:p>
        </p:txBody>
      </p:sp>
      <p:sp>
        <p:nvSpPr>
          <p:cNvPr id="24581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mtClean="0">
                <a:latin typeface="Tahoma" pitchFamily="34" charset="0"/>
              </a:rPr>
              <a:t>3 okt 2011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smtClean="0">
              <a:cs typeface="Arial" charset="0"/>
            </a:endParaRPr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639FCA0-BD63-430A-A44D-2D9E4C0F7B8B}" type="slidenum">
              <a:rPr lang="uk-UA" smtClean="0">
                <a:latin typeface="Tahoma" pitchFamily="34" charset="0"/>
              </a:rPr>
              <a:pPr eaLnBrk="1" hangingPunct="1"/>
              <a:t>20</a:t>
            </a:fld>
            <a:endParaRPr lang="uk-UA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nstefaniv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2376264"/>
          </a:xfrm>
        </p:spPr>
        <p:txBody>
          <a:bodyPr>
            <a:noAutofit/>
          </a:bodyPr>
          <a:lstStyle/>
          <a:p>
            <a:r>
              <a:rPr lang="uk-UA" b="1" dirty="0" smtClean="0"/>
              <a:t>Відповідальність за корупційні правопорушення: </a:t>
            </a:r>
            <a:br>
              <a:rPr lang="uk-UA" b="1" dirty="0" smtClean="0"/>
            </a:br>
            <a:r>
              <a:rPr lang="uk-UA" b="1" dirty="0" smtClean="0"/>
              <a:t>підстави для притягнення </a:t>
            </a:r>
            <a:br>
              <a:rPr lang="uk-UA" b="1" dirty="0" smtClean="0"/>
            </a:br>
            <a:r>
              <a:rPr lang="uk-UA" b="1" dirty="0" smtClean="0"/>
              <a:t>суб’єкти</a:t>
            </a:r>
            <a:endParaRPr lang="ru-RU" dirty="0"/>
          </a:p>
        </p:txBody>
      </p:sp>
      <p:pic>
        <p:nvPicPr>
          <p:cNvPr id="5" name="Содержимое 4" descr="CC000907.pn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88" r="7288"/>
          <a:stretch>
            <a:fillRect/>
          </a:stretch>
        </p:blipFill>
        <p:spPr>
          <a:xfrm>
            <a:off x="457200" y="3140968"/>
            <a:ext cx="4038600" cy="298995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8064" y="4005064"/>
            <a:ext cx="3816424" cy="2592288"/>
          </a:xfrm>
        </p:spPr>
        <p:txBody>
          <a:bodyPr>
            <a:normAutofit fontScale="77500" lnSpcReduction="20000"/>
          </a:bodyPr>
          <a:lstStyle/>
          <a:p>
            <a:pPr algn="r">
              <a:buNone/>
            </a:pPr>
            <a:r>
              <a:rPr lang="uk-UA" i="1" dirty="0" smtClean="0"/>
              <a:t>Модуль 2, тема 1 </a:t>
            </a:r>
            <a:r>
              <a:rPr lang="uk-UA" dirty="0" smtClean="0"/>
              <a:t>навчального курсу </a:t>
            </a:r>
            <a:r>
              <a:rPr lang="uk-UA" b="1" dirty="0" smtClean="0"/>
              <a:t>«Антикорупційне законодавство та практика його застосування»</a:t>
            </a:r>
            <a:r>
              <a:rPr lang="uk-UA" dirty="0" smtClean="0"/>
              <a:t>.</a:t>
            </a:r>
          </a:p>
          <a:p>
            <a:pPr algn="r">
              <a:buNone/>
            </a:pPr>
            <a:r>
              <a:rPr lang="uk-UA" i="1" dirty="0" smtClean="0"/>
              <a:t>Розробники:</a:t>
            </a:r>
            <a:r>
              <a:rPr lang="uk-UA" dirty="0" smtClean="0"/>
              <a:t>  </a:t>
            </a:r>
          </a:p>
          <a:p>
            <a:pPr algn="r"/>
            <a:r>
              <a:rPr lang="uk-UA" dirty="0" smtClean="0"/>
              <a:t>А. </a:t>
            </a:r>
            <a:r>
              <a:rPr lang="uk-UA" dirty="0" err="1" smtClean="0"/>
              <a:t>Кадегроб</a:t>
            </a:r>
            <a:endParaRPr lang="uk-UA" dirty="0" smtClean="0"/>
          </a:p>
          <a:p>
            <a:pPr marL="0" indent="0" algn="r"/>
            <a:r>
              <a:rPr lang="uk-UA" dirty="0" smtClean="0"/>
              <a:t>     Н. </a:t>
            </a:r>
            <a:r>
              <a:rPr lang="uk-UA" dirty="0" err="1" smtClean="0"/>
              <a:t>Стефанів</a:t>
            </a: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6" name="Изображение 5" descr="stk19975boj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52936"/>
            <a:ext cx="2599944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7622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07288" cy="1512168"/>
          </a:xfrm>
        </p:spPr>
        <p:txBody>
          <a:bodyPr numCol="2">
            <a:normAutofit fontScale="90000"/>
          </a:bodyPr>
          <a:lstStyle/>
          <a:p>
            <a:pPr algn="l"/>
            <a:r>
              <a:rPr lang="uk-UA" sz="1800" b="1" smtClean="0"/>
              <a:t>     </a:t>
            </a:r>
            <a:r>
              <a:rPr lang="uk-UA" sz="2000" b="1" smtClean="0"/>
              <a:t>Національна школа суддів України </a:t>
            </a:r>
            <a:r>
              <a:rPr lang="uk-UA" sz="1600" b="1" smtClean="0"/>
              <a:t>     </a:t>
            </a:r>
            <a:r>
              <a:rPr lang="uk-UA" sz="1300" b="1" smtClean="0">
                <a:solidFill>
                  <a:schemeClr val="tx2"/>
                </a:solidFill>
              </a:rPr>
              <a:t/>
            </a:r>
            <a:br>
              <a:rPr lang="uk-UA" sz="1300" b="1" smtClean="0">
                <a:solidFill>
                  <a:schemeClr val="tx2"/>
                </a:solidFill>
              </a:rPr>
            </a:br>
            <a:r>
              <a:rPr lang="uk-UA" sz="8800" b="1" smtClean="0">
                <a:solidFill>
                  <a:schemeClr val="tx2"/>
                </a:solidFill>
              </a:rPr>
              <a:t/>
            </a:r>
            <a:br>
              <a:rPr lang="uk-UA" sz="8800" b="1" smtClean="0">
                <a:solidFill>
                  <a:schemeClr val="tx2"/>
                </a:solidFill>
              </a:rPr>
            </a:br>
            <a:endParaRPr lang="uk-UA" sz="270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44824"/>
            <a:ext cx="8640960" cy="4680520"/>
          </a:xfrm>
        </p:spPr>
        <p:txBody>
          <a:bodyPr>
            <a:normAutofit fontScale="92500"/>
          </a:bodyPr>
          <a:lstStyle/>
          <a:p>
            <a:pPr>
              <a:buNone/>
              <a:defRPr/>
            </a:pPr>
            <a:r>
              <a:rPr lang="uk-UA" sz="28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uk-UA" sz="2800" b="1" u="sng" dirty="0" smtClean="0">
                <a:latin typeface="Arial" pitchFamily="34" charset="0"/>
                <a:cs typeface="Arial" pitchFamily="34" charset="0"/>
              </a:rPr>
              <a:t>Ст. 21 КУпАП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uk-UA" sz="2800" i="1" dirty="0" smtClean="0">
                <a:latin typeface="Arial" pitchFamily="34" charset="0"/>
                <a:cs typeface="Arial" pitchFamily="34" charset="0"/>
              </a:rPr>
              <a:t>Передача матеріалів про адміністративне правопорушення на розгляд громадської організації або трудового колективу</a:t>
            </a:r>
          </a:p>
          <a:p>
            <a:pPr indent="457200">
              <a:buFont typeface="Wingdings" pitchFamily="2" charset="2"/>
              <a:buChar char="ü"/>
              <a:defRPr/>
            </a:pPr>
            <a:r>
              <a:rPr lang="uk-UA" sz="2800" dirty="0" smtClean="0">
                <a:latin typeface="Arial" pitchFamily="34" charset="0"/>
                <a:cs typeface="Arial" pitchFamily="34" charset="0"/>
              </a:rPr>
              <a:t>Особа, яка вчинила АП, </a:t>
            </a:r>
            <a:r>
              <a:rPr lang="uk-UA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крім посадової особи,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 звільняється від АВ з передачею матеріалів на розгляд ГО або трудового колективу, якщо з урахуванням характеру вчиненого правопорушення і особи правопорушника до нього доцільно застосувати захід громадського впливу.</a:t>
            </a:r>
          </a:p>
          <a:p>
            <a:pPr marL="0" indent="0" algn="ctr">
              <a:buNone/>
            </a:pPr>
            <a:r>
              <a:rPr lang="uk-UA" sz="3000" dirty="0" smtClean="0"/>
              <a:t>Зміни до ст. 21 КУпАП – </a:t>
            </a:r>
            <a:br>
              <a:rPr lang="uk-UA" sz="3000" dirty="0" smtClean="0"/>
            </a:br>
            <a:r>
              <a:rPr lang="uk-UA" sz="3000" b="1" dirty="0" smtClean="0">
                <a:solidFill>
                  <a:srgbClr val="FF0000"/>
                </a:solidFill>
              </a:rPr>
              <a:t>не поширюються на ПО!</a:t>
            </a:r>
            <a:endParaRPr lang="uk-UA" sz="3000" b="1" dirty="0" smtClean="0"/>
          </a:p>
        </p:txBody>
      </p:sp>
      <p:pic>
        <p:nvPicPr>
          <p:cNvPr id="4" name="Рисунок 3" descr="http://www.nsj.gov.ua/images/logo/logo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6445" y="620688"/>
            <a:ext cx="1728192" cy="10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3" y="889833"/>
            <a:ext cx="3584575" cy="4692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3456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07288" cy="1512168"/>
          </a:xfrm>
        </p:spPr>
        <p:txBody>
          <a:bodyPr numCol="2">
            <a:normAutofit fontScale="90000"/>
          </a:bodyPr>
          <a:lstStyle/>
          <a:p>
            <a:pPr algn="l"/>
            <a:r>
              <a:rPr lang="uk-UA" sz="1800" b="1" smtClean="0"/>
              <a:t>     </a:t>
            </a:r>
            <a:r>
              <a:rPr lang="uk-UA" sz="2000" b="1" smtClean="0"/>
              <a:t>Національна школа суддів України </a:t>
            </a:r>
            <a:r>
              <a:rPr lang="uk-UA" sz="1600" b="1" smtClean="0"/>
              <a:t>     </a:t>
            </a:r>
            <a:r>
              <a:rPr lang="uk-UA" sz="1300" b="1" smtClean="0">
                <a:solidFill>
                  <a:schemeClr val="tx2"/>
                </a:solidFill>
              </a:rPr>
              <a:t/>
            </a:r>
            <a:br>
              <a:rPr lang="uk-UA" sz="1300" b="1" smtClean="0">
                <a:solidFill>
                  <a:schemeClr val="tx2"/>
                </a:solidFill>
              </a:rPr>
            </a:br>
            <a:r>
              <a:rPr lang="uk-UA" sz="8800" b="1" smtClean="0">
                <a:solidFill>
                  <a:schemeClr val="tx2"/>
                </a:solidFill>
              </a:rPr>
              <a:t/>
            </a:r>
            <a:br>
              <a:rPr lang="uk-UA" sz="8800" b="1" smtClean="0">
                <a:solidFill>
                  <a:schemeClr val="tx2"/>
                </a:solidFill>
              </a:rPr>
            </a:br>
            <a:endParaRPr lang="uk-UA" sz="270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72816"/>
            <a:ext cx="8568952" cy="475252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sz="3600" b="1" dirty="0" smtClean="0"/>
              <a:t>Нове додаткове </a:t>
            </a:r>
            <a:r>
              <a:rPr lang="uk-UA" sz="3600" b="1" dirty="0" err="1" smtClean="0"/>
              <a:t>адмінстягнення</a:t>
            </a:r>
            <a:endParaRPr lang="uk-UA" sz="3600" b="1" dirty="0" smtClean="0"/>
          </a:p>
          <a:p>
            <a:pPr algn="ctr">
              <a:buFont typeface="Wingdings" pitchFamily="2" charset="2"/>
              <a:buChar char="ü"/>
              <a:defRPr/>
            </a:pPr>
            <a:r>
              <a:rPr lang="uk-UA" sz="3600" b="1" i="1" dirty="0" smtClean="0"/>
              <a:t>позбавлення права обіймати певні посади або займатися певною діяльністю </a:t>
            </a:r>
            <a:endParaRPr lang="uk-UA" sz="3600" i="1" dirty="0" smtClean="0"/>
          </a:p>
          <a:p>
            <a:pPr>
              <a:defRPr/>
            </a:pPr>
            <a:r>
              <a:rPr lang="uk-UA" sz="3600" dirty="0" smtClean="0"/>
              <a:t>призначається судом; </a:t>
            </a:r>
          </a:p>
          <a:p>
            <a:pPr marL="285750" indent="-285750">
              <a:defRPr/>
            </a:pPr>
            <a:r>
              <a:rPr lang="uk-UA" sz="3600" dirty="0" smtClean="0"/>
              <a:t>на строк  від 6 місяців до 1 року - коли </a:t>
            </a:r>
            <a:r>
              <a:rPr lang="uk-UA" sz="3600" u="sng" dirty="0" smtClean="0"/>
              <a:t>суд визнає за неможливе збереження за особою права обіймати певні посади або займатися певною діяльністю;</a:t>
            </a:r>
          </a:p>
          <a:p>
            <a:pPr marL="285750" indent="-285750">
              <a:defRPr/>
            </a:pPr>
            <a:r>
              <a:rPr lang="uk-UA" sz="3600" dirty="0" smtClean="0"/>
              <a:t>строком на один рік, коли його спеціально передбачено в санкції статті. </a:t>
            </a:r>
          </a:p>
          <a:p>
            <a:pPr marL="0" indent="0" algn="ctr">
              <a:buNone/>
            </a:pPr>
            <a:endParaRPr lang="ru-RU" sz="3600" b="1" dirty="0" smtClean="0"/>
          </a:p>
        </p:txBody>
      </p:sp>
      <p:pic>
        <p:nvPicPr>
          <p:cNvPr id="4" name="Рисунок 3" descr="http://www.nsj.gov.ua/images/logo/logo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6445" y="620688"/>
            <a:ext cx="1728192" cy="10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3" y="889833"/>
            <a:ext cx="3584575" cy="4692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7602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07288" cy="1512168"/>
          </a:xfrm>
        </p:spPr>
        <p:txBody>
          <a:bodyPr numCol="2">
            <a:normAutofit fontScale="90000"/>
          </a:bodyPr>
          <a:lstStyle/>
          <a:p>
            <a:pPr algn="l"/>
            <a:r>
              <a:rPr lang="uk-UA" sz="1800" b="1" smtClean="0"/>
              <a:t>     </a:t>
            </a:r>
            <a:r>
              <a:rPr lang="uk-UA" sz="2000" b="1" smtClean="0"/>
              <a:t>Національна школа суддів України </a:t>
            </a:r>
            <a:r>
              <a:rPr lang="uk-UA" sz="1600" b="1" smtClean="0"/>
              <a:t>     </a:t>
            </a:r>
            <a:r>
              <a:rPr lang="uk-UA" sz="1300" b="1" smtClean="0">
                <a:solidFill>
                  <a:schemeClr val="tx2"/>
                </a:solidFill>
              </a:rPr>
              <a:t/>
            </a:r>
            <a:br>
              <a:rPr lang="uk-UA" sz="1300" b="1" smtClean="0">
                <a:solidFill>
                  <a:schemeClr val="tx2"/>
                </a:solidFill>
              </a:rPr>
            </a:br>
            <a:r>
              <a:rPr lang="uk-UA" sz="8800" b="1" smtClean="0">
                <a:solidFill>
                  <a:schemeClr val="tx2"/>
                </a:solidFill>
              </a:rPr>
              <a:t/>
            </a:r>
            <a:br>
              <a:rPr lang="uk-UA" sz="8800" b="1" smtClean="0">
                <a:solidFill>
                  <a:schemeClr val="tx2"/>
                </a:solidFill>
              </a:rPr>
            </a:br>
            <a:endParaRPr lang="uk-UA" sz="270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72816"/>
            <a:ext cx="8568952" cy="4752528"/>
          </a:xfrm>
        </p:spPr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uk-UA" sz="2800" b="1" dirty="0" smtClean="0">
                <a:latin typeface="Arial" pitchFamily="34" charset="0"/>
                <a:cs typeface="Arial" pitchFamily="34" charset="0"/>
              </a:rPr>
              <a:t>12.02.2015  - «Про внесення змін до деяких законодавчих актів України щодо забезпечення діяльності Національного антикорупційного бюро України та Національного агентства з питань запобігання корупції»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endParaRPr lang="uk-UA" sz="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uk-UA" sz="2800" dirty="0" smtClean="0">
                <a:latin typeface="Arial" pitchFamily="34" charset="0"/>
                <a:cs typeface="Arial" pitchFamily="34" charset="0"/>
              </a:rPr>
              <a:t>збільшено строки накладення стягнень;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uk-UA" sz="2800" dirty="0" smtClean="0">
                <a:latin typeface="Arial" pitchFamily="34" charset="0"/>
                <a:cs typeface="Arial" pitchFamily="34" charset="0"/>
              </a:rPr>
              <a:t>змінено перелік осіб, які складають протоколи (СБУ, прокурор).</a:t>
            </a:r>
            <a:endParaRPr lang="uk-UA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://www.nsj.gov.ua/images/logo/logo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6445" y="620688"/>
            <a:ext cx="1728192" cy="10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3" y="889833"/>
            <a:ext cx="3584575" cy="4692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9878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07288" cy="1512168"/>
          </a:xfrm>
        </p:spPr>
        <p:txBody>
          <a:bodyPr numCol="2">
            <a:normAutofit fontScale="90000"/>
          </a:bodyPr>
          <a:lstStyle/>
          <a:p>
            <a:pPr algn="l"/>
            <a:r>
              <a:rPr lang="uk-UA" sz="1800" b="1" smtClean="0"/>
              <a:t>     </a:t>
            </a:r>
            <a:r>
              <a:rPr lang="uk-UA" sz="2000" b="1" smtClean="0"/>
              <a:t>Національна школа суддів України </a:t>
            </a:r>
            <a:r>
              <a:rPr lang="uk-UA" sz="1600" b="1" smtClean="0"/>
              <a:t>     </a:t>
            </a:r>
            <a:r>
              <a:rPr lang="uk-UA" sz="1300" b="1" smtClean="0">
                <a:solidFill>
                  <a:schemeClr val="tx2"/>
                </a:solidFill>
              </a:rPr>
              <a:t/>
            </a:r>
            <a:br>
              <a:rPr lang="uk-UA" sz="1300" b="1" smtClean="0">
                <a:solidFill>
                  <a:schemeClr val="tx2"/>
                </a:solidFill>
              </a:rPr>
            </a:br>
            <a:r>
              <a:rPr lang="uk-UA" sz="8800" b="1" smtClean="0">
                <a:solidFill>
                  <a:schemeClr val="tx2"/>
                </a:solidFill>
              </a:rPr>
              <a:t/>
            </a:r>
            <a:br>
              <a:rPr lang="uk-UA" sz="8800" b="1" smtClean="0">
                <a:solidFill>
                  <a:schemeClr val="tx2"/>
                </a:solidFill>
              </a:rPr>
            </a:br>
            <a:endParaRPr lang="uk-UA" sz="270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105472"/>
            <a:ext cx="8496944" cy="4347864"/>
          </a:xfrm>
        </p:spPr>
        <p:txBody>
          <a:bodyPr>
            <a:normAutofit fontScale="77500" lnSpcReduction="20000"/>
          </a:bodyPr>
          <a:lstStyle/>
          <a:p>
            <a:r>
              <a:rPr lang="uk-UA" sz="4800" b="1" dirty="0" smtClean="0"/>
              <a:t>Ч.2 ст. 250 КУпАП - обов'язкова </a:t>
            </a:r>
            <a:r>
              <a:rPr lang="uk-UA" sz="4800" b="1" dirty="0" smtClean="0">
                <a:solidFill>
                  <a:srgbClr val="FF0000"/>
                </a:solidFill>
              </a:rPr>
              <a:t>участь прокурора</a:t>
            </a:r>
            <a:r>
              <a:rPr lang="uk-UA" sz="4800" dirty="0" smtClean="0">
                <a:solidFill>
                  <a:srgbClr val="FF0000"/>
                </a:solidFill>
              </a:rPr>
              <a:t> </a:t>
            </a:r>
            <a:r>
              <a:rPr lang="uk-UA" sz="4800" dirty="0" smtClean="0"/>
              <a:t>при розгляді в суді справ </a:t>
            </a:r>
            <a:endParaRPr lang="ru-RU" sz="4800" dirty="0" smtClean="0"/>
          </a:p>
          <a:p>
            <a:endParaRPr lang="ru-RU" sz="800" dirty="0" smtClean="0"/>
          </a:p>
          <a:p>
            <a:r>
              <a:rPr lang="ru-RU" sz="4800" dirty="0" smtClean="0"/>
              <a:t>п. 3 ч. 5 ст. 8 ЗУ «Про прокуратуру» </a:t>
            </a:r>
          </a:p>
          <a:p>
            <a:r>
              <a:rPr lang="uk-UA" sz="4800" i="1" dirty="0" smtClean="0"/>
              <a:t>представництво інтересів громадянина або держави в суді у випадках, передбачених цим Законом і пов’язаних із корупційними або пов’язаними з корупцією.</a:t>
            </a:r>
            <a:endParaRPr lang="uk-UA" sz="4500" b="1" dirty="0" smtClean="0"/>
          </a:p>
        </p:txBody>
      </p:sp>
      <p:pic>
        <p:nvPicPr>
          <p:cNvPr id="4" name="Рисунок 3" descr="http://www.nsj.gov.ua/images/logo/logo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6445" y="620688"/>
            <a:ext cx="1728192" cy="10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3" y="889833"/>
            <a:ext cx="3584575" cy="4692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9708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07288" cy="1512168"/>
          </a:xfrm>
        </p:spPr>
        <p:txBody>
          <a:bodyPr numCol="2">
            <a:normAutofit fontScale="90000"/>
          </a:bodyPr>
          <a:lstStyle/>
          <a:p>
            <a:pPr algn="l"/>
            <a:r>
              <a:rPr lang="uk-UA" sz="1800" b="1" smtClean="0"/>
              <a:t>     </a:t>
            </a:r>
            <a:r>
              <a:rPr lang="uk-UA" sz="2000" b="1" smtClean="0"/>
              <a:t>Національна школа суддів України </a:t>
            </a:r>
            <a:r>
              <a:rPr lang="uk-UA" sz="1600" b="1" smtClean="0"/>
              <a:t>     </a:t>
            </a:r>
            <a:r>
              <a:rPr lang="uk-UA" sz="1300" b="1" smtClean="0">
                <a:solidFill>
                  <a:schemeClr val="tx2"/>
                </a:solidFill>
              </a:rPr>
              <a:t/>
            </a:r>
            <a:br>
              <a:rPr lang="uk-UA" sz="1300" b="1" smtClean="0">
                <a:solidFill>
                  <a:schemeClr val="tx2"/>
                </a:solidFill>
              </a:rPr>
            </a:br>
            <a:r>
              <a:rPr lang="uk-UA" sz="8800" b="1" smtClean="0">
                <a:solidFill>
                  <a:schemeClr val="tx2"/>
                </a:solidFill>
              </a:rPr>
              <a:t/>
            </a:r>
            <a:br>
              <a:rPr lang="uk-UA" sz="8800" b="1" smtClean="0">
                <a:solidFill>
                  <a:schemeClr val="tx2"/>
                </a:solidFill>
              </a:rPr>
            </a:br>
            <a:endParaRPr lang="uk-UA" sz="270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72816"/>
            <a:ext cx="8568952" cy="475252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3600" b="1" u="sng" dirty="0" smtClean="0"/>
              <a:t>Колізії в законодавстві</a:t>
            </a:r>
          </a:p>
          <a:p>
            <a:r>
              <a:rPr lang="uk-UA" sz="3300" b="1" dirty="0" smtClean="0"/>
              <a:t>Ч. 2 ст. 294 – не передбачено </a:t>
            </a:r>
            <a:r>
              <a:rPr lang="uk-UA" sz="3300" b="1" dirty="0" smtClean="0">
                <a:solidFill>
                  <a:srgbClr val="FF0000"/>
                </a:solidFill>
              </a:rPr>
              <a:t>права прокурора на оскарження </a:t>
            </a:r>
            <a:r>
              <a:rPr lang="uk-UA" sz="3300" b="1" dirty="0" smtClean="0"/>
              <a:t> </a:t>
            </a:r>
          </a:p>
          <a:p>
            <a:r>
              <a:rPr lang="uk-UA" sz="3300" i="1" dirty="0" smtClean="0"/>
              <a:t>Постанова судді у справі про  АП  може  бути  оскаржена  особою,  яку притягнуто до адміністративної відповідальності,   її   законним    представником,   захисником, потерпілим,   його   представником .</a:t>
            </a:r>
          </a:p>
          <a:p>
            <a:pPr marL="0" indent="0" algn="just">
              <a:buNone/>
            </a:pPr>
            <a:endParaRPr lang="uk-UA" sz="3300" dirty="0" smtClean="0"/>
          </a:p>
        </p:txBody>
      </p:sp>
      <p:pic>
        <p:nvPicPr>
          <p:cNvPr id="4" name="Рисунок 3" descr="http://www.nsj.gov.ua/images/logo/logo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6445" y="620688"/>
            <a:ext cx="1728192" cy="10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3" y="889833"/>
            <a:ext cx="3584575" cy="4692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7797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numCol="2">
            <a:normAutofit fontScale="90000"/>
          </a:bodyPr>
          <a:lstStyle/>
          <a:p>
            <a:pPr algn="l"/>
            <a:r>
              <a:rPr lang="uk-UA" sz="1800" b="1" smtClean="0"/>
              <a:t>     </a:t>
            </a:r>
            <a:r>
              <a:rPr lang="uk-UA" sz="2000" b="1" smtClean="0"/>
              <a:t>Національна школа суддів України </a:t>
            </a:r>
            <a:r>
              <a:rPr lang="uk-UA" sz="1600" b="1" smtClean="0"/>
              <a:t>     </a:t>
            </a:r>
            <a:r>
              <a:rPr lang="uk-UA" sz="1300" b="1" smtClean="0">
                <a:solidFill>
                  <a:schemeClr val="tx2"/>
                </a:solidFill>
              </a:rPr>
              <a:t/>
            </a:r>
            <a:br>
              <a:rPr lang="uk-UA" sz="1300" b="1" smtClean="0">
                <a:solidFill>
                  <a:schemeClr val="tx2"/>
                </a:solidFill>
              </a:rPr>
            </a:br>
            <a:r>
              <a:rPr lang="uk-UA" sz="8800" b="1" smtClean="0">
                <a:solidFill>
                  <a:schemeClr val="tx2"/>
                </a:solidFill>
              </a:rPr>
              <a:t/>
            </a:r>
            <a:br>
              <a:rPr lang="uk-UA" sz="8800" b="1" smtClean="0">
                <a:solidFill>
                  <a:schemeClr val="tx2"/>
                </a:solidFill>
              </a:rPr>
            </a:br>
            <a:endParaRPr lang="uk-UA" sz="270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uk-UA" sz="3200" i="1" dirty="0" smtClean="0"/>
              <a:t>Ст. 45 ЗУ “ Про запобігання </a:t>
            </a:r>
            <a:r>
              <a:rPr lang="uk-UA" sz="3200" i="1" dirty="0" err="1" smtClean="0"/>
              <a:t>корупції”</a:t>
            </a:r>
            <a:r>
              <a:rPr lang="uk-UA" sz="3200" i="1" dirty="0" smtClean="0"/>
              <a:t>.  </a:t>
            </a:r>
          </a:p>
          <a:p>
            <a:pPr>
              <a:defRPr/>
            </a:pPr>
            <a:r>
              <a:rPr lang="uk-UA" sz="3200" i="1" dirty="0" smtClean="0"/>
              <a:t>Подання декларацій - </a:t>
            </a:r>
            <a:r>
              <a:rPr lang="uk-UA" sz="3200" b="1" dirty="0" smtClean="0"/>
              <a:t>щорічно до 1 квітня шляхом заповнення на офіційному </a:t>
            </a:r>
            <a:r>
              <a:rPr lang="uk-UA" sz="3200" b="1" dirty="0" err="1" smtClean="0"/>
              <a:t>веб-сайті</a:t>
            </a:r>
            <a:r>
              <a:rPr lang="uk-UA" sz="3200" b="1" dirty="0" smtClean="0"/>
              <a:t>  Нац. агентства</a:t>
            </a:r>
            <a:endParaRPr lang="uk-UA" sz="3200" dirty="0" smtClean="0"/>
          </a:p>
          <a:p>
            <a:pPr marL="0" indent="0" algn="just">
              <a:buNone/>
            </a:pPr>
            <a:endParaRPr lang="uk-UA" sz="2800" dirty="0" smtClean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7544" y="1484785"/>
            <a:ext cx="8219257" cy="690090"/>
          </a:xfrm>
        </p:spPr>
        <p:txBody>
          <a:bodyPr>
            <a:noAutofit/>
          </a:bodyPr>
          <a:lstStyle/>
          <a:p>
            <a:pPr algn="ctr"/>
            <a:r>
              <a:rPr lang="uk-UA" sz="3400" dirty="0" smtClean="0"/>
              <a:t>Порушення вимог фінансового контролю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uk-UA" sz="3600" i="1" dirty="0" smtClean="0"/>
              <a:t>Ст. 172</a:t>
            </a:r>
            <a:r>
              <a:rPr lang="uk-UA" sz="3600" i="1" baseline="30000" dirty="0" smtClean="0"/>
              <a:t>6 </a:t>
            </a:r>
            <a:r>
              <a:rPr lang="uk-UA" sz="3600" i="1" dirty="0" smtClean="0"/>
              <a:t> КУпАП </a:t>
            </a:r>
            <a:r>
              <a:rPr lang="uk-UA" sz="3600" dirty="0" smtClean="0"/>
              <a:t>Несвоєчасне подання декларації — штраф від 50 до 100 НМДГ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www.nsj.gov.ua/images/logo/logo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04664"/>
            <a:ext cx="1728192" cy="10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92696"/>
            <a:ext cx="3584575" cy="4692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4190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0824"/>
            <a:ext cx="8439472" cy="80191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uk-UA" sz="3600" b="1" dirty="0" smtClean="0"/>
              <a:t>Як це відбувається </a:t>
            </a:r>
            <a:r>
              <a:rPr lang="en-GB" sz="3600" b="1" dirty="0" smtClean="0"/>
              <a:t>...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66725" y="1123950"/>
            <a:ext cx="7423150" cy="5329238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GB" dirty="0" smtClean="0"/>
              <a:t>“</a:t>
            </a:r>
            <a:r>
              <a:rPr lang="uk-UA" dirty="0" smtClean="0"/>
              <a:t>Слизький шлях</a:t>
            </a:r>
            <a:r>
              <a:rPr lang="en-GB" dirty="0" smtClean="0"/>
              <a:t>”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3563938" y="2420938"/>
            <a:ext cx="0" cy="30829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2632075" y="5565775"/>
            <a:ext cx="487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2" name="Freeform 6"/>
          <p:cNvSpPr>
            <a:spLocks/>
          </p:cNvSpPr>
          <p:nvPr/>
        </p:nvSpPr>
        <p:spPr bwMode="auto">
          <a:xfrm>
            <a:off x="2555875" y="2349500"/>
            <a:ext cx="4953000" cy="2717800"/>
          </a:xfrm>
          <a:custGeom>
            <a:avLst/>
            <a:gdLst>
              <a:gd name="T0" fmla="*/ 0 w 2304"/>
              <a:gd name="T1" fmla="*/ 0 h 1392"/>
              <a:gd name="T2" fmla="*/ 2147483647 w 2304"/>
              <a:gd name="T3" fmla="*/ 2147483647 h 1392"/>
              <a:gd name="T4" fmla="*/ 2147483647 w 2304"/>
              <a:gd name="T5" fmla="*/ 2147483647 h 1392"/>
              <a:gd name="T6" fmla="*/ 2147483647 w 2304"/>
              <a:gd name="T7" fmla="*/ 2147483647 h 1392"/>
              <a:gd name="T8" fmla="*/ 2147483647 w 2304"/>
              <a:gd name="T9" fmla="*/ 2147483647 h 1392"/>
              <a:gd name="T10" fmla="*/ 2147483647 w 2304"/>
              <a:gd name="T11" fmla="*/ 2147483647 h 1392"/>
              <a:gd name="T12" fmla="*/ 2147483647 w 2304"/>
              <a:gd name="T13" fmla="*/ 2147483647 h 1392"/>
              <a:gd name="T14" fmla="*/ 2147483647 w 2304"/>
              <a:gd name="T15" fmla="*/ 2147483647 h 139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304" h="1392">
                <a:moveTo>
                  <a:pt x="0" y="0"/>
                </a:moveTo>
                <a:lnTo>
                  <a:pt x="624" y="432"/>
                </a:lnTo>
                <a:lnTo>
                  <a:pt x="672" y="384"/>
                </a:lnTo>
                <a:lnTo>
                  <a:pt x="1200" y="864"/>
                </a:lnTo>
                <a:lnTo>
                  <a:pt x="1248" y="720"/>
                </a:lnTo>
                <a:lnTo>
                  <a:pt x="1872" y="1200"/>
                </a:lnTo>
                <a:lnTo>
                  <a:pt x="1920" y="1152"/>
                </a:lnTo>
                <a:lnTo>
                  <a:pt x="2304" y="1392"/>
                </a:ln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292725" y="3644900"/>
            <a:ext cx="2927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/>
              <a:t>Розваги</a:t>
            </a:r>
            <a:r>
              <a:rPr lang="en-GB"/>
              <a:t>,</a:t>
            </a:r>
            <a:r>
              <a:rPr lang="uk-UA"/>
              <a:t> </a:t>
            </a:r>
          </a:p>
          <a:p>
            <a:pPr eaLnBrk="1" hangingPunct="1"/>
            <a:r>
              <a:rPr lang="uk-UA"/>
              <a:t>безкоштовний відпочинок</a:t>
            </a:r>
            <a:endParaRPr lang="en-GB"/>
          </a:p>
        </p:txBody>
      </p:sp>
      <p:sp>
        <p:nvSpPr>
          <p:cNvPr id="4104" name="Text Box 9"/>
          <p:cNvSpPr txBox="1">
            <a:spLocks noChangeArrowheads="1"/>
          </p:cNvSpPr>
          <p:nvPr/>
        </p:nvSpPr>
        <p:spPr bwMode="auto">
          <a:xfrm>
            <a:off x="6588125" y="4292600"/>
            <a:ext cx="18907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/>
              <a:t>Отримання подарунків</a:t>
            </a:r>
            <a:endParaRPr lang="en-GB"/>
          </a:p>
        </p:txBody>
      </p:sp>
      <p:sp>
        <p:nvSpPr>
          <p:cNvPr id="4105" name="Text Box 10"/>
          <p:cNvSpPr txBox="1">
            <a:spLocks noChangeArrowheads="1"/>
          </p:cNvSpPr>
          <p:nvPr/>
        </p:nvSpPr>
        <p:spPr bwMode="auto">
          <a:xfrm>
            <a:off x="6143625" y="5157192"/>
            <a:ext cx="2198422" cy="369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 b="1" dirty="0"/>
              <a:t>Активна корупція</a:t>
            </a:r>
            <a:endParaRPr lang="en-GB" b="1" dirty="0"/>
          </a:p>
        </p:txBody>
      </p:sp>
      <p:sp>
        <p:nvSpPr>
          <p:cNvPr id="4106" name="Text Box 11"/>
          <p:cNvSpPr txBox="1">
            <a:spLocks noChangeArrowheads="1"/>
          </p:cNvSpPr>
          <p:nvPr/>
        </p:nvSpPr>
        <p:spPr bwMode="auto">
          <a:xfrm>
            <a:off x="1835150" y="1989138"/>
            <a:ext cx="11224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dirty="0">
                <a:solidFill>
                  <a:srgbClr val="6666FF"/>
                </a:solidFill>
                <a:latin typeface="Comic Sans MS" pitchFamily="66" charset="0"/>
              </a:rPr>
              <a:t>“</a:t>
            </a:r>
            <a:r>
              <a:rPr lang="uk-UA" sz="2000" dirty="0">
                <a:solidFill>
                  <a:srgbClr val="6666FF"/>
                </a:solidFill>
                <a:latin typeface="Comic Sans MS" pitchFamily="66" charset="0"/>
              </a:rPr>
              <a:t>Янгол</a:t>
            </a:r>
            <a:r>
              <a:rPr lang="en-GB" sz="2000" dirty="0">
                <a:solidFill>
                  <a:srgbClr val="6666FF"/>
                </a:solidFill>
                <a:latin typeface="Comic Sans MS" pitchFamily="66" charset="0"/>
              </a:rPr>
              <a:t>”</a:t>
            </a:r>
            <a:endParaRPr lang="en-GB" sz="2000" dirty="0">
              <a:solidFill>
                <a:srgbClr val="6666FF"/>
              </a:solidFill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8172400" y="4941168"/>
            <a:ext cx="685800" cy="933450"/>
            <a:chOff x="2027" y="2832"/>
            <a:chExt cx="854" cy="1020"/>
          </a:xfrm>
        </p:grpSpPr>
        <p:sp>
          <p:nvSpPr>
            <p:cNvPr id="4112" name="Freeform 13"/>
            <p:cNvSpPr>
              <a:spLocks/>
            </p:cNvSpPr>
            <p:nvPr/>
          </p:nvSpPr>
          <p:spPr bwMode="auto">
            <a:xfrm>
              <a:off x="2057" y="3481"/>
              <a:ext cx="86" cy="70"/>
            </a:xfrm>
            <a:custGeom>
              <a:avLst/>
              <a:gdLst>
                <a:gd name="T0" fmla="*/ 85 w 86"/>
                <a:gd name="T1" fmla="*/ 69 h 70"/>
                <a:gd name="T2" fmla="*/ 79 w 86"/>
                <a:gd name="T3" fmla="*/ 67 h 70"/>
                <a:gd name="T4" fmla="*/ 72 w 86"/>
                <a:gd name="T5" fmla="*/ 64 h 70"/>
                <a:gd name="T6" fmla="*/ 67 w 86"/>
                <a:gd name="T7" fmla="*/ 62 h 70"/>
                <a:gd name="T8" fmla="*/ 61 w 86"/>
                <a:gd name="T9" fmla="*/ 57 h 70"/>
                <a:gd name="T10" fmla="*/ 54 w 86"/>
                <a:gd name="T11" fmla="*/ 53 h 70"/>
                <a:gd name="T12" fmla="*/ 48 w 86"/>
                <a:gd name="T13" fmla="*/ 49 h 70"/>
                <a:gd name="T14" fmla="*/ 43 w 86"/>
                <a:gd name="T15" fmla="*/ 44 h 70"/>
                <a:gd name="T16" fmla="*/ 36 w 86"/>
                <a:gd name="T17" fmla="*/ 37 h 70"/>
                <a:gd name="T18" fmla="*/ 33 w 86"/>
                <a:gd name="T19" fmla="*/ 32 h 70"/>
                <a:gd name="T20" fmla="*/ 27 w 86"/>
                <a:gd name="T21" fmla="*/ 25 h 70"/>
                <a:gd name="T22" fmla="*/ 21 w 86"/>
                <a:gd name="T23" fmla="*/ 20 h 70"/>
                <a:gd name="T24" fmla="*/ 18 w 86"/>
                <a:gd name="T25" fmla="*/ 16 h 70"/>
                <a:gd name="T26" fmla="*/ 12 w 86"/>
                <a:gd name="T27" fmla="*/ 12 h 70"/>
                <a:gd name="T28" fmla="*/ 9 w 86"/>
                <a:gd name="T29" fmla="*/ 7 h 70"/>
                <a:gd name="T30" fmla="*/ 3 w 86"/>
                <a:gd name="T31" fmla="*/ 3 h 70"/>
                <a:gd name="T32" fmla="*/ 0 w 86"/>
                <a:gd name="T33" fmla="*/ 0 h 70"/>
                <a:gd name="T34" fmla="*/ 3 w 86"/>
                <a:gd name="T35" fmla="*/ 3 h 70"/>
                <a:gd name="T36" fmla="*/ 9 w 86"/>
                <a:gd name="T37" fmla="*/ 3 h 70"/>
                <a:gd name="T38" fmla="*/ 14 w 86"/>
                <a:gd name="T39" fmla="*/ 5 h 70"/>
                <a:gd name="T40" fmla="*/ 18 w 86"/>
                <a:gd name="T41" fmla="*/ 7 h 70"/>
                <a:gd name="T42" fmla="*/ 24 w 86"/>
                <a:gd name="T43" fmla="*/ 10 h 70"/>
                <a:gd name="T44" fmla="*/ 30 w 86"/>
                <a:gd name="T45" fmla="*/ 12 h 70"/>
                <a:gd name="T46" fmla="*/ 33 w 86"/>
                <a:gd name="T47" fmla="*/ 12 h 70"/>
                <a:gd name="T48" fmla="*/ 39 w 86"/>
                <a:gd name="T49" fmla="*/ 14 h 70"/>
                <a:gd name="T50" fmla="*/ 45 w 86"/>
                <a:gd name="T51" fmla="*/ 16 h 70"/>
                <a:gd name="T52" fmla="*/ 48 w 86"/>
                <a:gd name="T53" fmla="*/ 18 h 70"/>
                <a:gd name="T54" fmla="*/ 54 w 86"/>
                <a:gd name="T55" fmla="*/ 18 h 70"/>
                <a:gd name="T56" fmla="*/ 61 w 86"/>
                <a:gd name="T57" fmla="*/ 20 h 70"/>
                <a:gd name="T58" fmla="*/ 63 w 86"/>
                <a:gd name="T59" fmla="*/ 23 h 70"/>
                <a:gd name="T60" fmla="*/ 70 w 86"/>
                <a:gd name="T61" fmla="*/ 25 h 70"/>
                <a:gd name="T62" fmla="*/ 76 w 86"/>
                <a:gd name="T63" fmla="*/ 28 h 70"/>
                <a:gd name="T64" fmla="*/ 79 w 86"/>
                <a:gd name="T65" fmla="*/ 30 h 70"/>
                <a:gd name="T66" fmla="*/ 85 w 86"/>
                <a:gd name="T67" fmla="*/ 69 h 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6" h="70">
                  <a:moveTo>
                    <a:pt x="85" y="69"/>
                  </a:moveTo>
                  <a:lnTo>
                    <a:pt x="79" y="67"/>
                  </a:lnTo>
                  <a:lnTo>
                    <a:pt x="72" y="64"/>
                  </a:lnTo>
                  <a:lnTo>
                    <a:pt x="67" y="62"/>
                  </a:lnTo>
                  <a:lnTo>
                    <a:pt x="61" y="57"/>
                  </a:lnTo>
                  <a:lnTo>
                    <a:pt x="54" y="53"/>
                  </a:lnTo>
                  <a:lnTo>
                    <a:pt x="48" y="49"/>
                  </a:lnTo>
                  <a:lnTo>
                    <a:pt x="43" y="44"/>
                  </a:lnTo>
                  <a:lnTo>
                    <a:pt x="36" y="37"/>
                  </a:lnTo>
                  <a:lnTo>
                    <a:pt x="33" y="32"/>
                  </a:lnTo>
                  <a:lnTo>
                    <a:pt x="27" y="25"/>
                  </a:lnTo>
                  <a:lnTo>
                    <a:pt x="21" y="20"/>
                  </a:lnTo>
                  <a:lnTo>
                    <a:pt x="18" y="16"/>
                  </a:lnTo>
                  <a:lnTo>
                    <a:pt x="12" y="12"/>
                  </a:lnTo>
                  <a:lnTo>
                    <a:pt x="9" y="7"/>
                  </a:lnTo>
                  <a:lnTo>
                    <a:pt x="3" y="3"/>
                  </a:lnTo>
                  <a:lnTo>
                    <a:pt x="0" y="0"/>
                  </a:lnTo>
                  <a:lnTo>
                    <a:pt x="3" y="3"/>
                  </a:lnTo>
                  <a:lnTo>
                    <a:pt x="9" y="3"/>
                  </a:lnTo>
                  <a:lnTo>
                    <a:pt x="14" y="5"/>
                  </a:lnTo>
                  <a:lnTo>
                    <a:pt x="18" y="7"/>
                  </a:lnTo>
                  <a:lnTo>
                    <a:pt x="24" y="10"/>
                  </a:lnTo>
                  <a:lnTo>
                    <a:pt x="30" y="12"/>
                  </a:lnTo>
                  <a:lnTo>
                    <a:pt x="33" y="12"/>
                  </a:lnTo>
                  <a:lnTo>
                    <a:pt x="39" y="14"/>
                  </a:lnTo>
                  <a:lnTo>
                    <a:pt x="45" y="16"/>
                  </a:lnTo>
                  <a:lnTo>
                    <a:pt x="48" y="18"/>
                  </a:lnTo>
                  <a:lnTo>
                    <a:pt x="54" y="18"/>
                  </a:lnTo>
                  <a:lnTo>
                    <a:pt x="61" y="20"/>
                  </a:lnTo>
                  <a:lnTo>
                    <a:pt x="63" y="23"/>
                  </a:lnTo>
                  <a:lnTo>
                    <a:pt x="70" y="25"/>
                  </a:lnTo>
                  <a:lnTo>
                    <a:pt x="76" y="28"/>
                  </a:lnTo>
                  <a:lnTo>
                    <a:pt x="79" y="30"/>
                  </a:lnTo>
                  <a:lnTo>
                    <a:pt x="85" y="69"/>
                  </a:lnTo>
                </a:path>
              </a:pathLst>
            </a:custGeom>
            <a:solidFill>
              <a:srgbClr val="FF7FFF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3" name="Freeform 14"/>
            <p:cNvSpPr>
              <a:spLocks/>
            </p:cNvSpPr>
            <p:nvPr/>
          </p:nvSpPr>
          <p:spPr bwMode="auto">
            <a:xfrm>
              <a:off x="2034" y="3469"/>
              <a:ext cx="109" cy="84"/>
            </a:xfrm>
            <a:custGeom>
              <a:avLst/>
              <a:gdLst>
                <a:gd name="T0" fmla="*/ 22 w 109"/>
                <a:gd name="T1" fmla="*/ 10 h 84"/>
                <a:gd name="T2" fmla="*/ 18 w 109"/>
                <a:gd name="T3" fmla="*/ 14 h 84"/>
                <a:gd name="T4" fmla="*/ 22 w 109"/>
                <a:gd name="T5" fmla="*/ 16 h 84"/>
                <a:gd name="T6" fmla="*/ 27 w 109"/>
                <a:gd name="T7" fmla="*/ 19 h 84"/>
                <a:gd name="T8" fmla="*/ 31 w 109"/>
                <a:gd name="T9" fmla="*/ 23 h 84"/>
                <a:gd name="T10" fmla="*/ 37 w 109"/>
                <a:gd name="T11" fmla="*/ 28 h 84"/>
                <a:gd name="T12" fmla="*/ 43 w 109"/>
                <a:gd name="T13" fmla="*/ 35 h 84"/>
                <a:gd name="T14" fmla="*/ 46 w 109"/>
                <a:gd name="T15" fmla="*/ 40 h 84"/>
                <a:gd name="T16" fmla="*/ 52 w 109"/>
                <a:gd name="T17" fmla="*/ 44 h 84"/>
                <a:gd name="T18" fmla="*/ 59 w 109"/>
                <a:gd name="T19" fmla="*/ 51 h 84"/>
                <a:gd name="T20" fmla="*/ 61 w 109"/>
                <a:gd name="T21" fmla="*/ 56 h 84"/>
                <a:gd name="T22" fmla="*/ 68 w 109"/>
                <a:gd name="T23" fmla="*/ 62 h 84"/>
                <a:gd name="T24" fmla="*/ 74 w 109"/>
                <a:gd name="T25" fmla="*/ 67 h 84"/>
                <a:gd name="T26" fmla="*/ 81 w 109"/>
                <a:gd name="T27" fmla="*/ 72 h 84"/>
                <a:gd name="T28" fmla="*/ 86 w 109"/>
                <a:gd name="T29" fmla="*/ 76 h 84"/>
                <a:gd name="T30" fmla="*/ 92 w 109"/>
                <a:gd name="T31" fmla="*/ 79 h 84"/>
                <a:gd name="T32" fmla="*/ 99 w 109"/>
                <a:gd name="T33" fmla="*/ 81 h 84"/>
                <a:gd name="T34" fmla="*/ 108 w 109"/>
                <a:gd name="T35" fmla="*/ 83 h 84"/>
                <a:gd name="T36" fmla="*/ 108 w 109"/>
                <a:gd name="T37" fmla="*/ 79 h 84"/>
                <a:gd name="T38" fmla="*/ 102 w 109"/>
                <a:gd name="T39" fmla="*/ 79 h 84"/>
                <a:gd name="T40" fmla="*/ 95 w 109"/>
                <a:gd name="T41" fmla="*/ 74 h 84"/>
                <a:gd name="T42" fmla="*/ 90 w 109"/>
                <a:gd name="T43" fmla="*/ 72 h 84"/>
                <a:gd name="T44" fmla="*/ 83 w 109"/>
                <a:gd name="T45" fmla="*/ 67 h 84"/>
                <a:gd name="T46" fmla="*/ 77 w 109"/>
                <a:gd name="T47" fmla="*/ 62 h 84"/>
                <a:gd name="T48" fmla="*/ 74 w 109"/>
                <a:gd name="T49" fmla="*/ 58 h 84"/>
                <a:gd name="T50" fmla="*/ 68 w 109"/>
                <a:gd name="T51" fmla="*/ 54 h 84"/>
                <a:gd name="T52" fmla="*/ 61 w 109"/>
                <a:gd name="T53" fmla="*/ 49 h 84"/>
                <a:gd name="T54" fmla="*/ 56 w 109"/>
                <a:gd name="T55" fmla="*/ 42 h 84"/>
                <a:gd name="T56" fmla="*/ 52 w 109"/>
                <a:gd name="T57" fmla="*/ 37 h 84"/>
                <a:gd name="T58" fmla="*/ 46 w 109"/>
                <a:gd name="T59" fmla="*/ 32 h 84"/>
                <a:gd name="T60" fmla="*/ 40 w 109"/>
                <a:gd name="T61" fmla="*/ 25 h 84"/>
                <a:gd name="T62" fmla="*/ 37 w 109"/>
                <a:gd name="T63" fmla="*/ 21 h 84"/>
                <a:gd name="T64" fmla="*/ 31 w 109"/>
                <a:gd name="T65" fmla="*/ 16 h 84"/>
                <a:gd name="T66" fmla="*/ 27 w 109"/>
                <a:gd name="T67" fmla="*/ 14 h 84"/>
                <a:gd name="T68" fmla="*/ 22 w 109"/>
                <a:gd name="T69" fmla="*/ 10 h 84"/>
                <a:gd name="T70" fmla="*/ 18 w 109"/>
                <a:gd name="T71" fmla="*/ 14 h 84"/>
                <a:gd name="T72" fmla="*/ 22 w 109"/>
                <a:gd name="T73" fmla="*/ 10 h 84"/>
                <a:gd name="T74" fmla="*/ 0 w 109"/>
                <a:gd name="T75" fmla="*/ 0 h 84"/>
                <a:gd name="T76" fmla="*/ 18 w 109"/>
                <a:gd name="T77" fmla="*/ 14 h 84"/>
                <a:gd name="T78" fmla="*/ 22 w 109"/>
                <a:gd name="T79" fmla="*/ 10 h 8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09" h="84">
                  <a:moveTo>
                    <a:pt x="22" y="10"/>
                  </a:moveTo>
                  <a:lnTo>
                    <a:pt x="18" y="14"/>
                  </a:lnTo>
                  <a:lnTo>
                    <a:pt x="22" y="16"/>
                  </a:lnTo>
                  <a:lnTo>
                    <a:pt x="27" y="19"/>
                  </a:lnTo>
                  <a:lnTo>
                    <a:pt x="31" y="23"/>
                  </a:lnTo>
                  <a:lnTo>
                    <a:pt x="37" y="28"/>
                  </a:lnTo>
                  <a:lnTo>
                    <a:pt x="43" y="35"/>
                  </a:lnTo>
                  <a:lnTo>
                    <a:pt x="46" y="40"/>
                  </a:lnTo>
                  <a:lnTo>
                    <a:pt x="52" y="44"/>
                  </a:lnTo>
                  <a:lnTo>
                    <a:pt x="59" y="51"/>
                  </a:lnTo>
                  <a:lnTo>
                    <a:pt x="61" y="56"/>
                  </a:lnTo>
                  <a:lnTo>
                    <a:pt x="68" y="62"/>
                  </a:lnTo>
                  <a:lnTo>
                    <a:pt x="74" y="67"/>
                  </a:lnTo>
                  <a:lnTo>
                    <a:pt x="81" y="72"/>
                  </a:lnTo>
                  <a:lnTo>
                    <a:pt x="86" y="76"/>
                  </a:lnTo>
                  <a:lnTo>
                    <a:pt x="92" y="79"/>
                  </a:lnTo>
                  <a:lnTo>
                    <a:pt x="99" y="81"/>
                  </a:lnTo>
                  <a:lnTo>
                    <a:pt x="108" y="83"/>
                  </a:lnTo>
                  <a:lnTo>
                    <a:pt x="108" y="79"/>
                  </a:lnTo>
                  <a:lnTo>
                    <a:pt x="102" y="79"/>
                  </a:lnTo>
                  <a:lnTo>
                    <a:pt x="95" y="74"/>
                  </a:lnTo>
                  <a:lnTo>
                    <a:pt x="90" y="72"/>
                  </a:lnTo>
                  <a:lnTo>
                    <a:pt x="83" y="67"/>
                  </a:lnTo>
                  <a:lnTo>
                    <a:pt x="77" y="62"/>
                  </a:lnTo>
                  <a:lnTo>
                    <a:pt x="74" y="58"/>
                  </a:lnTo>
                  <a:lnTo>
                    <a:pt x="68" y="54"/>
                  </a:lnTo>
                  <a:lnTo>
                    <a:pt x="61" y="49"/>
                  </a:lnTo>
                  <a:lnTo>
                    <a:pt x="56" y="42"/>
                  </a:lnTo>
                  <a:lnTo>
                    <a:pt x="52" y="37"/>
                  </a:lnTo>
                  <a:lnTo>
                    <a:pt x="46" y="32"/>
                  </a:lnTo>
                  <a:lnTo>
                    <a:pt x="40" y="25"/>
                  </a:lnTo>
                  <a:lnTo>
                    <a:pt x="37" y="21"/>
                  </a:lnTo>
                  <a:lnTo>
                    <a:pt x="31" y="16"/>
                  </a:lnTo>
                  <a:lnTo>
                    <a:pt x="27" y="14"/>
                  </a:lnTo>
                  <a:lnTo>
                    <a:pt x="22" y="10"/>
                  </a:lnTo>
                  <a:lnTo>
                    <a:pt x="18" y="14"/>
                  </a:lnTo>
                  <a:lnTo>
                    <a:pt x="22" y="10"/>
                  </a:lnTo>
                  <a:lnTo>
                    <a:pt x="0" y="0"/>
                  </a:lnTo>
                  <a:lnTo>
                    <a:pt x="18" y="14"/>
                  </a:lnTo>
                  <a:lnTo>
                    <a:pt x="22" y="1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4" name="Freeform 15"/>
            <p:cNvSpPr>
              <a:spLocks/>
            </p:cNvSpPr>
            <p:nvPr/>
          </p:nvSpPr>
          <p:spPr bwMode="auto">
            <a:xfrm>
              <a:off x="2053" y="3479"/>
              <a:ext cx="86" cy="33"/>
            </a:xfrm>
            <a:custGeom>
              <a:avLst/>
              <a:gdLst>
                <a:gd name="T0" fmla="*/ 85 w 86"/>
                <a:gd name="T1" fmla="*/ 30 h 33"/>
                <a:gd name="T2" fmla="*/ 85 w 86"/>
                <a:gd name="T3" fmla="*/ 28 h 33"/>
                <a:gd name="T4" fmla="*/ 80 w 86"/>
                <a:gd name="T5" fmla="*/ 26 h 33"/>
                <a:gd name="T6" fmla="*/ 73 w 86"/>
                <a:gd name="T7" fmla="*/ 24 h 33"/>
                <a:gd name="T8" fmla="*/ 71 w 86"/>
                <a:gd name="T9" fmla="*/ 21 h 33"/>
                <a:gd name="T10" fmla="*/ 64 w 86"/>
                <a:gd name="T11" fmla="*/ 19 h 33"/>
                <a:gd name="T12" fmla="*/ 58 w 86"/>
                <a:gd name="T13" fmla="*/ 19 h 33"/>
                <a:gd name="T14" fmla="*/ 55 w 86"/>
                <a:gd name="T15" fmla="*/ 17 h 33"/>
                <a:gd name="T16" fmla="*/ 49 w 86"/>
                <a:gd name="T17" fmla="*/ 15 h 33"/>
                <a:gd name="T18" fmla="*/ 43 w 86"/>
                <a:gd name="T19" fmla="*/ 13 h 33"/>
                <a:gd name="T20" fmla="*/ 40 w 86"/>
                <a:gd name="T21" fmla="*/ 11 h 33"/>
                <a:gd name="T22" fmla="*/ 33 w 86"/>
                <a:gd name="T23" fmla="*/ 11 h 33"/>
                <a:gd name="T24" fmla="*/ 27 w 86"/>
                <a:gd name="T25" fmla="*/ 8 h 33"/>
                <a:gd name="T26" fmla="*/ 24 w 86"/>
                <a:gd name="T27" fmla="*/ 6 h 33"/>
                <a:gd name="T28" fmla="*/ 18 w 86"/>
                <a:gd name="T29" fmla="*/ 4 h 33"/>
                <a:gd name="T30" fmla="*/ 13 w 86"/>
                <a:gd name="T31" fmla="*/ 4 h 33"/>
                <a:gd name="T32" fmla="*/ 9 w 86"/>
                <a:gd name="T33" fmla="*/ 2 h 33"/>
                <a:gd name="T34" fmla="*/ 4 w 86"/>
                <a:gd name="T35" fmla="*/ 0 h 33"/>
                <a:gd name="T36" fmla="*/ 0 w 86"/>
                <a:gd name="T37" fmla="*/ 4 h 33"/>
                <a:gd name="T38" fmla="*/ 6 w 86"/>
                <a:gd name="T39" fmla="*/ 4 h 33"/>
                <a:gd name="T40" fmla="*/ 9 w 86"/>
                <a:gd name="T41" fmla="*/ 6 h 33"/>
                <a:gd name="T42" fmla="*/ 15 w 86"/>
                <a:gd name="T43" fmla="*/ 8 h 33"/>
                <a:gd name="T44" fmla="*/ 22 w 86"/>
                <a:gd name="T45" fmla="*/ 11 h 33"/>
                <a:gd name="T46" fmla="*/ 27 w 86"/>
                <a:gd name="T47" fmla="*/ 13 h 33"/>
                <a:gd name="T48" fmla="*/ 31 w 86"/>
                <a:gd name="T49" fmla="*/ 13 h 33"/>
                <a:gd name="T50" fmla="*/ 37 w 86"/>
                <a:gd name="T51" fmla="*/ 15 h 33"/>
                <a:gd name="T52" fmla="*/ 43 w 86"/>
                <a:gd name="T53" fmla="*/ 17 h 33"/>
                <a:gd name="T54" fmla="*/ 46 w 86"/>
                <a:gd name="T55" fmla="*/ 19 h 33"/>
                <a:gd name="T56" fmla="*/ 52 w 86"/>
                <a:gd name="T57" fmla="*/ 19 h 33"/>
                <a:gd name="T58" fmla="*/ 58 w 86"/>
                <a:gd name="T59" fmla="*/ 21 h 33"/>
                <a:gd name="T60" fmla="*/ 61 w 86"/>
                <a:gd name="T61" fmla="*/ 24 h 33"/>
                <a:gd name="T62" fmla="*/ 67 w 86"/>
                <a:gd name="T63" fmla="*/ 26 h 33"/>
                <a:gd name="T64" fmla="*/ 73 w 86"/>
                <a:gd name="T65" fmla="*/ 28 h 33"/>
                <a:gd name="T66" fmla="*/ 76 w 86"/>
                <a:gd name="T67" fmla="*/ 30 h 33"/>
                <a:gd name="T68" fmla="*/ 82 w 86"/>
                <a:gd name="T69" fmla="*/ 32 h 33"/>
                <a:gd name="T70" fmla="*/ 80 w 86"/>
                <a:gd name="T71" fmla="*/ 30 h 33"/>
                <a:gd name="T72" fmla="*/ 85 w 86"/>
                <a:gd name="T73" fmla="*/ 30 h 33"/>
                <a:gd name="T74" fmla="*/ 85 w 86"/>
                <a:gd name="T75" fmla="*/ 28 h 33"/>
                <a:gd name="T76" fmla="*/ 85 w 86"/>
                <a:gd name="T77" fmla="*/ 30 h 3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6" h="33">
                  <a:moveTo>
                    <a:pt x="85" y="30"/>
                  </a:moveTo>
                  <a:lnTo>
                    <a:pt x="85" y="28"/>
                  </a:lnTo>
                  <a:lnTo>
                    <a:pt x="80" y="26"/>
                  </a:lnTo>
                  <a:lnTo>
                    <a:pt x="73" y="24"/>
                  </a:lnTo>
                  <a:lnTo>
                    <a:pt x="71" y="21"/>
                  </a:lnTo>
                  <a:lnTo>
                    <a:pt x="64" y="19"/>
                  </a:lnTo>
                  <a:lnTo>
                    <a:pt x="58" y="19"/>
                  </a:lnTo>
                  <a:lnTo>
                    <a:pt x="55" y="17"/>
                  </a:lnTo>
                  <a:lnTo>
                    <a:pt x="49" y="15"/>
                  </a:lnTo>
                  <a:lnTo>
                    <a:pt x="43" y="13"/>
                  </a:lnTo>
                  <a:lnTo>
                    <a:pt x="40" y="11"/>
                  </a:lnTo>
                  <a:lnTo>
                    <a:pt x="33" y="11"/>
                  </a:lnTo>
                  <a:lnTo>
                    <a:pt x="27" y="8"/>
                  </a:lnTo>
                  <a:lnTo>
                    <a:pt x="24" y="6"/>
                  </a:lnTo>
                  <a:lnTo>
                    <a:pt x="18" y="4"/>
                  </a:lnTo>
                  <a:lnTo>
                    <a:pt x="13" y="4"/>
                  </a:lnTo>
                  <a:lnTo>
                    <a:pt x="9" y="2"/>
                  </a:lnTo>
                  <a:lnTo>
                    <a:pt x="4" y="0"/>
                  </a:lnTo>
                  <a:lnTo>
                    <a:pt x="0" y="4"/>
                  </a:lnTo>
                  <a:lnTo>
                    <a:pt x="6" y="4"/>
                  </a:lnTo>
                  <a:lnTo>
                    <a:pt x="9" y="6"/>
                  </a:lnTo>
                  <a:lnTo>
                    <a:pt x="15" y="8"/>
                  </a:lnTo>
                  <a:lnTo>
                    <a:pt x="22" y="11"/>
                  </a:lnTo>
                  <a:lnTo>
                    <a:pt x="27" y="13"/>
                  </a:lnTo>
                  <a:lnTo>
                    <a:pt x="31" y="13"/>
                  </a:lnTo>
                  <a:lnTo>
                    <a:pt x="37" y="15"/>
                  </a:lnTo>
                  <a:lnTo>
                    <a:pt x="43" y="17"/>
                  </a:lnTo>
                  <a:lnTo>
                    <a:pt x="46" y="19"/>
                  </a:lnTo>
                  <a:lnTo>
                    <a:pt x="52" y="19"/>
                  </a:lnTo>
                  <a:lnTo>
                    <a:pt x="58" y="21"/>
                  </a:lnTo>
                  <a:lnTo>
                    <a:pt x="61" y="24"/>
                  </a:lnTo>
                  <a:lnTo>
                    <a:pt x="67" y="26"/>
                  </a:lnTo>
                  <a:lnTo>
                    <a:pt x="73" y="28"/>
                  </a:lnTo>
                  <a:lnTo>
                    <a:pt x="76" y="30"/>
                  </a:lnTo>
                  <a:lnTo>
                    <a:pt x="82" y="32"/>
                  </a:lnTo>
                  <a:lnTo>
                    <a:pt x="80" y="30"/>
                  </a:lnTo>
                  <a:lnTo>
                    <a:pt x="85" y="30"/>
                  </a:lnTo>
                  <a:lnTo>
                    <a:pt x="85" y="28"/>
                  </a:lnTo>
                  <a:lnTo>
                    <a:pt x="85" y="3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5" name="Freeform 16"/>
            <p:cNvSpPr>
              <a:spLocks/>
            </p:cNvSpPr>
            <p:nvPr/>
          </p:nvSpPr>
          <p:spPr bwMode="auto">
            <a:xfrm>
              <a:off x="2138" y="3513"/>
              <a:ext cx="8" cy="40"/>
            </a:xfrm>
            <a:custGeom>
              <a:avLst/>
              <a:gdLst>
                <a:gd name="T0" fmla="*/ 5 w 8"/>
                <a:gd name="T1" fmla="*/ 39 h 40"/>
                <a:gd name="T2" fmla="*/ 7 w 8"/>
                <a:gd name="T3" fmla="*/ 37 h 40"/>
                <a:gd name="T4" fmla="*/ 3 w 8"/>
                <a:gd name="T5" fmla="*/ 0 h 40"/>
                <a:gd name="T6" fmla="*/ 0 w 8"/>
                <a:gd name="T7" fmla="*/ 0 h 40"/>
                <a:gd name="T8" fmla="*/ 3 w 8"/>
                <a:gd name="T9" fmla="*/ 37 h 40"/>
                <a:gd name="T10" fmla="*/ 5 w 8"/>
                <a:gd name="T11" fmla="*/ 35 h 40"/>
                <a:gd name="T12" fmla="*/ 5 w 8"/>
                <a:gd name="T13" fmla="*/ 39 h 40"/>
                <a:gd name="T14" fmla="*/ 7 w 8"/>
                <a:gd name="T15" fmla="*/ 39 h 40"/>
                <a:gd name="T16" fmla="*/ 7 w 8"/>
                <a:gd name="T17" fmla="*/ 37 h 40"/>
                <a:gd name="T18" fmla="*/ 5 w 8"/>
                <a:gd name="T19" fmla="*/ 39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" h="40">
                  <a:moveTo>
                    <a:pt x="5" y="39"/>
                  </a:moveTo>
                  <a:lnTo>
                    <a:pt x="7" y="37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37"/>
                  </a:lnTo>
                  <a:lnTo>
                    <a:pt x="5" y="35"/>
                  </a:lnTo>
                  <a:lnTo>
                    <a:pt x="5" y="39"/>
                  </a:lnTo>
                  <a:lnTo>
                    <a:pt x="7" y="39"/>
                  </a:lnTo>
                  <a:lnTo>
                    <a:pt x="7" y="37"/>
                  </a:lnTo>
                  <a:lnTo>
                    <a:pt x="5" y="39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6" name="Freeform 17"/>
            <p:cNvSpPr>
              <a:spLocks/>
            </p:cNvSpPr>
            <p:nvPr/>
          </p:nvSpPr>
          <p:spPr bwMode="auto">
            <a:xfrm>
              <a:off x="2765" y="3481"/>
              <a:ext cx="86" cy="70"/>
            </a:xfrm>
            <a:custGeom>
              <a:avLst/>
              <a:gdLst>
                <a:gd name="T0" fmla="*/ 0 w 86"/>
                <a:gd name="T1" fmla="*/ 69 h 70"/>
                <a:gd name="T2" fmla="*/ 6 w 86"/>
                <a:gd name="T3" fmla="*/ 67 h 70"/>
                <a:gd name="T4" fmla="*/ 13 w 86"/>
                <a:gd name="T5" fmla="*/ 64 h 70"/>
                <a:gd name="T6" fmla="*/ 18 w 86"/>
                <a:gd name="T7" fmla="*/ 62 h 70"/>
                <a:gd name="T8" fmla="*/ 24 w 86"/>
                <a:gd name="T9" fmla="*/ 57 h 70"/>
                <a:gd name="T10" fmla="*/ 31 w 86"/>
                <a:gd name="T11" fmla="*/ 53 h 70"/>
                <a:gd name="T12" fmla="*/ 37 w 86"/>
                <a:gd name="T13" fmla="*/ 49 h 70"/>
                <a:gd name="T14" fmla="*/ 43 w 86"/>
                <a:gd name="T15" fmla="*/ 44 h 70"/>
                <a:gd name="T16" fmla="*/ 49 w 86"/>
                <a:gd name="T17" fmla="*/ 37 h 70"/>
                <a:gd name="T18" fmla="*/ 52 w 86"/>
                <a:gd name="T19" fmla="*/ 32 h 70"/>
                <a:gd name="T20" fmla="*/ 58 w 86"/>
                <a:gd name="T21" fmla="*/ 25 h 70"/>
                <a:gd name="T22" fmla="*/ 64 w 86"/>
                <a:gd name="T23" fmla="*/ 20 h 70"/>
                <a:gd name="T24" fmla="*/ 67 w 86"/>
                <a:gd name="T25" fmla="*/ 16 h 70"/>
                <a:gd name="T26" fmla="*/ 73 w 86"/>
                <a:gd name="T27" fmla="*/ 12 h 70"/>
                <a:gd name="T28" fmla="*/ 76 w 86"/>
                <a:gd name="T29" fmla="*/ 7 h 70"/>
                <a:gd name="T30" fmla="*/ 82 w 86"/>
                <a:gd name="T31" fmla="*/ 3 h 70"/>
                <a:gd name="T32" fmla="*/ 85 w 86"/>
                <a:gd name="T33" fmla="*/ 0 h 70"/>
                <a:gd name="T34" fmla="*/ 82 w 86"/>
                <a:gd name="T35" fmla="*/ 3 h 70"/>
                <a:gd name="T36" fmla="*/ 76 w 86"/>
                <a:gd name="T37" fmla="*/ 3 h 70"/>
                <a:gd name="T38" fmla="*/ 71 w 86"/>
                <a:gd name="T39" fmla="*/ 5 h 70"/>
                <a:gd name="T40" fmla="*/ 67 w 86"/>
                <a:gd name="T41" fmla="*/ 7 h 70"/>
                <a:gd name="T42" fmla="*/ 61 w 86"/>
                <a:gd name="T43" fmla="*/ 10 h 70"/>
                <a:gd name="T44" fmla="*/ 55 w 86"/>
                <a:gd name="T45" fmla="*/ 12 h 70"/>
                <a:gd name="T46" fmla="*/ 52 w 86"/>
                <a:gd name="T47" fmla="*/ 12 h 70"/>
                <a:gd name="T48" fmla="*/ 46 w 86"/>
                <a:gd name="T49" fmla="*/ 14 h 70"/>
                <a:gd name="T50" fmla="*/ 40 w 86"/>
                <a:gd name="T51" fmla="*/ 16 h 70"/>
                <a:gd name="T52" fmla="*/ 33 w 86"/>
                <a:gd name="T53" fmla="*/ 18 h 70"/>
                <a:gd name="T54" fmla="*/ 31 w 86"/>
                <a:gd name="T55" fmla="*/ 18 h 70"/>
                <a:gd name="T56" fmla="*/ 24 w 86"/>
                <a:gd name="T57" fmla="*/ 20 h 70"/>
                <a:gd name="T58" fmla="*/ 22 w 86"/>
                <a:gd name="T59" fmla="*/ 23 h 70"/>
                <a:gd name="T60" fmla="*/ 15 w 86"/>
                <a:gd name="T61" fmla="*/ 25 h 70"/>
                <a:gd name="T62" fmla="*/ 9 w 86"/>
                <a:gd name="T63" fmla="*/ 28 h 70"/>
                <a:gd name="T64" fmla="*/ 6 w 86"/>
                <a:gd name="T65" fmla="*/ 30 h 70"/>
                <a:gd name="T66" fmla="*/ 0 w 86"/>
                <a:gd name="T67" fmla="*/ 69 h 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6" h="70">
                  <a:moveTo>
                    <a:pt x="0" y="69"/>
                  </a:moveTo>
                  <a:lnTo>
                    <a:pt x="6" y="67"/>
                  </a:lnTo>
                  <a:lnTo>
                    <a:pt x="13" y="64"/>
                  </a:lnTo>
                  <a:lnTo>
                    <a:pt x="18" y="62"/>
                  </a:lnTo>
                  <a:lnTo>
                    <a:pt x="24" y="57"/>
                  </a:lnTo>
                  <a:lnTo>
                    <a:pt x="31" y="53"/>
                  </a:lnTo>
                  <a:lnTo>
                    <a:pt x="37" y="49"/>
                  </a:lnTo>
                  <a:lnTo>
                    <a:pt x="43" y="44"/>
                  </a:lnTo>
                  <a:lnTo>
                    <a:pt x="49" y="37"/>
                  </a:lnTo>
                  <a:lnTo>
                    <a:pt x="52" y="32"/>
                  </a:lnTo>
                  <a:lnTo>
                    <a:pt x="58" y="25"/>
                  </a:lnTo>
                  <a:lnTo>
                    <a:pt x="64" y="20"/>
                  </a:lnTo>
                  <a:lnTo>
                    <a:pt x="67" y="16"/>
                  </a:lnTo>
                  <a:lnTo>
                    <a:pt x="73" y="12"/>
                  </a:lnTo>
                  <a:lnTo>
                    <a:pt x="76" y="7"/>
                  </a:lnTo>
                  <a:lnTo>
                    <a:pt x="82" y="3"/>
                  </a:lnTo>
                  <a:lnTo>
                    <a:pt x="85" y="0"/>
                  </a:lnTo>
                  <a:lnTo>
                    <a:pt x="82" y="3"/>
                  </a:lnTo>
                  <a:lnTo>
                    <a:pt x="76" y="3"/>
                  </a:lnTo>
                  <a:lnTo>
                    <a:pt x="71" y="5"/>
                  </a:lnTo>
                  <a:lnTo>
                    <a:pt x="67" y="7"/>
                  </a:lnTo>
                  <a:lnTo>
                    <a:pt x="61" y="10"/>
                  </a:lnTo>
                  <a:lnTo>
                    <a:pt x="55" y="12"/>
                  </a:lnTo>
                  <a:lnTo>
                    <a:pt x="52" y="12"/>
                  </a:lnTo>
                  <a:lnTo>
                    <a:pt x="46" y="14"/>
                  </a:lnTo>
                  <a:lnTo>
                    <a:pt x="40" y="16"/>
                  </a:lnTo>
                  <a:lnTo>
                    <a:pt x="33" y="18"/>
                  </a:lnTo>
                  <a:lnTo>
                    <a:pt x="31" y="18"/>
                  </a:lnTo>
                  <a:lnTo>
                    <a:pt x="24" y="20"/>
                  </a:lnTo>
                  <a:lnTo>
                    <a:pt x="22" y="23"/>
                  </a:lnTo>
                  <a:lnTo>
                    <a:pt x="15" y="25"/>
                  </a:lnTo>
                  <a:lnTo>
                    <a:pt x="9" y="28"/>
                  </a:lnTo>
                  <a:lnTo>
                    <a:pt x="6" y="30"/>
                  </a:lnTo>
                  <a:lnTo>
                    <a:pt x="0" y="69"/>
                  </a:lnTo>
                </a:path>
              </a:pathLst>
            </a:custGeom>
            <a:solidFill>
              <a:srgbClr val="FF7FFF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7" name="Freeform 18"/>
            <p:cNvSpPr>
              <a:spLocks/>
            </p:cNvSpPr>
            <p:nvPr/>
          </p:nvSpPr>
          <p:spPr bwMode="auto">
            <a:xfrm>
              <a:off x="2765" y="3469"/>
              <a:ext cx="112" cy="84"/>
            </a:xfrm>
            <a:custGeom>
              <a:avLst/>
              <a:gdLst>
                <a:gd name="T0" fmla="*/ 90 w 112"/>
                <a:gd name="T1" fmla="*/ 14 h 84"/>
                <a:gd name="T2" fmla="*/ 86 w 112"/>
                <a:gd name="T3" fmla="*/ 10 h 84"/>
                <a:gd name="T4" fmla="*/ 81 w 112"/>
                <a:gd name="T5" fmla="*/ 14 h 84"/>
                <a:gd name="T6" fmla="*/ 77 w 112"/>
                <a:gd name="T7" fmla="*/ 16 h 84"/>
                <a:gd name="T8" fmla="*/ 72 w 112"/>
                <a:gd name="T9" fmla="*/ 21 h 84"/>
                <a:gd name="T10" fmla="*/ 68 w 112"/>
                <a:gd name="T11" fmla="*/ 25 h 84"/>
                <a:gd name="T12" fmla="*/ 62 w 112"/>
                <a:gd name="T13" fmla="*/ 32 h 84"/>
                <a:gd name="T14" fmla="*/ 56 w 112"/>
                <a:gd name="T15" fmla="*/ 37 h 84"/>
                <a:gd name="T16" fmla="*/ 52 w 112"/>
                <a:gd name="T17" fmla="*/ 42 h 84"/>
                <a:gd name="T18" fmla="*/ 47 w 112"/>
                <a:gd name="T19" fmla="*/ 49 h 84"/>
                <a:gd name="T20" fmla="*/ 40 w 112"/>
                <a:gd name="T21" fmla="*/ 54 h 84"/>
                <a:gd name="T22" fmla="*/ 34 w 112"/>
                <a:gd name="T23" fmla="*/ 58 h 84"/>
                <a:gd name="T24" fmla="*/ 28 w 112"/>
                <a:gd name="T25" fmla="*/ 62 h 84"/>
                <a:gd name="T26" fmla="*/ 25 w 112"/>
                <a:gd name="T27" fmla="*/ 67 h 84"/>
                <a:gd name="T28" fmla="*/ 18 w 112"/>
                <a:gd name="T29" fmla="*/ 72 h 84"/>
                <a:gd name="T30" fmla="*/ 13 w 112"/>
                <a:gd name="T31" fmla="*/ 74 h 84"/>
                <a:gd name="T32" fmla="*/ 6 w 112"/>
                <a:gd name="T33" fmla="*/ 79 h 84"/>
                <a:gd name="T34" fmla="*/ 0 w 112"/>
                <a:gd name="T35" fmla="*/ 79 h 84"/>
                <a:gd name="T36" fmla="*/ 0 w 112"/>
                <a:gd name="T37" fmla="*/ 83 h 84"/>
                <a:gd name="T38" fmla="*/ 9 w 112"/>
                <a:gd name="T39" fmla="*/ 81 h 84"/>
                <a:gd name="T40" fmla="*/ 16 w 112"/>
                <a:gd name="T41" fmla="*/ 79 h 84"/>
                <a:gd name="T42" fmla="*/ 22 w 112"/>
                <a:gd name="T43" fmla="*/ 76 h 84"/>
                <a:gd name="T44" fmla="*/ 28 w 112"/>
                <a:gd name="T45" fmla="*/ 72 h 84"/>
                <a:gd name="T46" fmla="*/ 34 w 112"/>
                <a:gd name="T47" fmla="*/ 67 h 84"/>
                <a:gd name="T48" fmla="*/ 40 w 112"/>
                <a:gd name="T49" fmla="*/ 62 h 84"/>
                <a:gd name="T50" fmla="*/ 47 w 112"/>
                <a:gd name="T51" fmla="*/ 56 h 84"/>
                <a:gd name="T52" fmla="*/ 50 w 112"/>
                <a:gd name="T53" fmla="*/ 51 h 84"/>
                <a:gd name="T54" fmla="*/ 56 w 112"/>
                <a:gd name="T55" fmla="*/ 44 h 84"/>
                <a:gd name="T56" fmla="*/ 62 w 112"/>
                <a:gd name="T57" fmla="*/ 40 h 84"/>
                <a:gd name="T58" fmla="*/ 65 w 112"/>
                <a:gd name="T59" fmla="*/ 35 h 84"/>
                <a:gd name="T60" fmla="*/ 72 w 112"/>
                <a:gd name="T61" fmla="*/ 28 h 84"/>
                <a:gd name="T62" fmla="*/ 77 w 112"/>
                <a:gd name="T63" fmla="*/ 23 h 84"/>
                <a:gd name="T64" fmla="*/ 81 w 112"/>
                <a:gd name="T65" fmla="*/ 19 h 84"/>
                <a:gd name="T66" fmla="*/ 83 w 112"/>
                <a:gd name="T67" fmla="*/ 16 h 84"/>
                <a:gd name="T68" fmla="*/ 90 w 112"/>
                <a:gd name="T69" fmla="*/ 14 h 84"/>
                <a:gd name="T70" fmla="*/ 86 w 112"/>
                <a:gd name="T71" fmla="*/ 10 h 84"/>
                <a:gd name="T72" fmla="*/ 90 w 112"/>
                <a:gd name="T73" fmla="*/ 14 h 84"/>
                <a:gd name="T74" fmla="*/ 111 w 112"/>
                <a:gd name="T75" fmla="*/ 0 h 84"/>
                <a:gd name="T76" fmla="*/ 86 w 112"/>
                <a:gd name="T77" fmla="*/ 10 h 84"/>
                <a:gd name="T78" fmla="*/ 90 w 112"/>
                <a:gd name="T79" fmla="*/ 14 h 8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12" h="84">
                  <a:moveTo>
                    <a:pt x="90" y="14"/>
                  </a:moveTo>
                  <a:lnTo>
                    <a:pt x="86" y="10"/>
                  </a:lnTo>
                  <a:lnTo>
                    <a:pt x="81" y="14"/>
                  </a:lnTo>
                  <a:lnTo>
                    <a:pt x="77" y="16"/>
                  </a:lnTo>
                  <a:lnTo>
                    <a:pt x="72" y="21"/>
                  </a:lnTo>
                  <a:lnTo>
                    <a:pt x="68" y="25"/>
                  </a:lnTo>
                  <a:lnTo>
                    <a:pt x="62" y="32"/>
                  </a:lnTo>
                  <a:lnTo>
                    <a:pt x="56" y="37"/>
                  </a:lnTo>
                  <a:lnTo>
                    <a:pt x="52" y="42"/>
                  </a:lnTo>
                  <a:lnTo>
                    <a:pt x="47" y="49"/>
                  </a:lnTo>
                  <a:lnTo>
                    <a:pt x="40" y="54"/>
                  </a:lnTo>
                  <a:lnTo>
                    <a:pt x="34" y="58"/>
                  </a:lnTo>
                  <a:lnTo>
                    <a:pt x="28" y="62"/>
                  </a:lnTo>
                  <a:lnTo>
                    <a:pt x="25" y="67"/>
                  </a:lnTo>
                  <a:lnTo>
                    <a:pt x="18" y="72"/>
                  </a:lnTo>
                  <a:lnTo>
                    <a:pt x="13" y="74"/>
                  </a:lnTo>
                  <a:lnTo>
                    <a:pt x="6" y="79"/>
                  </a:lnTo>
                  <a:lnTo>
                    <a:pt x="0" y="79"/>
                  </a:lnTo>
                  <a:lnTo>
                    <a:pt x="0" y="83"/>
                  </a:lnTo>
                  <a:lnTo>
                    <a:pt x="9" y="81"/>
                  </a:lnTo>
                  <a:lnTo>
                    <a:pt x="16" y="79"/>
                  </a:lnTo>
                  <a:lnTo>
                    <a:pt x="22" y="76"/>
                  </a:lnTo>
                  <a:lnTo>
                    <a:pt x="28" y="72"/>
                  </a:lnTo>
                  <a:lnTo>
                    <a:pt x="34" y="67"/>
                  </a:lnTo>
                  <a:lnTo>
                    <a:pt x="40" y="62"/>
                  </a:lnTo>
                  <a:lnTo>
                    <a:pt x="47" y="56"/>
                  </a:lnTo>
                  <a:lnTo>
                    <a:pt x="50" y="51"/>
                  </a:lnTo>
                  <a:lnTo>
                    <a:pt x="56" y="44"/>
                  </a:lnTo>
                  <a:lnTo>
                    <a:pt x="62" y="40"/>
                  </a:lnTo>
                  <a:lnTo>
                    <a:pt x="65" y="35"/>
                  </a:lnTo>
                  <a:lnTo>
                    <a:pt x="72" y="28"/>
                  </a:lnTo>
                  <a:lnTo>
                    <a:pt x="77" y="23"/>
                  </a:lnTo>
                  <a:lnTo>
                    <a:pt x="81" y="19"/>
                  </a:lnTo>
                  <a:lnTo>
                    <a:pt x="83" y="16"/>
                  </a:lnTo>
                  <a:lnTo>
                    <a:pt x="90" y="14"/>
                  </a:lnTo>
                  <a:lnTo>
                    <a:pt x="86" y="10"/>
                  </a:lnTo>
                  <a:lnTo>
                    <a:pt x="90" y="14"/>
                  </a:lnTo>
                  <a:lnTo>
                    <a:pt x="111" y="0"/>
                  </a:lnTo>
                  <a:lnTo>
                    <a:pt x="86" y="10"/>
                  </a:lnTo>
                  <a:lnTo>
                    <a:pt x="90" y="1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8" name="Freeform 19"/>
            <p:cNvSpPr>
              <a:spLocks/>
            </p:cNvSpPr>
            <p:nvPr/>
          </p:nvSpPr>
          <p:spPr bwMode="auto">
            <a:xfrm>
              <a:off x="2769" y="3479"/>
              <a:ext cx="86" cy="33"/>
            </a:xfrm>
            <a:custGeom>
              <a:avLst/>
              <a:gdLst>
                <a:gd name="T0" fmla="*/ 5 w 86"/>
                <a:gd name="T1" fmla="*/ 30 h 33"/>
                <a:gd name="T2" fmla="*/ 3 w 86"/>
                <a:gd name="T3" fmla="*/ 32 h 33"/>
                <a:gd name="T4" fmla="*/ 9 w 86"/>
                <a:gd name="T5" fmla="*/ 30 h 33"/>
                <a:gd name="T6" fmla="*/ 12 w 86"/>
                <a:gd name="T7" fmla="*/ 28 h 33"/>
                <a:gd name="T8" fmla="*/ 18 w 86"/>
                <a:gd name="T9" fmla="*/ 26 h 33"/>
                <a:gd name="T10" fmla="*/ 24 w 86"/>
                <a:gd name="T11" fmla="*/ 24 h 33"/>
                <a:gd name="T12" fmla="*/ 27 w 86"/>
                <a:gd name="T13" fmla="*/ 21 h 33"/>
                <a:gd name="T14" fmla="*/ 33 w 86"/>
                <a:gd name="T15" fmla="*/ 19 h 33"/>
                <a:gd name="T16" fmla="*/ 39 w 86"/>
                <a:gd name="T17" fmla="*/ 19 h 33"/>
                <a:gd name="T18" fmla="*/ 43 w 86"/>
                <a:gd name="T19" fmla="*/ 17 h 33"/>
                <a:gd name="T20" fmla="*/ 48 w 86"/>
                <a:gd name="T21" fmla="*/ 15 h 33"/>
                <a:gd name="T22" fmla="*/ 54 w 86"/>
                <a:gd name="T23" fmla="*/ 13 h 33"/>
                <a:gd name="T24" fmla="*/ 58 w 86"/>
                <a:gd name="T25" fmla="*/ 13 h 33"/>
                <a:gd name="T26" fmla="*/ 63 w 86"/>
                <a:gd name="T27" fmla="*/ 11 h 33"/>
                <a:gd name="T28" fmla="*/ 70 w 86"/>
                <a:gd name="T29" fmla="*/ 8 h 33"/>
                <a:gd name="T30" fmla="*/ 72 w 86"/>
                <a:gd name="T31" fmla="*/ 6 h 33"/>
                <a:gd name="T32" fmla="*/ 79 w 86"/>
                <a:gd name="T33" fmla="*/ 4 h 33"/>
                <a:gd name="T34" fmla="*/ 85 w 86"/>
                <a:gd name="T35" fmla="*/ 4 h 33"/>
                <a:gd name="T36" fmla="*/ 81 w 86"/>
                <a:gd name="T37" fmla="*/ 0 h 33"/>
                <a:gd name="T38" fmla="*/ 76 w 86"/>
                <a:gd name="T39" fmla="*/ 2 h 33"/>
                <a:gd name="T40" fmla="*/ 72 w 86"/>
                <a:gd name="T41" fmla="*/ 4 h 33"/>
                <a:gd name="T42" fmla="*/ 67 w 86"/>
                <a:gd name="T43" fmla="*/ 4 h 33"/>
                <a:gd name="T44" fmla="*/ 61 w 86"/>
                <a:gd name="T45" fmla="*/ 6 h 33"/>
                <a:gd name="T46" fmla="*/ 58 w 86"/>
                <a:gd name="T47" fmla="*/ 8 h 33"/>
                <a:gd name="T48" fmla="*/ 52 w 86"/>
                <a:gd name="T49" fmla="*/ 11 h 33"/>
                <a:gd name="T50" fmla="*/ 45 w 86"/>
                <a:gd name="T51" fmla="*/ 11 h 33"/>
                <a:gd name="T52" fmla="*/ 39 w 86"/>
                <a:gd name="T53" fmla="*/ 13 h 33"/>
                <a:gd name="T54" fmla="*/ 36 w 86"/>
                <a:gd name="T55" fmla="*/ 15 h 33"/>
                <a:gd name="T56" fmla="*/ 30 w 86"/>
                <a:gd name="T57" fmla="*/ 17 h 33"/>
                <a:gd name="T58" fmla="*/ 24 w 86"/>
                <a:gd name="T59" fmla="*/ 19 h 33"/>
                <a:gd name="T60" fmla="*/ 21 w 86"/>
                <a:gd name="T61" fmla="*/ 19 h 33"/>
                <a:gd name="T62" fmla="*/ 14 w 86"/>
                <a:gd name="T63" fmla="*/ 21 h 33"/>
                <a:gd name="T64" fmla="*/ 9 w 86"/>
                <a:gd name="T65" fmla="*/ 24 h 33"/>
                <a:gd name="T66" fmla="*/ 5 w 86"/>
                <a:gd name="T67" fmla="*/ 26 h 33"/>
                <a:gd name="T68" fmla="*/ 0 w 86"/>
                <a:gd name="T69" fmla="*/ 28 h 33"/>
                <a:gd name="T70" fmla="*/ 0 w 86"/>
                <a:gd name="T71" fmla="*/ 30 h 33"/>
                <a:gd name="T72" fmla="*/ 0 w 86"/>
                <a:gd name="T73" fmla="*/ 28 h 33"/>
                <a:gd name="T74" fmla="*/ 0 w 86"/>
                <a:gd name="T75" fmla="*/ 30 h 33"/>
                <a:gd name="T76" fmla="*/ 5 w 86"/>
                <a:gd name="T77" fmla="*/ 30 h 3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6" h="33">
                  <a:moveTo>
                    <a:pt x="5" y="30"/>
                  </a:moveTo>
                  <a:lnTo>
                    <a:pt x="3" y="32"/>
                  </a:lnTo>
                  <a:lnTo>
                    <a:pt x="9" y="30"/>
                  </a:lnTo>
                  <a:lnTo>
                    <a:pt x="12" y="28"/>
                  </a:lnTo>
                  <a:lnTo>
                    <a:pt x="18" y="26"/>
                  </a:lnTo>
                  <a:lnTo>
                    <a:pt x="24" y="24"/>
                  </a:lnTo>
                  <a:lnTo>
                    <a:pt x="27" y="21"/>
                  </a:lnTo>
                  <a:lnTo>
                    <a:pt x="33" y="19"/>
                  </a:lnTo>
                  <a:lnTo>
                    <a:pt x="39" y="19"/>
                  </a:lnTo>
                  <a:lnTo>
                    <a:pt x="43" y="17"/>
                  </a:lnTo>
                  <a:lnTo>
                    <a:pt x="48" y="15"/>
                  </a:lnTo>
                  <a:lnTo>
                    <a:pt x="54" y="13"/>
                  </a:lnTo>
                  <a:lnTo>
                    <a:pt x="58" y="13"/>
                  </a:lnTo>
                  <a:lnTo>
                    <a:pt x="63" y="11"/>
                  </a:lnTo>
                  <a:lnTo>
                    <a:pt x="70" y="8"/>
                  </a:lnTo>
                  <a:lnTo>
                    <a:pt x="72" y="6"/>
                  </a:lnTo>
                  <a:lnTo>
                    <a:pt x="79" y="4"/>
                  </a:lnTo>
                  <a:lnTo>
                    <a:pt x="85" y="4"/>
                  </a:lnTo>
                  <a:lnTo>
                    <a:pt x="81" y="0"/>
                  </a:lnTo>
                  <a:lnTo>
                    <a:pt x="76" y="2"/>
                  </a:lnTo>
                  <a:lnTo>
                    <a:pt x="72" y="4"/>
                  </a:lnTo>
                  <a:lnTo>
                    <a:pt x="67" y="4"/>
                  </a:lnTo>
                  <a:lnTo>
                    <a:pt x="61" y="6"/>
                  </a:lnTo>
                  <a:lnTo>
                    <a:pt x="58" y="8"/>
                  </a:lnTo>
                  <a:lnTo>
                    <a:pt x="52" y="11"/>
                  </a:lnTo>
                  <a:lnTo>
                    <a:pt x="45" y="11"/>
                  </a:lnTo>
                  <a:lnTo>
                    <a:pt x="39" y="13"/>
                  </a:lnTo>
                  <a:lnTo>
                    <a:pt x="36" y="15"/>
                  </a:lnTo>
                  <a:lnTo>
                    <a:pt x="30" y="17"/>
                  </a:lnTo>
                  <a:lnTo>
                    <a:pt x="24" y="19"/>
                  </a:lnTo>
                  <a:lnTo>
                    <a:pt x="21" y="19"/>
                  </a:lnTo>
                  <a:lnTo>
                    <a:pt x="14" y="21"/>
                  </a:lnTo>
                  <a:lnTo>
                    <a:pt x="9" y="24"/>
                  </a:lnTo>
                  <a:lnTo>
                    <a:pt x="5" y="26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5" y="3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9" name="Freeform 20"/>
            <p:cNvSpPr>
              <a:spLocks/>
            </p:cNvSpPr>
            <p:nvPr/>
          </p:nvSpPr>
          <p:spPr bwMode="auto">
            <a:xfrm>
              <a:off x="2762" y="3513"/>
              <a:ext cx="8" cy="40"/>
            </a:xfrm>
            <a:custGeom>
              <a:avLst/>
              <a:gdLst>
                <a:gd name="T0" fmla="*/ 2 w 8"/>
                <a:gd name="T1" fmla="*/ 35 h 40"/>
                <a:gd name="T2" fmla="*/ 4 w 8"/>
                <a:gd name="T3" fmla="*/ 37 h 40"/>
                <a:gd name="T4" fmla="*/ 7 w 8"/>
                <a:gd name="T5" fmla="*/ 0 h 40"/>
                <a:gd name="T6" fmla="*/ 4 w 8"/>
                <a:gd name="T7" fmla="*/ 0 h 40"/>
                <a:gd name="T8" fmla="*/ 0 w 8"/>
                <a:gd name="T9" fmla="*/ 37 h 40"/>
                <a:gd name="T10" fmla="*/ 2 w 8"/>
                <a:gd name="T11" fmla="*/ 39 h 40"/>
                <a:gd name="T12" fmla="*/ 0 w 8"/>
                <a:gd name="T13" fmla="*/ 37 h 40"/>
                <a:gd name="T14" fmla="*/ 0 w 8"/>
                <a:gd name="T15" fmla="*/ 39 h 40"/>
                <a:gd name="T16" fmla="*/ 2 w 8"/>
                <a:gd name="T17" fmla="*/ 39 h 40"/>
                <a:gd name="T18" fmla="*/ 2 w 8"/>
                <a:gd name="T19" fmla="*/ 35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" h="40">
                  <a:moveTo>
                    <a:pt x="2" y="35"/>
                  </a:moveTo>
                  <a:lnTo>
                    <a:pt x="4" y="37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37"/>
                  </a:lnTo>
                  <a:lnTo>
                    <a:pt x="2" y="39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2" y="39"/>
                  </a:lnTo>
                  <a:lnTo>
                    <a:pt x="2" y="3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0" name="Freeform 21"/>
            <p:cNvSpPr>
              <a:spLocks/>
            </p:cNvSpPr>
            <p:nvPr/>
          </p:nvSpPr>
          <p:spPr bwMode="auto">
            <a:xfrm>
              <a:off x="2034" y="3271"/>
              <a:ext cx="840" cy="314"/>
            </a:xfrm>
            <a:custGeom>
              <a:avLst/>
              <a:gdLst>
                <a:gd name="T0" fmla="*/ 645 w 840"/>
                <a:gd name="T1" fmla="*/ 140 h 314"/>
                <a:gd name="T2" fmla="*/ 662 w 840"/>
                <a:gd name="T3" fmla="*/ 147 h 314"/>
                <a:gd name="T4" fmla="*/ 681 w 840"/>
                <a:gd name="T5" fmla="*/ 150 h 314"/>
                <a:gd name="T6" fmla="*/ 700 w 840"/>
                <a:gd name="T7" fmla="*/ 145 h 314"/>
                <a:gd name="T8" fmla="*/ 674 w 840"/>
                <a:gd name="T9" fmla="*/ 168 h 314"/>
                <a:gd name="T10" fmla="*/ 655 w 840"/>
                <a:gd name="T11" fmla="*/ 212 h 314"/>
                <a:gd name="T12" fmla="*/ 652 w 840"/>
                <a:gd name="T13" fmla="*/ 255 h 314"/>
                <a:gd name="T14" fmla="*/ 684 w 840"/>
                <a:gd name="T15" fmla="*/ 292 h 314"/>
                <a:gd name="T16" fmla="*/ 719 w 840"/>
                <a:gd name="T17" fmla="*/ 313 h 314"/>
                <a:gd name="T18" fmla="*/ 758 w 840"/>
                <a:gd name="T19" fmla="*/ 308 h 314"/>
                <a:gd name="T20" fmla="*/ 797 w 840"/>
                <a:gd name="T21" fmla="*/ 289 h 314"/>
                <a:gd name="T22" fmla="*/ 832 w 840"/>
                <a:gd name="T23" fmla="*/ 265 h 314"/>
                <a:gd name="T24" fmla="*/ 820 w 840"/>
                <a:gd name="T25" fmla="*/ 260 h 314"/>
                <a:gd name="T26" fmla="*/ 791 w 840"/>
                <a:gd name="T27" fmla="*/ 263 h 314"/>
                <a:gd name="T28" fmla="*/ 765 w 840"/>
                <a:gd name="T29" fmla="*/ 267 h 314"/>
                <a:gd name="T30" fmla="*/ 739 w 840"/>
                <a:gd name="T31" fmla="*/ 270 h 314"/>
                <a:gd name="T32" fmla="*/ 742 w 840"/>
                <a:gd name="T33" fmla="*/ 255 h 314"/>
                <a:gd name="T34" fmla="*/ 735 w 840"/>
                <a:gd name="T35" fmla="*/ 233 h 314"/>
                <a:gd name="T36" fmla="*/ 726 w 840"/>
                <a:gd name="T37" fmla="*/ 224 h 314"/>
                <a:gd name="T38" fmla="*/ 713 w 840"/>
                <a:gd name="T39" fmla="*/ 221 h 314"/>
                <a:gd name="T40" fmla="*/ 735 w 840"/>
                <a:gd name="T41" fmla="*/ 207 h 314"/>
                <a:gd name="T42" fmla="*/ 761 w 840"/>
                <a:gd name="T43" fmla="*/ 183 h 314"/>
                <a:gd name="T44" fmla="*/ 775 w 840"/>
                <a:gd name="T45" fmla="*/ 154 h 314"/>
                <a:gd name="T46" fmla="*/ 765 w 840"/>
                <a:gd name="T47" fmla="*/ 125 h 314"/>
                <a:gd name="T48" fmla="*/ 735 w 840"/>
                <a:gd name="T49" fmla="*/ 92 h 314"/>
                <a:gd name="T50" fmla="*/ 697 w 840"/>
                <a:gd name="T51" fmla="*/ 60 h 314"/>
                <a:gd name="T52" fmla="*/ 655 w 840"/>
                <a:gd name="T53" fmla="*/ 29 h 314"/>
                <a:gd name="T54" fmla="*/ 613 w 840"/>
                <a:gd name="T55" fmla="*/ 5 h 314"/>
                <a:gd name="T56" fmla="*/ 213 w 840"/>
                <a:gd name="T57" fmla="*/ 10 h 314"/>
                <a:gd name="T58" fmla="*/ 171 w 840"/>
                <a:gd name="T59" fmla="*/ 37 h 314"/>
                <a:gd name="T60" fmla="*/ 129 w 840"/>
                <a:gd name="T61" fmla="*/ 67 h 314"/>
                <a:gd name="T62" fmla="*/ 94 w 840"/>
                <a:gd name="T63" fmla="*/ 101 h 314"/>
                <a:gd name="T64" fmla="*/ 68 w 840"/>
                <a:gd name="T65" fmla="*/ 133 h 314"/>
                <a:gd name="T66" fmla="*/ 64 w 840"/>
                <a:gd name="T67" fmla="*/ 161 h 314"/>
                <a:gd name="T68" fmla="*/ 81 w 840"/>
                <a:gd name="T69" fmla="*/ 191 h 314"/>
                <a:gd name="T70" fmla="*/ 109 w 840"/>
                <a:gd name="T71" fmla="*/ 212 h 314"/>
                <a:gd name="T72" fmla="*/ 123 w 840"/>
                <a:gd name="T73" fmla="*/ 221 h 314"/>
                <a:gd name="T74" fmla="*/ 109 w 840"/>
                <a:gd name="T75" fmla="*/ 224 h 314"/>
                <a:gd name="T76" fmla="*/ 104 w 840"/>
                <a:gd name="T77" fmla="*/ 239 h 314"/>
                <a:gd name="T78" fmla="*/ 100 w 840"/>
                <a:gd name="T79" fmla="*/ 260 h 314"/>
                <a:gd name="T80" fmla="*/ 94 w 840"/>
                <a:gd name="T81" fmla="*/ 270 h 314"/>
                <a:gd name="T82" fmla="*/ 68 w 840"/>
                <a:gd name="T83" fmla="*/ 267 h 314"/>
                <a:gd name="T84" fmla="*/ 38 w 840"/>
                <a:gd name="T85" fmla="*/ 263 h 314"/>
                <a:gd name="T86" fmla="*/ 12 w 840"/>
                <a:gd name="T87" fmla="*/ 260 h 314"/>
                <a:gd name="T88" fmla="*/ 16 w 840"/>
                <a:gd name="T89" fmla="*/ 272 h 314"/>
                <a:gd name="T90" fmla="*/ 52 w 840"/>
                <a:gd name="T91" fmla="*/ 297 h 314"/>
                <a:gd name="T92" fmla="*/ 90 w 840"/>
                <a:gd name="T93" fmla="*/ 311 h 314"/>
                <a:gd name="T94" fmla="*/ 129 w 840"/>
                <a:gd name="T95" fmla="*/ 311 h 314"/>
                <a:gd name="T96" fmla="*/ 165 w 840"/>
                <a:gd name="T97" fmla="*/ 284 h 314"/>
                <a:gd name="T98" fmla="*/ 191 w 840"/>
                <a:gd name="T99" fmla="*/ 246 h 314"/>
                <a:gd name="T100" fmla="*/ 180 w 840"/>
                <a:gd name="T101" fmla="*/ 202 h 314"/>
                <a:gd name="T102" fmla="*/ 158 w 840"/>
                <a:gd name="T103" fmla="*/ 159 h 314"/>
                <a:gd name="T104" fmla="*/ 142 w 840"/>
                <a:gd name="T105" fmla="*/ 147 h 314"/>
                <a:gd name="T106" fmla="*/ 161 w 840"/>
                <a:gd name="T107" fmla="*/ 150 h 314"/>
                <a:gd name="T108" fmla="*/ 180 w 840"/>
                <a:gd name="T109" fmla="*/ 147 h 314"/>
                <a:gd name="T110" fmla="*/ 197 w 840"/>
                <a:gd name="T111" fmla="*/ 135 h 31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840" h="314">
                  <a:moveTo>
                    <a:pt x="639" y="130"/>
                  </a:moveTo>
                  <a:lnTo>
                    <a:pt x="639" y="133"/>
                  </a:lnTo>
                  <a:lnTo>
                    <a:pt x="642" y="135"/>
                  </a:lnTo>
                  <a:lnTo>
                    <a:pt x="645" y="140"/>
                  </a:lnTo>
                  <a:lnTo>
                    <a:pt x="648" y="142"/>
                  </a:lnTo>
                  <a:lnTo>
                    <a:pt x="655" y="145"/>
                  </a:lnTo>
                  <a:lnTo>
                    <a:pt x="659" y="147"/>
                  </a:lnTo>
                  <a:lnTo>
                    <a:pt x="662" y="147"/>
                  </a:lnTo>
                  <a:lnTo>
                    <a:pt x="668" y="150"/>
                  </a:lnTo>
                  <a:lnTo>
                    <a:pt x="671" y="150"/>
                  </a:lnTo>
                  <a:lnTo>
                    <a:pt x="678" y="150"/>
                  </a:lnTo>
                  <a:lnTo>
                    <a:pt x="681" y="150"/>
                  </a:lnTo>
                  <a:lnTo>
                    <a:pt x="688" y="150"/>
                  </a:lnTo>
                  <a:lnTo>
                    <a:pt x="690" y="150"/>
                  </a:lnTo>
                  <a:lnTo>
                    <a:pt x="697" y="147"/>
                  </a:lnTo>
                  <a:lnTo>
                    <a:pt x="700" y="145"/>
                  </a:lnTo>
                  <a:lnTo>
                    <a:pt x="704" y="142"/>
                  </a:lnTo>
                  <a:lnTo>
                    <a:pt x="690" y="152"/>
                  </a:lnTo>
                  <a:lnTo>
                    <a:pt x="681" y="159"/>
                  </a:lnTo>
                  <a:lnTo>
                    <a:pt x="674" y="168"/>
                  </a:lnTo>
                  <a:lnTo>
                    <a:pt x="668" y="178"/>
                  </a:lnTo>
                  <a:lnTo>
                    <a:pt x="662" y="191"/>
                  </a:lnTo>
                  <a:lnTo>
                    <a:pt x="659" y="202"/>
                  </a:lnTo>
                  <a:lnTo>
                    <a:pt x="655" y="212"/>
                  </a:lnTo>
                  <a:lnTo>
                    <a:pt x="648" y="224"/>
                  </a:lnTo>
                  <a:lnTo>
                    <a:pt x="648" y="233"/>
                  </a:lnTo>
                  <a:lnTo>
                    <a:pt x="648" y="246"/>
                  </a:lnTo>
                  <a:lnTo>
                    <a:pt x="652" y="255"/>
                  </a:lnTo>
                  <a:lnTo>
                    <a:pt x="659" y="265"/>
                  </a:lnTo>
                  <a:lnTo>
                    <a:pt x="664" y="274"/>
                  </a:lnTo>
                  <a:lnTo>
                    <a:pt x="674" y="284"/>
                  </a:lnTo>
                  <a:lnTo>
                    <a:pt x="684" y="292"/>
                  </a:lnTo>
                  <a:lnTo>
                    <a:pt x="694" y="299"/>
                  </a:lnTo>
                  <a:lnTo>
                    <a:pt x="704" y="306"/>
                  </a:lnTo>
                  <a:lnTo>
                    <a:pt x="710" y="311"/>
                  </a:lnTo>
                  <a:lnTo>
                    <a:pt x="719" y="313"/>
                  </a:lnTo>
                  <a:lnTo>
                    <a:pt x="730" y="313"/>
                  </a:lnTo>
                  <a:lnTo>
                    <a:pt x="739" y="313"/>
                  </a:lnTo>
                  <a:lnTo>
                    <a:pt x="749" y="311"/>
                  </a:lnTo>
                  <a:lnTo>
                    <a:pt x="758" y="308"/>
                  </a:lnTo>
                  <a:lnTo>
                    <a:pt x="771" y="306"/>
                  </a:lnTo>
                  <a:lnTo>
                    <a:pt x="781" y="301"/>
                  </a:lnTo>
                  <a:lnTo>
                    <a:pt x="787" y="297"/>
                  </a:lnTo>
                  <a:lnTo>
                    <a:pt x="797" y="289"/>
                  </a:lnTo>
                  <a:lnTo>
                    <a:pt x="806" y="284"/>
                  </a:lnTo>
                  <a:lnTo>
                    <a:pt x="816" y="277"/>
                  </a:lnTo>
                  <a:lnTo>
                    <a:pt x="823" y="272"/>
                  </a:lnTo>
                  <a:lnTo>
                    <a:pt x="832" y="265"/>
                  </a:lnTo>
                  <a:lnTo>
                    <a:pt x="839" y="260"/>
                  </a:lnTo>
                  <a:lnTo>
                    <a:pt x="832" y="260"/>
                  </a:lnTo>
                  <a:lnTo>
                    <a:pt x="827" y="260"/>
                  </a:lnTo>
                  <a:lnTo>
                    <a:pt x="820" y="260"/>
                  </a:lnTo>
                  <a:lnTo>
                    <a:pt x="813" y="260"/>
                  </a:lnTo>
                  <a:lnTo>
                    <a:pt x="804" y="260"/>
                  </a:lnTo>
                  <a:lnTo>
                    <a:pt x="797" y="263"/>
                  </a:lnTo>
                  <a:lnTo>
                    <a:pt x="791" y="263"/>
                  </a:lnTo>
                  <a:lnTo>
                    <a:pt x="784" y="265"/>
                  </a:lnTo>
                  <a:lnTo>
                    <a:pt x="778" y="265"/>
                  </a:lnTo>
                  <a:lnTo>
                    <a:pt x="771" y="267"/>
                  </a:lnTo>
                  <a:lnTo>
                    <a:pt x="765" y="267"/>
                  </a:lnTo>
                  <a:lnTo>
                    <a:pt x="758" y="270"/>
                  </a:lnTo>
                  <a:lnTo>
                    <a:pt x="752" y="270"/>
                  </a:lnTo>
                  <a:lnTo>
                    <a:pt x="745" y="270"/>
                  </a:lnTo>
                  <a:lnTo>
                    <a:pt x="739" y="270"/>
                  </a:lnTo>
                  <a:lnTo>
                    <a:pt x="733" y="270"/>
                  </a:lnTo>
                  <a:lnTo>
                    <a:pt x="735" y="265"/>
                  </a:lnTo>
                  <a:lnTo>
                    <a:pt x="739" y="260"/>
                  </a:lnTo>
                  <a:lnTo>
                    <a:pt x="742" y="255"/>
                  </a:lnTo>
                  <a:lnTo>
                    <a:pt x="742" y="248"/>
                  </a:lnTo>
                  <a:lnTo>
                    <a:pt x="739" y="244"/>
                  </a:lnTo>
                  <a:lnTo>
                    <a:pt x="735" y="239"/>
                  </a:lnTo>
                  <a:lnTo>
                    <a:pt x="735" y="233"/>
                  </a:lnTo>
                  <a:lnTo>
                    <a:pt x="733" y="228"/>
                  </a:lnTo>
                  <a:lnTo>
                    <a:pt x="730" y="226"/>
                  </a:lnTo>
                  <a:lnTo>
                    <a:pt x="730" y="224"/>
                  </a:lnTo>
                  <a:lnTo>
                    <a:pt x="726" y="224"/>
                  </a:lnTo>
                  <a:lnTo>
                    <a:pt x="723" y="221"/>
                  </a:lnTo>
                  <a:lnTo>
                    <a:pt x="719" y="221"/>
                  </a:lnTo>
                  <a:lnTo>
                    <a:pt x="716" y="221"/>
                  </a:lnTo>
                  <a:lnTo>
                    <a:pt x="713" y="221"/>
                  </a:lnTo>
                  <a:lnTo>
                    <a:pt x="710" y="221"/>
                  </a:lnTo>
                  <a:lnTo>
                    <a:pt x="719" y="217"/>
                  </a:lnTo>
                  <a:lnTo>
                    <a:pt x="730" y="212"/>
                  </a:lnTo>
                  <a:lnTo>
                    <a:pt x="735" y="207"/>
                  </a:lnTo>
                  <a:lnTo>
                    <a:pt x="745" y="202"/>
                  </a:lnTo>
                  <a:lnTo>
                    <a:pt x="752" y="195"/>
                  </a:lnTo>
                  <a:lnTo>
                    <a:pt x="758" y="191"/>
                  </a:lnTo>
                  <a:lnTo>
                    <a:pt x="761" y="183"/>
                  </a:lnTo>
                  <a:lnTo>
                    <a:pt x="768" y="176"/>
                  </a:lnTo>
                  <a:lnTo>
                    <a:pt x="771" y="168"/>
                  </a:lnTo>
                  <a:lnTo>
                    <a:pt x="775" y="161"/>
                  </a:lnTo>
                  <a:lnTo>
                    <a:pt x="775" y="154"/>
                  </a:lnTo>
                  <a:lnTo>
                    <a:pt x="775" y="147"/>
                  </a:lnTo>
                  <a:lnTo>
                    <a:pt x="771" y="140"/>
                  </a:lnTo>
                  <a:lnTo>
                    <a:pt x="771" y="133"/>
                  </a:lnTo>
                  <a:lnTo>
                    <a:pt x="765" y="125"/>
                  </a:lnTo>
                  <a:lnTo>
                    <a:pt x="758" y="115"/>
                  </a:lnTo>
                  <a:lnTo>
                    <a:pt x="752" y="108"/>
                  </a:lnTo>
                  <a:lnTo>
                    <a:pt x="745" y="101"/>
                  </a:lnTo>
                  <a:lnTo>
                    <a:pt x="735" y="92"/>
                  </a:lnTo>
                  <a:lnTo>
                    <a:pt x="726" y="85"/>
                  </a:lnTo>
                  <a:lnTo>
                    <a:pt x="716" y="77"/>
                  </a:lnTo>
                  <a:lnTo>
                    <a:pt x="707" y="67"/>
                  </a:lnTo>
                  <a:lnTo>
                    <a:pt x="697" y="60"/>
                  </a:lnTo>
                  <a:lnTo>
                    <a:pt x="688" y="53"/>
                  </a:lnTo>
                  <a:lnTo>
                    <a:pt x="678" y="44"/>
                  </a:lnTo>
                  <a:lnTo>
                    <a:pt x="664" y="37"/>
                  </a:lnTo>
                  <a:lnTo>
                    <a:pt x="655" y="29"/>
                  </a:lnTo>
                  <a:lnTo>
                    <a:pt x="645" y="21"/>
                  </a:lnTo>
                  <a:lnTo>
                    <a:pt x="633" y="17"/>
                  </a:lnTo>
                  <a:lnTo>
                    <a:pt x="623" y="10"/>
                  </a:lnTo>
                  <a:lnTo>
                    <a:pt x="613" y="5"/>
                  </a:lnTo>
                  <a:lnTo>
                    <a:pt x="603" y="0"/>
                  </a:lnTo>
                  <a:lnTo>
                    <a:pt x="232" y="0"/>
                  </a:lnTo>
                  <a:lnTo>
                    <a:pt x="222" y="5"/>
                  </a:lnTo>
                  <a:lnTo>
                    <a:pt x="213" y="10"/>
                  </a:lnTo>
                  <a:lnTo>
                    <a:pt x="200" y="17"/>
                  </a:lnTo>
                  <a:lnTo>
                    <a:pt x="191" y="21"/>
                  </a:lnTo>
                  <a:lnTo>
                    <a:pt x="180" y="29"/>
                  </a:lnTo>
                  <a:lnTo>
                    <a:pt x="171" y="37"/>
                  </a:lnTo>
                  <a:lnTo>
                    <a:pt x="161" y="44"/>
                  </a:lnTo>
                  <a:lnTo>
                    <a:pt x="149" y="53"/>
                  </a:lnTo>
                  <a:lnTo>
                    <a:pt x="139" y="60"/>
                  </a:lnTo>
                  <a:lnTo>
                    <a:pt x="129" y="67"/>
                  </a:lnTo>
                  <a:lnTo>
                    <a:pt x="120" y="77"/>
                  </a:lnTo>
                  <a:lnTo>
                    <a:pt x="109" y="85"/>
                  </a:lnTo>
                  <a:lnTo>
                    <a:pt x="104" y="92"/>
                  </a:lnTo>
                  <a:lnTo>
                    <a:pt x="94" y="101"/>
                  </a:lnTo>
                  <a:lnTo>
                    <a:pt x="87" y="108"/>
                  </a:lnTo>
                  <a:lnTo>
                    <a:pt x="81" y="115"/>
                  </a:lnTo>
                  <a:lnTo>
                    <a:pt x="74" y="125"/>
                  </a:lnTo>
                  <a:lnTo>
                    <a:pt x="68" y="133"/>
                  </a:lnTo>
                  <a:lnTo>
                    <a:pt x="68" y="140"/>
                  </a:lnTo>
                  <a:lnTo>
                    <a:pt x="64" y="147"/>
                  </a:lnTo>
                  <a:lnTo>
                    <a:pt x="64" y="154"/>
                  </a:lnTo>
                  <a:lnTo>
                    <a:pt x="64" y="161"/>
                  </a:lnTo>
                  <a:lnTo>
                    <a:pt x="68" y="168"/>
                  </a:lnTo>
                  <a:lnTo>
                    <a:pt x="71" y="176"/>
                  </a:lnTo>
                  <a:lnTo>
                    <a:pt x="78" y="183"/>
                  </a:lnTo>
                  <a:lnTo>
                    <a:pt x="81" y="191"/>
                  </a:lnTo>
                  <a:lnTo>
                    <a:pt x="87" y="195"/>
                  </a:lnTo>
                  <a:lnTo>
                    <a:pt x="94" y="202"/>
                  </a:lnTo>
                  <a:lnTo>
                    <a:pt x="104" y="207"/>
                  </a:lnTo>
                  <a:lnTo>
                    <a:pt x="109" y="212"/>
                  </a:lnTo>
                  <a:lnTo>
                    <a:pt x="120" y="217"/>
                  </a:lnTo>
                  <a:lnTo>
                    <a:pt x="129" y="221"/>
                  </a:lnTo>
                  <a:lnTo>
                    <a:pt x="126" y="221"/>
                  </a:lnTo>
                  <a:lnTo>
                    <a:pt x="123" y="221"/>
                  </a:lnTo>
                  <a:lnTo>
                    <a:pt x="120" y="221"/>
                  </a:lnTo>
                  <a:lnTo>
                    <a:pt x="116" y="221"/>
                  </a:lnTo>
                  <a:lnTo>
                    <a:pt x="113" y="224"/>
                  </a:lnTo>
                  <a:lnTo>
                    <a:pt x="109" y="224"/>
                  </a:lnTo>
                  <a:lnTo>
                    <a:pt x="109" y="226"/>
                  </a:lnTo>
                  <a:lnTo>
                    <a:pt x="106" y="228"/>
                  </a:lnTo>
                  <a:lnTo>
                    <a:pt x="104" y="233"/>
                  </a:lnTo>
                  <a:lnTo>
                    <a:pt x="104" y="239"/>
                  </a:lnTo>
                  <a:lnTo>
                    <a:pt x="100" y="244"/>
                  </a:lnTo>
                  <a:lnTo>
                    <a:pt x="97" y="248"/>
                  </a:lnTo>
                  <a:lnTo>
                    <a:pt x="97" y="255"/>
                  </a:lnTo>
                  <a:lnTo>
                    <a:pt x="100" y="260"/>
                  </a:lnTo>
                  <a:lnTo>
                    <a:pt x="104" y="265"/>
                  </a:lnTo>
                  <a:lnTo>
                    <a:pt x="106" y="270"/>
                  </a:lnTo>
                  <a:lnTo>
                    <a:pt x="100" y="270"/>
                  </a:lnTo>
                  <a:lnTo>
                    <a:pt x="94" y="270"/>
                  </a:lnTo>
                  <a:lnTo>
                    <a:pt x="87" y="270"/>
                  </a:lnTo>
                  <a:lnTo>
                    <a:pt x="81" y="270"/>
                  </a:lnTo>
                  <a:lnTo>
                    <a:pt x="74" y="267"/>
                  </a:lnTo>
                  <a:lnTo>
                    <a:pt x="68" y="267"/>
                  </a:lnTo>
                  <a:lnTo>
                    <a:pt x="61" y="265"/>
                  </a:lnTo>
                  <a:lnTo>
                    <a:pt x="55" y="265"/>
                  </a:lnTo>
                  <a:lnTo>
                    <a:pt x="48" y="263"/>
                  </a:lnTo>
                  <a:lnTo>
                    <a:pt x="38" y="263"/>
                  </a:lnTo>
                  <a:lnTo>
                    <a:pt x="33" y="260"/>
                  </a:lnTo>
                  <a:lnTo>
                    <a:pt x="26" y="260"/>
                  </a:lnTo>
                  <a:lnTo>
                    <a:pt x="19" y="260"/>
                  </a:lnTo>
                  <a:lnTo>
                    <a:pt x="12" y="260"/>
                  </a:lnTo>
                  <a:lnTo>
                    <a:pt x="7" y="260"/>
                  </a:lnTo>
                  <a:lnTo>
                    <a:pt x="0" y="260"/>
                  </a:lnTo>
                  <a:lnTo>
                    <a:pt x="7" y="265"/>
                  </a:lnTo>
                  <a:lnTo>
                    <a:pt x="16" y="272"/>
                  </a:lnTo>
                  <a:lnTo>
                    <a:pt x="23" y="277"/>
                  </a:lnTo>
                  <a:lnTo>
                    <a:pt x="33" y="284"/>
                  </a:lnTo>
                  <a:lnTo>
                    <a:pt x="42" y="289"/>
                  </a:lnTo>
                  <a:lnTo>
                    <a:pt x="52" y="297"/>
                  </a:lnTo>
                  <a:lnTo>
                    <a:pt x="58" y="301"/>
                  </a:lnTo>
                  <a:lnTo>
                    <a:pt x="71" y="306"/>
                  </a:lnTo>
                  <a:lnTo>
                    <a:pt x="81" y="308"/>
                  </a:lnTo>
                  <a:lnTo>
                    <a:pt x="90" y="311"/>
                  </a:lnTo>
                  <a:lnTo>
                    <a:pt x="100" y="313"/>
                  </a:lnTo>
                  <a:lnTo>
                    <a:pt x="109" y="313"/>
                  </a:lnTo>
                  <a:lnTo>
                    <a:pt x="120" y="313"/>
                  </a:lnTo>
                  <a:lnTo>
                    <a:pt x="129" y="311"/>
                  </a:lnTo>
                  <a:lnTo>
                    <a:pt x="135" y="306"/>
                  </a:lnTo>
                  <a:lnTo>
                    <a:pt x="145" y="299"/>
                  </a:lnTo>
                  <a:lnTo>
                    <a:pt x="155" y="292"/>
                  </a:lnTo>
                  <a:lnTo>
                    <a:pt x="165" y="284"/>
                  </a:lnTo>
                  <a:lnTo>
                    <a:pt x="175" y="274"/>
                  </a:lnTo>
                  <a:lnTo>
                    <a:pt x="180" y="265"/>
                  </a:lnTo>
                  <a:lnTo>
                    <a:pt x="187" y="255"/>
                  </a:lnTo>
                  <a:lnTo>
                    <a:pt x="191" y="246"/>
                  </a:lnTo>
                  <a:lnTo>
                    <a:pt x="191" y="233"/>
                  </a:lnTo>
                  <a:lnTo>
                    <a:pt x="187" y="224"/>
                  </a:lnTo>
                  <a:lnTo>
                    <a:pt x="184" y="212"/>
                  </a:lnTo>
                  <a:lnTo>
                    <a:pt x="180" y="202"/>
                  </a:lnTo>
                  <a:lnTo>
                    <a:pt x="177" y="191"/>
                  </a:lnTo>
                  <a:lnTo>
                    <a:pt x="171" y="178"/>
                  </a:lnTo>
                  <a:lnTo>
                    <a:pt x="165" y="168"/>
                  </a:lnTo>
                  <a:lnTo>
                    <a:pt x="158" y="159"/>
                  </a:lnTo>
                  <a:lnTo>
                    <a:pt x="149" y="152"/>
                  </a:lnTo>
                  <a:lnTo>
                    <a:pt x="135" y="142"/>
                  </a:lnTo>
                  <a:lnTo>
                    <a:pt x="139" y="145"/>
                  </a:lnTo>
                  <a:lnTo>
                    <a:pt x="142" y="147"/>
                  </a:lnTo>
                  <a:lnTo>
                    <a:pt x="149" y="150"/>
                  </a:lnTo>
                  <a:lnTo>
                    <a:pt x="151" y="150"/>
                  </a:lnTo>
                  <a:lnTo>
                    <a:pt x="158" y="150"/>
                  </a:lnTo>
                  <a:lnTo>
                    <a:pt x="161" y="150"/>
                  </a:lnTo>
                  <a:lnTo>
                    <a:pt x="168" y="150"/>
                  </a:lnTo>
                  <a:lnTo>
                    <a:pt x="171" y="150"/>
                  </a:lnTo>
                  <a:lnTo>
                    <a:pt x="177" y="147"/>
                  </a:lnTo>
                  <a:lnTo>
                    <a:pt x="180" y="147"/>
                  </a:lnTo>
                  <a:lnTo>
                    <a:pt x="184" y="145"/>
                  </a:lnTo>
                  <a:lnTo>
                    <a:pt x="191" y="142"/>
                  </a:lnTo>
                  <a:lnTo>
                    <a:pt x="194" y="140"/>
                  </a:lnTo>
                  <a:lnTo>
                    <a:pt x="197" y="135"/>
                  </a:lnTo>
                  <a:lnTo>
                    <a:pt x="200" y="133"/>
                  </a:lnTo>
                  <a:lnTo>
                    <a:pt x="200" y="130"/>
                  </a:lnTo>
                  <a:lnTo>
                    <a:pt x="639" y="130"/>
                  </a:lnTo>
                </a:path>
              </a:pathLst>
            </a:custGeom>
            <a:solidFill>
              <a:srgbClr val="FF7FFF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1" name="Freeform 22"/>
            <p:cNvSpPr>
              <a:spLocks/>
            </p:cNvSpPr>
            <p:nvPr/>
          </p:nvSpPr>
          <p:spPr bwMode="auto">
            <a:xfrm>
              <a:off x="2674" y="3401"/>
              <a:ext cx="86" cy="21"/>
            </a:xfrm>
            <a:custGeom>
              <a:avLst/>
              <a:gdLst>
                <a:gd name="T0" fmla="*/ 67 w 86"/>
                <a:gd name="T1" fmla="*/ 14 h 21"/>
                <a:gd name="T2" fmla="*/ 61 w 86"/>
                <a:gd name="T3" fmla="*/ 12 h 21"/>
                <a:gd name="T4" fmla="*/ 58 w 86"/>
                <a:gd name="T5" fmla="*/ 14 h 21"/>
                <a:gd name="T6" fmla="*/ 55 w 86"/>
                <a:gd name="T7" fmla="*/ 14 h 21"/>
                <a:gd name="T8" fmla="*/ 52 w 86"/>
                <a:gd name="T9" fmla="*/ 16 h 21"/>
                <a:gd name="T10" fmla="*/ 49 w 86"/>
                <a:gd name="T11" fmla="*/ 16 h 21"/>
                <a:gd name="T12" fmla="*/ 43 w 86"/>
                <a:gd name="T13" fmla="*/ 16 h 21"/>
                <a:gd name="T14" fmla="*/ 40 w 86"/>
                <a:gd name="T15" fmla="*/ 16 h 21"/>
                <a:gd name="T16" fmla="*/ 33 w 86"/>
                <a:gd name="T17" fmla="*/ 16 h 21"/>
                <a:gd name="T18" fmla="*/ 31 w 86"/>
                <a:gd name="T19" fmla="*/ 16 h 21"/>
                <a:gd name="T20" fmla="*/ 27 w 86"/>
                <a:gd name="T21" fmla="*/ 14 h 21"/>
                <a:gd name="T22" fmla="*/ 22 w 86"/>
                <a:gd name="T23" fmla="*/ 14 h 21"/>
                <a:gd name="T24" fmla="*/ 18 w 86"/>
                <a:gd name="T25" fmla="*/ 12 h 21"/>
                <a:gd name="T26" fmla="*/ 15 w 86"/>
                <a:gd name="T27" fmla="*/ 10 h 21"/>
                <a:gd name="T28" fmla="*/ 12 w 86"/>
                <a:gd name="T29" fmla="*/ 8 h 21"/>
                <a:gd name="T30" fmla="*/ 9 w 86"/>
                <a:gd name="T31" fmla="*/ 6 h 21"/>
                <a:gd name="T32" fmla="*/ 6 w 86"/>
                <a:gd name="T33" fmla="*/ 4 h 21"/>
                <a:gd name="T34" fmla="*/ 3 w 86"/>
                <a:gd name="T35" fmla="*/ 0 h 21"/>
                <a:gd name="T36" fmla="*/ 0 w 86"/>
                <a:gd name="T37" fmla="*/ 2 h 21"/>
                <a:gd name="T38" fmla="*/ 0 w 86"/>
                <a:gd name="T39" fmla="*/ 6 h 21"/>
                <a:gd name="T40" fmla="*/ 3 w 86"/>
                <a:gd name="T41" fmla="*/ 8 h 21"/>
                <a:gd name="T42" fmla="*/ 6 w 86"/>
                <a:gd name="T43" fmla="*/ 10 h 21"/>
                <a:gd name="T44" fmla="*/ 12 w 86"/>
                <a:gd name="T45" fmla="*/ 12 h 21"/>
                <a:gd name="T46" fmla="*/ 15 w 86"/>
                <a:gd name="T47" fmla="*/ 14 h 21"/>
                <a:gd name="T48" fmla="*/ 18 w 86"/>
                <a:gd name="T49" fmla="*/ 16 h 21"/>
                <a:gd name="T50" fmla="*/ 24 w 86"/>
                <a:gd name="T51" fmla="*/ 18 h 21"/>
                <a:gd name="T52" fmla="*/ 31 w 86"/>
                <a:gd name="T53" fmla="*/ 20 h 21"/>
                <a:gd name="T54" fmla="*/ 33 w 86"/>
                <a:gd name="T55" fmla="*/ 20 h 21"/>
                <a:gd name="T56" fmla="*/ 40 w 86"/>
                <a:gd name="T57" fmla="*/ 20 h 21"/>
                <a:gd name="T58" fmla="*/ 43 w 86"/>
                <a:gd name="T59" fmla="*/ 20 h 21"/>
                <a:gd name="T60" fmla="*/ 49 w 86"/>
                <a:gd name="T61" fmla="*/ 20 h 21"/>
                <a:gd name="T62" fmla="*/ 55 w 86"/>
                <a:gd name="T63" fmla="*/ 20 h 21"/>
                <a:gd name="T64" fmla="*/ 58 w 86"/>
                <a:gd name="T65" fmla="*/ 18 h 21"/>
                <a:gd name="T66" fmla="*/ 61 w 86"/>
                <a:gd name="T67" fmla="*/ 16 h 21"/>
                <a:gd name="T68" fmla="*/ 67 w 86"/>
                <a:gd name="T69" fmla="*/ 14 h 21"/>
                <a:gd name="T70" fmla="*/ 61 w 86"/>
                <a:gd name="T71" fmla="*/ 12 h 21"/>
                <a:gd name="T72" fmla="*/ 67 w 86"/>
                <a:gd name="T73" fmla="*/ 14 h 21"/>
                <a:gd name="T74" fmla="*/ 85 w 86"/>
                <a:gd name="T75" fmla="*/ 0 h 21"/>
                <a:gd name="T76" fmla="*/ 61 w 86"/>
                <a:gd name="T77" fmla="*/ 12 h 21"/>
                <a:gd name="T78" fmla="*/ 67 w 86"/>
                <a:gd name="T79" fmla="*/ 14 h 2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86" h="21">
                  <a:moveTo>
                    <a:pt x="67" y="14"/>
                  </a:moveTo>
                  <a:lnTo>
                    <a:pt x="61" y="12"/>
                  </a:lnTo>
                  <a:lnTo>
                    <a:pt x="58" y="14"/>
                  </a:lnTo>
                  <a:lnTo>
                    <a:pt x="55" y="14"/>
                  </a:lnTo>
                  <a:lnTo>
                    <a:pt x="52" y="16"/>
                  </a:lnTo>
                  <a:lnTo>
                    <a:pt x="49" y="16"/>
                  </a:lnTo>
                  <a:lnTo>
                    <a:pt x="43" y="16"/>
                  </a:lnTo>
                  <a:lnTo>
                    <a:pt x="40" y="16"/>
                  </a:lnTo>
                  <a:lnTo>
                    <a:pt x="33" y="16"/>
                  </a:lnTo>
                  <a:lnTo>
                    <a:pt x="31" y="16"/>
                  </a:lnTo>
                  <a:lnTo>
                    <a:pt x="27" y="14"/>
                  </a:lnTo>
                  <a:lnTo>
                    <a:pt x="22" y="14"/>
                  </a:lnTo>
                  <a:lnTo>
                    <a:pt x="18" y="12"/>
                  </a:lnTo>
                  <a:lnTo>
                    <a:pt x="15" y="10"/>
                  </a:lnTo>
                  <a:lnTo>
                    <a:pt x="12" y="8"/>
                  </a:lnTo>
                  <a:lnTo>
                    <a:pt x="9" y="6"/>
                  </a:lnTo>
                  <a:lnTo>
                    <a:pt x="6" y="4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3" y="8"/>
                  </a:lnTo>
                  <a:lnTo>
                    <a:pt x="6" y="10"/>
                  </a:lnTo>
                  <a:lnTo>
                    <a:pt x="12" y="12"/>
                  </a:lnTo>
                  <a:lnTo>
                    <a:pt x="15" y="14"/>
                  </a:lnTo>
                  <a:lnTo>
                    <a:pt x="18" y="16"/>
                  </a:lnTo>
                  <a:lnTo>
                    <a:pt x="24" y="18"/>
                  </a:lnTo>
                  <a:lnTo>
                    <a:pt x="31" y="20"/>
                  </a:lnTo>
                  <a:lnTo>
                    <a:pt x="33" y="20"/>
                  </a:lnTo>
                  <a:lnTo>
                    <a:pt x="40" y="20"/>
                  </a:lnTo>
                  <a:lnTo>
                    <a:pt x="43" y="20"/>
                  </a:lnTo>
                  <a:lnTo>
                    <a:pt x="49" y="20"/>
                  </a:lnTo>
                  <a:lnTo>
                    <a:pt x="55" y="20"/>
                  </a:lnTo>
                  <a:lnTo>
                    <a:pt x="58" y="18"/>
                  </a:lnTo>
                  <a:lnTo>
                    <a:pt x="61" y="16"/>
                  </a:lnTo>
                  <a:lnTo>
                    <a:pt x="67" y="14"/>
                  </a:lnTo>
                  <a:lnTo>
                    <a:pt x="61" y="12"/>
                  </a:lnTo>
                  <a:lnTo>
                    <a:pt x="67" y="14"/>
                  </a:lnTo>
                  <a:lnTo>
                    <a:pt x="85" y="0"/>
                  </a:lnTo>
                  <a:lnTo>
                    <a:pt x="61" y="12"/>
                  </a:lnTo>
                  <a:lnTo>
                    <a:pt x="67" y="1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2" name="Freeform 23"/>
            <p:cNvSpPr>
              <a:spLocks/>
            </p:cNvSpPr>
            <p:nvPr/>
          </p:nvSpPr>
          <p:spPr bwMode="auto">
            <a:xfrm>
              <a:off x="2687" y="3415"/>
              <a:ext cx="54" cy="80"/>
            </a:xfrm>
            <a:custGeom>
              <a:avLst/>
              <a:gdLst>
                <a:gd name="T0" fmla="*/ 3 w 54"/>
                <a:gd name="T1" fmla="*/ 79 h 80"/>
                <a:gd name="T2" fmla="*/ 3 w 54"/>
                <a:gd name="T3" fmla="*/ 79 h 80"/>
                <a:gd name="T4" fmla="*/ 10 w 54"/>
                <a:gd name="T5" fmla="*/ 67 h 80"/>
                <a:gd name="T6" fmla="*/ 12 w 54"/>
                <a:gd name="T7" fmla="*/ 58 h 80"/>
                <a:gd name="T8" fmla="*/ 15 w 54"/>
                <a:gd name="T9" fmla="*/ 47 h 80"/>
                <a:gd name="T10" fmla="*/ 21 w 54"/>
                <a:gd name="T11" fmla="*/ 37 h 80"/>
                <a:gd name="T12" fmla="*/ 27 w 54"/>
                <a:gd name="T13" fmla="*/ 28 h 80"/>
                <a:gd name="T14" fmla="*/ 32 w 54"/>
                <a:gd name="T15" fmla="*/ 19 h 80"/>
                <a:gd name="T16" fmla="*/ 42 w 54"/>
                <a:gd name="T17" fmla="*/ 10 h 80"/>
                <a:gd name="T18" fmla="*/ 53 w 54"/>
                <a:gd name="T19" fmla="*/ 3 h 80"/>
                <a:gd name="T20" fmla="*/ 47 w 54"/>
                <a:gd name="T21" fmla="*/ 0 h 80"/>
                <a:gd name="T22" fmla="*/ 36 w 54"/>
                <a:gd name="T23" fmla="*/ 8 h 80"/>
                <a:gd name="T24" fmla="*/ 27 w 54"/>
                <a:gd name="T25" fmla="*/ 16 h 80"/>
                <a:gd name="T26" fmla="*/ 21 w 54"/>
                <a:gd name="T27" fmla="*/ 25 h 80"/>
                <a:gd name="T28" fmla="*/ 15 w 54"/>
                <a:gd name="T29" fmla="*/ 35 h 80"/>
                <a:gd name="T30" fmla="*/ 10 w 54"/>
                <a:gd name="T31" fmla="*/ 47 h 80"/>
                <a:gd name="T32" fmla="*/ 6 w 54"/>
                <a:gd name="T33" fmla="*/ 56 h 80"/>
                <a:gd name="T34" fmla="*/ 3 w 54"/>
                <a:gd name="T35" fmla="*/ 67 h 80"/>
                <a:gd name="T36" fmla="*/ 0 w 54"/>
                <a:gd name="T37" fmla="*/ 79 h 80"/>
                <a:gd name="T38" fmla="*/ 3 w 54"/>
                <a:gd name="T39" fmla="*/ 79 h 8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4" h="80">
                  <a:moveTo>
                    <a:pt x="3" y="79"/>
                  </a:moveTo>
                  <a:lnTo>
                    <a:pt x="3" y="79"/>
                  </a:lnTo>
                  <a:lnTo>
                    <a:pt x="10" y="67"/>
                  </a:lnTo>
                  <a:lnTo>
                    <a:pt x="12" y="58"/>
                  </a:lnTo>
                  <a:lnTo>
                    <a:pt x="15" y="47"/>
                  </a:lnTo>
                  <a:lnTo>
                    <a:pt x="21" y="37"/>
                  </a:lnTo>
                  <a:lnTo>
                    <a:pt x="27" y="28"/>
                  </a:lnTo>
                  <a:lnTo>
                    <a:pt x="32" y="19"/>
                  </a:lnTo>
                  <a:lnTo>
                    <a:pt x="42" y="10"/>
                  </a:lnTo>
                  <a:lnTo>
                    <a:pt x="53" y="3"/>
                  </a:lnTo>
                  <a:lnTo>
                    <a:pt x="47" y="0"/>
                  </a:lnTo>
                  <a:lnTo>
                    <a:pt x="36" y="8"/>
                  </a:lnTo>
                  <a:lnTo>
                    <a:pt x="27" y="16"/>
                  </a:lnTo>
                  <a:lnTo>
                    <a:pt x="21" y="25"/>
                  </a:lnTo>
                  <a:lnTo>
                    <a:pt x="15" y="35"/>
                  </a:lnTo>
                  <a:lnTo>
                    <a:pt x="10" y="47"/>
                  </a:lnTo>
                  <a:lnTo>
                    <a:pt x="6" y="56"/>
                  </a:lnTo>
                  <a:lnTo>
                    <a:pt x="3" y="67"/>
                  </a:lnTo>
                  <a:lnTo>
                    <a:pt x="0" y="79"/>
                  </a:lnTo>
                  <a:lnTo>
                    <a:pt x="3" y="79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3" name="Freeform 24"/>
            <p:cNvSpPr>
              <a:spLocks/>
            </p:cNvSpPr>
            <p:nvPr/>
          </p:nvSpPr>
          <p:spPr bwMode="auto">
            <a:xfrm>
              <a:off x="2684" y="3499"/>
              <a:ext cx="47" cy="74"/>
            </a:xfrm>
            <a:custGeom>
              <a:avLst/>
              <a:gdLst>
                <a:gd name="T0" fmla="*/ 46 w 47"/>
                <a:gd name="T1" fmla="*/ 71 h 74"/>
                <a:gd name="T2" fmla="*/ 46 w 47"/>
                <a:gd name="T3" fmla="*/ 71 h 74"/>
                <a:gd name="T4" fmla="*/ 37 w 47"/>
                <a:gd name="T5" fmla="*/ 64 h 74"/>
                <a:gd name="T6" fmla="*/ 29 w 47"/>
                <a:gd name="T7" fmla="*/ 55 h 74"/>
                <a:gd name="T8" fmla="*/ 20 w 47"/>
                <a:gd name="T9" fmla="*/ 48 h 74"/>
                <a:gd name="T10" fmla="*/ 14 w 47"/>
                <a:gd name="T11" fmla="*/ 39 h 74"/>
                <a:gd name="T12" fmla="*/ 9 w 47"/>
                <a:gd name="T13" fmla="*/ 29 h 74"/>
                <a:gd name="T14" fmla="*/ 6 w 47"/>
                <a:gd name="T15" fmla="*/ 20 h 74"/>
                <a:gd name="T16" fmla="*/ 6 w 47"/>
                <a:gd name="T17" fmla="*/ 9 h 74"/>
                <a:gd name="T18" fmla="*/ 6 w 47"/>
                <a:gd name="T19" fmla="*/ 0 h 74"/>
                <a:gd name="T20" fmla="*/ 3 w 47"/>
                <a:gd name="T21" fmla="*/ 0 h 74"/>
                <a:gd name="T22" fmla="*/ 0 w 47"/>
                <a:gd name="T23" fmla="*/ 9 h 74"/>
                <a:gd name="T24" fmla="*/ 0 w 47"/>
                <a:gd name="T25" fmla="*/ 20 h 74"/>
                <a:gd name="T26" fmla="*/ 3 w 47"/>
                <a:gd name="T27" fmla="*/ 29 h 74"/>
                <a:gd name="T28" fmla="*/ 9 w 47"/>
                <a:gd name="T29" fmla="*/ 41 h 74"/>
                <a:gd name="T30" fmla="*/ 14 w 47"/>
                <a:gd name="T31" fmla="*/ 48 h 74"/>
                <a:gd name="T32" fmla="*/ 23 w 47"/>
                <a:gd name="T33" fmla="*/ 57 h 74"/>
                <a:gd name="T34" fmla="*/ 32 w 47"/>
                <a:gd name="T35" fmla="*/ 66 h 74"/>
                <a:gd name="T36" fmla="*/ 40 w 47"/>
                <a:gd name="T37" fmla="*/ 73 h 74"/>
                <a:gd name="T38" fmla="*/ 46 w 47"/>
                <a:gd name="T39" fmla="*/ 71 h 7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7" h="74">
                  <a:moveTo>
                    <a:pt x="46" y="71"/>
                  </a:moveTo>
                  <a:lnTo>
                    <a:pt x="46" y="71"/>
                  </a:lnTo>
                  <a:lnTo>
                    <a:pt x="37" y="64"/>
                  </a:lnTo>
                  <a:lnTo>
                    <a:pt x="29" y="55"/>
                  </a:lnTo>
                  <a:lnTo>
                    <a:pt x="20" y="48"/>
                  </a:lnTo>
                  <a:lnTo>
                    <a:pt x="14" y="39"/>
                  </a:lnTo>
                  <a:lnTo>
                    <a:pt x="9" y="29"/>
                  </a:lnTo>
                  <a:lnTo>
                    <a:pt x="6" y="20"/>
                  </a:lnTo>
                  <a:lnTo>
                    <a:pt x="6" y="9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9"/>
                  </a:lnTo>
                  <a:lnTo>
                    <a:pt x="0" y="20"/>
                  </a:lnTo>
                  <a:lnTo>
                    <a:pt x="3" y="29"/>
                  </a:lnTo>
                  <a:lnTo>
                    <a:pt x="9" y="41"/>
                  </a:lnTo>
                  <a:lnTo>
                    <a:pt x="14" y="48"/>
                  </a:lnTo>
                  <a:lnTo>
                    <a:pt x="23" y="57"/>
                  </a:lnTo>
                  <a:lnTo>
                    <a:pt x="32" y="66"/>
                  </a:lnTo>
                  <a:lnTo>
                    <a:pt x="40" y="73"/>
                  </a:lnTo>
                  <a:lnTo>
                    <a:pt x="46" y="7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4" name="Freeform 25"/>
            <p:cNvSpPr>
              <a:spLocks/>
            </p:cNvSpPr>
            <p:nvPr/>
          </p:nvSpPr>
          <p:spPr bwMode="auto">
            <a:xfrm>
              <a:off x="2729" y="3533"/>
              <a:ext cx="152" cy="55"/>
            </a:xfrm>
            <a:custGeom>
              <a:avLst/>
              <a:gdLst>
                <a:gd name="T0" fmla="*/ 144 w 152"/>
                <a:gd name="T1" fmla="*/ 5 h 55"/>
                <a:gd name="T2" fmla="*/ 142 w 152"/>
                <a:gd name="T3" fmla="*/ 0 h 55"/>
                <a:gd name="T4" fmla="*/ 135 w 152"/>
                <a:gd name="T5" fmla="*/ 7 h 55"/>
                <a:gd name="T6" fmla="*/ 129 w 152"/>
                <a:gd name="T7" fmla="*/ 11 h 55"/>
                <a:gd name="T8" fmla="*/ 119 w 152"/>
                <a:gd name="T9" fmla="*/ 16 h 55"/>
                <a:gd name="T10" fmla="*/ 110 w 152"/>
                <a:gd name="T11" fmla="*/ 22 h 55"/>
                <a:gd name="T12" fmla="*/ 103 w 152"/>
                <a:gd name="T13" fmla="*/ 30 h 55"/>
                <a:gd name="T14" fmla="*/ 94 w 152"/>
                <a:gd name="T15" fmla="*/ 34 h 55"/>
                <a:gd name="T16" fmla="*/ 85 w 152"/>
                <a:gd name="T17" fmla="*/ 38 h 55"/>
                <a:gd name="T18" fmla="*/ 76 w 152"/>
                <a:gd name="T19" fmla="*/ 43 h 55"/>
                <a:gd name="T20" fmla="*/ 66 w 152"/>
                <a:gd name="T21" fmla="*/ 45 h 55"/>
                <a:gd name="T22" fmla="*/ 57 w 152"/>
                <a:gd name="T23" fmla="*/ 47 h 55"/>
                <a:gd name="T24" fmla="*/ 48 w 152"/>
                <a:gd name="T25" fmla="*/ 50 h 55"/>
                <a:gd name="T26" fmla="*/ 38 w 152"/>
                <a:gd name="T27" fmla="*/ 50 h 55"/>
                <a:gd name="T28" fmla="*/ 28 w 152"/>
                <a:gd name="T29" fmla="*/ 50 h 55"/>
                <a:gd name="T30" fmla="*/ 22 w 152"/>
                <a:gd name="T31" fmla="*/ 47 h 55"/>
                <a:gd name="T32" fmla="*/ 13 w 152"/>
                <a:gd name="T33" fmla="*/ 43 h 55"/>
                <a:gd name="T34" fmla="*/ 7 w 152"/>
                <a:gd name="T35" fmla="*/ 38 h 55"/>
                <a:gd name="T36" fmla="*/ 0 w 152"/>
                <a:gd name="T37" fmla="*/ 41 h 55"/>
                <a:gd name="T38" fmla="*/ 9 w 152"/>
                <a:gd name="T39" fmla="*/ 47 h 55"/>
                <a:gd name="T40" fmla="*/ 19 w 152"/>
                <a:gd name="T41" fmla="*/ 52 h 55"/>
                <a:gd name="T42" fmla="*/ 28 w 152"/>
                <a:gd name="T43" fmla="*/ 54 h 55"/>
                <a:gd name="T44" fmla="*/ 38 w 152"/>
                <a:gd name="T45" fmla="*/ 54 h 55"/>
                <a:gd name="T46" fmla="*/ 48 w 152"/>
                <a:gd name="T47" fmla="*/ 54 h 55"/>
                <a:gd name="T48" fmla="*/ 60 w 152"/>
                <a:gd name="T49" fmla="*/ 52 h 55"/>
                <a:gd name="T50" fmla="*/ 69 w 152"/>
                <a:gd name="T51" fmla="*/ 50 h 55"/>
                <a:gd name="T52" fmla="*/ 78 w 152"/>
                <a:gd name="T53" fmla="*/ 45 h 55"/>
                <a:gd name="T54" fmla="*/ 88 w 152"/>
                <a:gd name="T55" fmla="*/ 43 h 55"/>
                <a:gd name="T56" fmla="*/ 98 w 152"/>
                <a:gd name="T57" fmla="*/ 36 h 55"/>
                <a:gd name="T58" fmla="*/ 107 w 152"/>
                <a:gd name="T59" fmla="*/ 32 h 55"/>
                <a:gd name="T60" fmla="*/ 117 w 152"/>
                <a:gd name="T61" fmla="*/ 25 h 55"/>
                <a:gd name="T62" fmla="*/ 122 w 152"/>
                <a:gd name="T63" fmla="*/ 20 h 55"/>
                <a:gd name="T64" fmla="*/ 132 w 152"/>
                <a:gd name="T65" fmla="*/ 14 h 55"/>
                <a:gd name="T66" fmla="*/ 138 w 152"/>
                <a:gd name="T67" fmla="*/ 9 h 55"/>
                <a:gd name="T68" fmla="*/ 147 w 152"/>
                <a:gd name="T69" fmla="*/ 2 h 55"/>
                <a:gd name="T70" fmla="*/ 144 w 152"/>
                <a:gd name="T71" fmla="*/ 0 h 55"/>
                <a:gd name="T72" fmla="*/ 147 w 152"/>
                <a:gd name="T73" fmla="*/ 2 h 55"/>
                <a:gd name="T74" fmla="*/ 151 w 152"/>
                <a:gd name="T75" fmla="*/ 0 h 55"/>
                <a:gd name="T76" fmla="*/ 144 w 152"/>
                <a:gd name="T77" fmla="*/ 0 h 55"/>
                <a:gd name="T78" fmla="*/ 144 w 152"/>
                <a:gd name="T79" fmla="*/ 5 h 5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52" h="55">
                  <a:moveTo>
                    <a:pt x="144" y="5"/>
                  </a:moveTo>
                  <a:lnTo>
                    <a:pt x="142" y="0"/>
                  </a:lnTo>
                  <a:lnTo>
                    <a:pt x="135" y="7"/>
                  </a:lnTo>
                  <a:lnTo>
                    <a:pt x="129" y="11"/>
                  </a:lnTo>
                  <a:lnTo>
                    <a:pt x="119" y="16"/>
                  </a:lnTo>
                  <a:lnTo>
                    <a:pt x="110" y="22"/>
                  </a:lnTo>
                  <a:lnTo>
                    <a:pt x="103" y="30"/>
                  </a:lnTo>
                  <a:lnTo>
                    <a:pt x="94" y="34"/>
                  </a:lnTo>
                  <a:lnTo>
                    <a:pt x="85" y="38"/>
                  </a:lnTo>
                  <a:lnTo>
                    <a:pt x="76" y="43"/>
                  </a:lnTo>
                  <a:lnTo>
                    <a:pt x="66" y="45"/>
                  </a:lnTo>
                  <a:lnTo>
                    <a:pt x="57" y="47"/>
                  </a:lnTo>
                  <a:lnTo>
                    <a:pt x="48" y="50"/>
                  </a:lnTo>
                  <a:lnTo>
                    <a:pt x="38" y="50"/>
                  </a:lnTo>
                  <a:lnTo>
                    <a:pt x="28" y="50"/>
                  </a:lnTo>
                  <a:lnTo>
                    <a:pt x="22" y="47"/>
                  </a:lnTo>
                  <a:lnTo>
                    <a:pt x="13" y="43"/>
                  </a:lnTo>
                  <a:lnTo>
                    <a:pt x="7" y="38"/>
                  </a:lnTo>
                  <a:lnTo>
                    <a:pt x="0" y="41"/>
                  </a:lnTo>
                  <a:lnTo>
                    <a:pt x="9" y="47"/>
                  </a:lnTo>
                  <a:lnTo>
                    <a:pt x="19" y="52"/>
                  </a:lnTo>
                  <a:lnTo>
                    <a:pt x="28" y="54"/>
                  </a:lnTo>
                  <a:lnTo>
                    <a:pt x="38" y="54"/>
                  </a:lnTo>
                  <a:lnTo>
                    <a:pt x="48" y="54"/>
                  </a:lnTo>
                  <a:lnTo>
                    <a:pt x="60" y="52"/>
                  </a:lnTo>
                  <a:lnTo>
                    <a:pt x="69" y="50"/>
                  </a:lnTo>
                  <a:lnTo>
                    <a:pt x="78" y="45"/>
                  </a:lnTo>
                  <a:lnTo>
                    <a:pt x="88" y="43"/>
                  </a:lnTo>
                  <a:lnTo>
                    <a:pt x="98" y="36"/>
                  </a:lnTo>
                  <a:lnTo>
                    <a:pt x="107" y="32"/>
                  </a:lnTo>
                  <a:lnTo>
                    <a:pt x="117" y="25"/>
                  </a:lnTo>
                  <a:lnTo>
                    <a:pt x="122" y="20"/>
                  </a:lnTo>
                  <a:lnTo>
                    <a:pt x="132" y="14"/>
                  </a:lnTo>
                  <a:lnTo>
                    <a:pt x="138" y="9"/>
                  </a:lnTo>
                  <a:lnTo>
                    <a:pt x="147" y="2"/>
                  </a:lnTo>
                  <a:lnTo>
                    <a:pt x="144" y="0"/>
                  </a:lnTo>
                  <a:lnTo>
                    <a:pt x="147" y="2"/>
                  </a:lnTo>
                  <a:lnTo>
                    <a:pt x="151" y="0"/>
                  </a:lnTo>
                  <a:lnTo>
                    <a:pt x="144" y="0"/>
                  </a:lnTo>
                  <a:lnTo>
                    <a:pt x="144" y="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5" name="Freeform 26"/>
            <p:cNvSpPr>
              <a:spLocks/>
            </p:cNvSpPr>
            <p:nvPr/>
          </p:nvSpPr>
          <p:spPr bwMode="auto">
            <a:xfrm>
              <a:off x="2765" y="3533"/>
              <a:ext cx="109" cy="11"/>
            </a:xfrm>
            <a:custGeom>
              <a:avLst/>
              <a:gdLst>
                <a:gd name="T0" fmla="*/ 4 w 109"/>
                <a:gd name="T1" fmla="*/ 9 h 11"/>
                <a:gd name="T2" fmla="*/ 6 w 109"/>
                <a:gd name="T3" fmla="*/ 10 h 11"/>
                <a:gd name="T4" fmla="*/ 13 w 109"/>
                <a:gd name="T5" fmla="*/ 10 h 11"/>
                <a:gd name="T6" fmla="*/ 18 w 109"/>
                <a:gd name="T7" fmla="*/ 10 h 11"/>
                <a:gd name="T8" fmla="*/ 25 w 109"/>
                <a:gd name="T9" fmla="*/ 10 h 11"/>
                <a:gd name="T10" fmla="*/ 31 w 109"/>
                <a:gd name="T11" fmla="*/ 10 h 11"/>
                <a:gd name="T12" fmla="*/ 38 w 109"/>
                <a:gd name="T13" fmla="*/ 9 h 11"/>
                <a:gd name="T14" fmla="*/ 43 w 109"/>
                <a:gd name="T15" fmla="*/ 9 h 11"/>
                <a:gd name="T16" fmla="*/ 52 w 109"/>
                <a:gd name="T17" fmla="*/ 7 h 11"/>
                <a:gd name="T18" fmla="*/ 59 w 109"/>
                <a:gd name="T19" fmla="*/ 7 h 11"/>
                <a:gd name="T20" fmla="*/ 62 w 109"/>
                <a:gd name="T21" fmla="*/ 5 h 11"/>
                <a:gd name="T22" fmla="*/ 71 w 109"/>
                <a:gd name="T23" fmla="*/ 5 h 11"/>
                <a:gd name="T24" fmla="*/ 77 w 109"/>
                <a:gd name="T25" fmla="*/ 4 h 11"/>
                <a:gd name="T26" fmla="*/ 83 w 109"/>
                <a:gd name="T27" fmla="*/ 4 h 11"/>
                <a:gd name="T28" fmla="*/ 90 w 109"/>
                <a:gd name="T29" fmla="*/ 4 h 11"/>
                <a:gd name="T30" fmla="*/ 96 w 109"/>
                <a:gd name="T31" fmla="*/ 4 h 11"/>
                <a:gd name="T32" fmla="*/ 102 w 109"/>
                <a:gd name="T33" fmla="*/ 4 h 11"/>
                <a:gd name="T34" fmla="*/ 108 w 109"/>
                <a:gd name="T35" fmla="*/ 4 h 11"/>
                <a:gd name="T36" fmla="*/ 108 w 109"/>
                <a:gd name="T37" fmla="*/ 0 h 11"/>
                <a:gd name="T38" fmla="*/ 102 w 109"/>
                <a:gd name="T39" fmla="*/ 0 h 11"/>
                <a:gd name="T40" fmla="*/ 96 w 109"/>
                <a:gd name="T41" fmla="*/ 0 h 11"/>
                <a:gd name="T42" fmla="*/ 90 w 109"/>
                <a:gd name="T43" fmla="*/ 0 h 11"/>
                <a:gd name="T44" fmla="*/ 81 w 109"/>
                <a:gd name="T45" fmla="*/ 0 h 11"/>
                <a:gd name="T46" fmla="*/ 74 w 109"/>
                <a:gd name="T47" fmla="*/ 0 h 11"/>
                <a:gd name="T48" fmla="*/ 68 w 109"/>
                <a:gd name="T49" fmla="*/ 2 h 11"/>
                <a:gd name="T50" fmla="*/ 62 w 109"/>
                <a:gd name="T51" fmla="*/ 2 h 11"/>
                <a:gd name="T52" fmla="*/ 56 w 109"/>
                <a:gd name="T53" fmla="*/ 4 h 11"/>
                <a:gd name="T54" fmla="*/ 49 w 109"/>
                <a:gd name="T55" fmla="*/ 4 h 11"/>
                <a:gd name="T56" fmla="*/ 43 w 109"/>
                <a:gd name="T57" fmla="*/ 5 h 11"/>
                <a:gd name="T58" fmla="*/ 38 w 109"/>
                <a:gd name="T59" fmla="*/ 5 h 11"/>
                <a:gd name="T60" fmla="*/ 31 w 109"/>
                <a:gd name="T61" fmla="*/ 7 h 11"/>
                <a:gd name="T62" fmla="*/ 25 w 109"/>
                <a:gd name="T63" fmla="*/ 7 h 11"/>
                <a:gd name="T64" fmla="*/ 18 w 109"/>
                <a:gd name="T65" fmla="*/ 7 h 11"/>
                <a:gd name="T66" fmla="*/ 13 w 109"/>
                <a:gd name="T67" fmla="*/ 7 h 11"/>
                <a:gd name="T68" fmla="*/ 6 w 109"/>
                <a:gd name="T69" fmla="*/ 7 h 11"/>
                <a:gd name="T70" fmla="*/ 9 w 109"/>
                <a:gd name="T71" fmla="*/ 10 h 11"/>
                <a:gd name="T72" fmla="*/ 4 w 109"/>
                <a:gd name="T73" fmla="*/ 9 h 11"/>
                <a:gd name="T74" fmla="*/ 0 w 109"/>
                <a:gd name="T75" fmla="*/ 10 h 11"/>
                <a:gd name="T76" fmla="*/ 6 w 109"/>
                <a:gd name="T77" fmla="*/ 10 h 11"/>
                <a:gd name="T78" fmla="*/ 4 w 109"/>
                <a:gd name="T79" fmla="*/ 9 h 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09" h="11">
                  <a:moveTo>
                    <a:pt x="4" y="9"/>
                  </a:moveTo>
                  <a:lnTo>
                    <a:pt x="6" y="10"/>
                  </a:lnTo>
                  <a:lnTo>
                    <a:pt x="13" y="10"/>
                  </a:lnTo>
                  <a:lnTo>
                    <a:pt x="18" y="10"/>
                  </a:lnTo>
                  <a:lnTo>
                    <a:pt x="25" y="10"/>
                  </a:lnTo>
                  <a:lnTo>
                    <a:pt x="31" y="10"/>
                  </a:lnTo>
                  <a:lnTo>
                    <a:pt x="38" y="9"/>
                  </a:lnTo>
                  <a:lnTo>
                    <a:pt x="43" y="9"/>
                  </a:lnTo>
                  <a:lnTo>
                    <a:pt x="52" y="7"/>
                  </a:lnTo>
                  <a:lnTo>
                    <a:pt x="59" y="7"/>
                  </a:lnTo>
                  <a:lnTo>
                    <a:pt x="62" y="5"/>
                  </a:lnTo>
                  <a:lnTo>
                    <a:pt x="71" y="5"/>
                  </a:lnTo>
                  <a:lnTo>
                    <a:pt x="77" y="4"/>
                  </a:lnTo>
                  <a:lnTo>
                    <a:pt x="83" y="4"/>
                  </a:lnTo>
                  <a:lnTo>
                    <a:pt x="90" y="4"/>
                  </a:lnTo>
                  <a:lnTo>
                    <a:pt x="96" y="4"/>
                  </a:lnTo>
                  <a:lnTo>
                    <a:pt x="102" y="4"/>
                  </a:lnTo>
                  <a:lnTo>
                    <a:pt x="108" y="4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1" y="0"/>
                  </a:lnTo>
                  <a:lnTo>
                    <a:pt x="74" y="0"/>
                  </a:lnTo>
                  <a:lnTo>
                    <a:pt x="68" y="2"/>
                  </a:lnTo>
                  <a:lnTo>
                    <a:pt x="62" y="2"/>
                  </a:lnTo>
                  <a:lnTo>
                    <a:pt x="56" y="4"/>
                  </a:lnTo>
                  <a:lnTo>
                    <a:pt x="49" y="4"/>
                  </a:lnTo>
                  <a:lnTo>
                    <a:pt x="43" y="5"/>
                  </a:lnTo>
                  <a:lnTo>
                    <a:pt x="38" y="5"/>
                  </a:lnTo>
                  <a:lnTo>
                    <a:pt x="31" y="7"/>
                  </a:lnTo>
                  <a:lnTo>
                    <a:pt x="25" y="7"/>
                  </a:lnTo>
                  <a:lnTo>
                    <a:pt x="18" y="7"/>
                  </a:lnTo>
                  <a:lnTo>
                    <a:pt x="13" y="7"/>
                  </a:lnTo>
                  <a:lnTo>
                    <a:pt x="6" y="7"/>
                  </a:lnTo>
                  <a:lnTo>
                    <a:pt x="9" y="10"/>
                  </a:lnTo>
                  <a:lnTo>
                    <a:pt x="4" y="9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4" y="9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6" name="Freeform 27"/>
            <p:cNvSpPr>
              <a:spLocks/>
            </p:cNvSpPr>
            <p:nvPr/>
          </p:nvSpPr>
          <p:spPr bwMode="auto">
            <a:xfrm>
              <a:off x="2769" y="3501"/>
              <a:ext cx="8" cy="43"/>
            </a:xfrm>
            <a:custGeom>
              <a:avLst/>
              <a:gdLst>
                <a:gd name="T0" fmla="*/ 0 w 8"/>
                <a:gd name="T1" fmla="*/ 2 h 43"/>
                <a:gd name="T2" fmla="*/ 0 w 8"/>
                <a:gd name="T3" fmla="*/ 2 h 43"/>
                <a:gd name="T4" fmla="*/ 2 w 8"/>
                <a:gd name="T5" fmla="*/ 7 h 43"/>
                <a:gd name="T6" fmla="*/ 3 w 8"/>
                <a:gd name="T7" fmla="*/ 11 h 43"/>
                <a:gd name="T8" fmla="*/ 3 w 8"/>
                <a:gd name="T9" fmla="*/ 16 h 43"/>
                <a:gd name="T10" fmla="*/ 5 w 8"/>
                <a:gd name="T11" fmla="*/ 20 h 43"/>
                <a:gd name="T12" fmla="*/ 5 w 8"/>
                <a:gd name="T13" fmla="*/ 26 h 43"/>
                <a:gd name="T14" fmla="*/ 3 w 8"/>
                <a:gd name="T15" fmla="*/ 31 h 43"/>
                <a:gd name="T16" fmla="*/ 2 w 8"/>
                <a:gd name="T17" fmla="*/ 35 h 43"/>
                <a:gd name="T18" fmla="*/ 0 w 8"/>
                <a:gd name="T19" fmla="*/ 40 h 43"/>
                <a:gd name="T20" fmla="*/ 3 w 8"/>
                <a:gd name="T21" fmla="*/ 42 h 43"/>
                <a:gd name="T22" fmla="*/ 5 w 8"/>
                <a:gd name="T23" fmla="*/ 37 h 43"/>
                <a:gd name="T24" fmla="*/ 7 w 8"/>
                <a:gd name="T25" fmla="*/ 31 h 43"/>
                <a:gd name="T26" fmla="*/ 7 w 8"/>
                <a:gd name="T27" fmla="*/ 26 h 43"/>
                <a:gd name="T28" fmla="*/ 7 w 8"/>
                <a:gd name="T29" fmla="*/ 20 h 43"/>
                <a:gd name="T30" fmla="*/ 7 w 8"/>
                <a:gd name="T31" fmla="*/ 16 h 43"/>
                <a:gd name="T32" fmla="*/ 5 w 8"/>
                <a:gd name="T33" fmla="*/ 11 h 43"/>
                <a:gd name="T34" fmla="*/ 5 w 8"/>
                <a:gd name="T35" fmla="*/ 5 h 43"/>
                <a:gd name="T36" fmla="*/ 3 w 8"/>
                <a:gd name="T37" fmla="*/ 0 h 43"/>
                <a:gd name="T38" fmla="*/ 0 w 8"/>
                <a:gd name="T39" fmla="*/ 2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8" h="43">
                  <a:moveTo>
                    <a:pt x="0" y="2"/>
                  </a:moveTo>
                  <a:lnTo>
                    <a:pt x="0" y="2"/>
                  </a:lnTo>
                  <a:lnTo>
                    <a:pt x="2" y="7"/>
                  </a:lnTo>
                  <a:lnTo>
                    <a:pt x="3" y="11"/>
                  </a:lnTo>
                  <a:lnTo>
                    <a:pt x="3" y="16"/>
                  </a:lnTo>
                  <a:lnTo>
                    <a:pt x="5" y="20"/>
                  </a:lnTo>
                  <a:lnTo>
                    <a:pt x="5" y="26"/>
                  </a:lnTo>
                  <a:lnTo>
                    <a:pt x="3" y="31"/>
                  </a:lnTo>
                  <a:lnTo>
                    <a:pt x="2" y="35"/>
                  </a:lnTo>
                  <a:lnTo>
                    <a:pt x="0" y="40"/>
                  </a:lnTo>
                  <a:lnTo>
                    <a:pt x="3" y="42"/>
                  </a:lnTo>
                  <a:lnTo>
                    <a:pt x="5" y="37"/>
                  </a:lnTo>
                  <a:lnTo>
                    <a:pt x="7" y="31"/>
                  </a:lnTo>
                  <a:lnTo>
                    <a:pt x="7" y="26"/>
                  </a:lnTo>
                  <a:lnTo>
                    <a:pt x="7" y="20"/>
                  </a:lnTo>
                  <a:lnTo>
                    <a:pt x="7" y="16"/>
                  </a:lnTo>
                  <a:lnTo>
                    <a:pt x="5" y="11"/>
                  </a:lnTo>
                  <a:lnTo>
                    <a:pt x="5" y="5"/>
                  </a:lnTo>
                  <a:lnTo>
                    <a:pt x="3" y="0"/>
                  </a:lnTo>
                  <a:lnTo>
                    <a:pt x="0" y="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7" name="Freeform 28"/>
            <p:cNvSpPr>
              <a:spLocks/>
            </p:cNvSpPr>
            <p:nvPr/>
          </p:nvSpPr>
          <p:spPr bwMode="auto">
            <a:xfrm>
              <a:off x="2736" y="3494"/>
              <a:ext cx="34" cy="6"/>
            </a:xfrm>
            <a:custGeom>
              <a:avLst/>
              <a:gdLst>
                <a:gd name="T0" fmla="*/ 11 w 34"/>
                <a:gd name="T1" fmla="*/ 1 h 6"/>
                <a:gd name="T2" fmla="*/ 11 w 34"/>
                <a:gd name="T3" fmla="*/ 3 h 6"/>
                <a:gd name="T4" fmla="*/ 14 w 34"/>
                <a:gd name="T5" fmla="*/ 3 h 6"/>
                <a:gd name="T6" fmla="*/ 17 w 34"/>
                <a:gd name="T7" fmla="*/ 3 h 6"/>
                <a:gd name="T8" fmla="*/ 19 w 34"/>
                <a:gd name="T9" fmla="*/ 3 h 6"/>
                <a:gd name="T10" fmla="*/ 22 w 34"/>
                <a:gd name="T11" fmla="*/ 3 h 6"/>
                <a:gd name="T12" fmla="*/ 25 w 34"/>
                <a:gd name="T13" fmla="*/ 3 h 6"/>
                <a:gd name="T14" fmla="*/ 25 w 34"/>
                <a:gd name="T15" fmla="*/ 4 h 6"/>
                <a:gd name="T16" fmla="*/ 28 w 34"/>
                <a:gd name="T17" fmla="*/ 5 h 6"/>
                <a:gd name="T18" fmla="*/ 33 w 34"/>
                <a:gd name="T19" fmla="*/ 4 h 6"/>
                <a:gd name="T20" fmla="*/ 31 w 34"/>
                <a:gd name="T21" fmla="*/ 3 h 6"/>
                <a:gd name="T22" fmla="*/ 28 w 34"/>
                <a:gd name="T23" fmla="*/ 1 h 6"/>
                <a:gd name="T24" fmla="*/ 25 w 34"/>
                <a:gd name="T25" fmla="*/ 1 h 6"/>
                <a:gd name="T26" fmla="*/ 22 w 34"/>
                <a:gd name="T27" fmla="*/ 0 h 6"/>
                <a:gd name="T28" fmla="*/ 19 w 34"/>
                <a:gd name="T29" fmla="*/ 0 h 6"/>
                <a:gd name="T30" fmla="*/ 17 w 34"/>
                <a:gd name="T31" fmla="*/ 0 h 6"/>
                <a:gd name="T32" fmla="*/ 14 w 34"/>
                <a:gd name="T33" fmla="*/ 0 h 6"/>
                <a:gd name="T34" fmla="*/ 11 w 34"/>
                <a:gd name="T35" fmla="*/ 0 h 6"/>
                <a:gd name="T36" fmla="*/ 14 w 34"/>
                <a:gd name="T37" fmla="*/ 3 h 6"/>
                <a:gd name="T38" fmla="*/ 11 w 34"/>
                <a:gd name="T39" fmla="*/ 1 h 6"/>
                <a:gd name="T40" fmla="*/ 0 w 34"/>
                <a:gd name="T41" fmla="*/ 4 h 6"/>
                <a:gd name="T42" fmla="*/ 11 w 34"/>
                <a:gd name="T43" fmla="*/ 3 h 6"/>
                <a:gd name="T44" fmla="*/ 11 w 34"/>
                <a:gd name="T45" fmla="*/ 1 h 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4" h="6">
                  <a:moveTo>
                    <a:pt x="11" y="1"/>
                  </a:moveTo>
                  <a:lnTo>
                    <a:pt x="11" y="3"/>
                  </a:lnTo>
                  <a:lnTo>
                    <a:pt x="14" y="3"/>
                  </a:lnTo>
                  <a:lnTo>
                    <a:pt x="17" y="3"/>
                  </a:lnTo>
                  <a:lnTo>
                    <a:pt x="19" y="3"/>
                  </a:lnTo>
                  <a:lnTo>
                    <a:pt x="22" y="3"/>
                  </a:lnTo>
                  <a:lnTo>
                    <a:pt x="25" y="3"/>
                  </a:lnTo>
                  <a:lnTo>
                    <a:pt x="25" y="4"/>
                  </a:lnTo>
                  <a:lnTo>
                    <a:pt x="28" y="5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28" y="1"/>
                  </a:lnTo>
                  <a:lnTo>
                    <a:pt x="25" y="1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4" y="3"/>
                  </a:lnTo>
                  <a:lnTo>
                    <a:pt x="11" y="1"/>
                  </a:lnTo>
                  <a:lnTo>
                    <a:pt x="0" y="4"/>
                  </a:lnTo>
                  <a:lnTo>
                    <a:pt x="11" y="3"/>
                  </a:lnTo>
                  <a:lnTo>
                    <a:pt x="11" y="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8" name="Freeform 29"/>
            <p:cNvSpPr>
              <a:spLocks/>
            </p:cNvSpPr>
            <p:nvPr/>
          </p:nvSpPr>
          <p:spPr bwMode="auto">
            <a:xfrm>
              <a:off x="2749" y="3388"/>
              <a:ext cx="63" cy="107"/>
            </a:xfrm>
            <a:custGeom>
              <a:avLst/>
              <a:gdLst>
                <a:gd name="T0" fmla="*/ 42 w 63"/>
                <a:gd name="T1" fmla="*/ 3 h 107"/>
                <a:gd name="T2" fmla="*/ 42 w 63"/>
                <a:gd name="T3" fmla="*/ 3 h 107"/>
                <a:gd name="T4" fmla="*/ 47 w 63"/>
                <a:gd name="T5" fmla="*/ 10 h 107"/>
                <a:gd name="T6" fmla="*/ 53 w 63"/>
                <a:gd name="T7" fmla="*/ 17 h 107"/>
                <a:gd name="T8" fmla="*/ 56 w 63"/>
                <a:gd name="T9" fmla="*/ 24 h 107"/>
                <a:gd name="T10" fmla="*/ 56 w 63"/>
                <a:gd name="T11" fmla="*/ 31 h 107"/>
                <a:gd name="T12" fmla="*/ 56 w 63"/>
                <a:gd name="T13" fmla="*/ 38 h 107"/>
                <a:gd name="T14" fmla="*/ 56 w 63"/>
                <a:gd name="T15" fmla="*/ 45 h 107"/>
                <a:gd name="T16" fmla="*/ 53 w 63"/>
                <a:gd name="T17" fmla="*/ 52 h 107"/>
                <a:gd name="T18" fmla="*/ 51 w 63"/>
                <a:gd name="T19" fmla="*/ 59 h 107"/>
                <a:gd name="T20" fmla="*/ 47 w 63"/>
                <a:gd name="T21" fmla="*/ 66 h 107"/>
                <a:gd name="T22" fmla="*/ 42 w 63"/>
                <a:gd name="T23" fmla="*/ 70 h 107"/>
                <a:gd name="T24" fmla="*/ 36 w 63"/>
                <a:gd name="T25" fmla="*/ 77 h 107"/>
                <a:gd name="T26" fmla="*/ 30 w 63"/>
                <a:gd name="T27" fmla="*/ 82 h 107"/>
                <a:gd name="T28" fmla="*/ 24 w 63"/>
                <a:gd name="T29" fmla="*/ 87 h 107"/>
                <a:gd name="T30" fmla="*/ 15 w 63"/>
                <a:gd name="T31" fmla="*/ 94 h 107"/>
                <a:gd name="T32" fmla="*/ 9 w 63"/>
                <a:gd name="T33" fmla="*/ 99 h 107"/>
                <a:gd name="T34" fmla="*/ 0 w 63"/>
                <a:gd name="T35" fmla="*/ 103 h 107"/>
                <a:gd name="T36" fmla="*/ 3 w 63"/>
                <a:gd name="T37" fmla="*/ 106 h 107"/>
                <a:gd name="T38" fmla="*/ 12 w 63"/>
                <a:gd name="T39" fmla="*/ 101 h 107"/>
                <a:gd name="T40" fmla="*/ 18 w 63"/>
                <a:gd name="T41" fmla="*/ 96 h 107"/>
                <a:gd name="T42" fmla="*/ 27 w 63"/>
                <a:gd name="T43" fmla="*/ 92 h 107"/>
                <a:gd name="T44" fmla="*/ 32 w 63"/>
                <a:gd name="T45" fmla="*/ 84 h 107"/>
                <a:gd name="T46" fmla="*/ 42 w 63"/>
                <a:gd name="T47" fmla="*/ 80 h 107"/>
                <a:gd name="T48" fmla="*/ 47 w 63"/>
                <a:gd name="T49" fmla="*/ 73 h 107"/>
                <a:gd name="T50" fmla="*/ 51 w 63"/>
                <a:gd name="T51" fmla="*/ 68 h 107"/>
                <a:gd name="T52" fmla="*/ 56 w 63"/>
                <a:gd name="T53" fmla="*/ 61 h 107"/>
                <a:gd name="T54" fmla="*/ 59 w 63"/>
                <a:gd name="T55" fmla="*/ 54 h 107"/>
                <a:gd name="T56" fmla="*/ 62 w 63"/>
                <a:gd name="T57" fmla="*/ 47 h 107"/>
                <a:gd name="T58" fmla="*/ 62 w 63"/>
                <a:gd name="T59" fmla="*/ 38 h 107"/>
                <a:gd name="T60" fmla="*/ 62 w 63"/>
                <a:gd name="T61" fmla="*/ 31 h 107"/>
                <a:gd name="T62" fmla="*/ 59 w 63"/>
                <a:gd name="T63" fmla="*/ 24 h 107"/>
                <a:gd name="T64" fmla="*/ 56 w 63"/>
                <a:gd name="T65" fmla="*/ 17 h 107"/>
                <a:gd name="T66" fmla="*/ 53 w 63"/>
                <a:gd name="T67" fmla="*/ 8 h 107"/>
                <a:gd name="T68" fmla="*/ 47 w 63"/>
                <a:gd name="T69" fmla="*/ 0 h 107"/>
                <a:gd name="T70" fmla="*/ 42 w 63"/>
                <a:gd name="T71" fmla="*/ 3 h 10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3" h="107">
                  <a:moveTo>
                    <a:pt x="42" y="3"/>
                  </a:moveTo>
                  <a:lnTo>
                    <a:pt x="42" y="3"/>
                  </a:lnTo>
                  <a:lnTo>
                    <a:pt x="47" y="10"/>
                  </a:lnTo>
                  <a:lnTo>
                    <a:pt x="53" y="17"/>
                  </a:lnTo>
                  <a:lnTo>
                    <a:pt x="56" y="24"/>
                  </a:lnTo>
                  <a:lnTo>
                    <a:pt x="56" y="31"/>
                  </a:lnTo>
                  <a:lnTo>
                    <a:pt x="56" y="38"/>
                  </a:lnTo>
                  <a:lnTo>
                    <a:pt x="56" y="45"/>
                  </a:lnTo>
                  <a:lnTo>
                    <a:pt x="53" y="52"/>
                  </a:lnTo>
                  <a:lnTo>
                    <a:pt x="51" y="59"/>
                  </a:lnTo>
                  <a:lnTo>
                    <a:pt x="47" y="66"/>
                  </a:lnTo>
                  <a:lnTo>
                    <a:pt x="42" y="70"/>
                  </a:lnTo>
                  <a:lnTo>
                    <a:pt x="36" y="77"/>
                  </a:lnTo>
                  <a:lnTo>
                    <a:pt x="30" y="82"/>
                  </a:lnTo>
                  <a:lnTo>
                    <a:pt x="24" y="87"/>
                  </a:lnTo>
                  <a:lnTo>
                    <a:pt x="15" y="94"/>
                  </a:lnTo>
                  <a:lnTo>
                    <a:pt x="9" y="99"/>
                  </a:lnTo>
                  <a:lnTo>
                    <a:pt x="0" y="103"/>
                  </a:lnTo>
                  <a:lnTo>
                    <a:pt x="3" y="106"/>
                  </a:lnTo>
                  <a:lnTo>
                    <a:pt x="12" y="101"/>
                  </a:lnTo>
                  <a:lnTo>
                    <a:pt x="18" y="96"/>
                  </a:lnTo>
                  <a:lnTo>
                    <a:pt x="27" y="92"/>
                  </a:lnTo>
                  <a:lnTo>
                    <a:pt x="32" y="84"/>
                  </a:lnTo>
                  <a:lnTo>
                    <a:pt x="42" y="80"/>
                  </a:lnTo>
                  <a:lnTo>
                    <a:pt x="47" y="73"/>
                  </a:lnTo>
                  <a:lnTo>
                    <a:pt x="51" y="68"/>
                  </a:lnTo>
                  <a:lnTo>
                    <a:pt x="56" y="61"/>
                  </a:lnTo>
                  <a:lnTo>
                    <a:pt x="59" y="54"/>
                  </a:lnTo>
                  <a:lnTo>
                    <a:pt x="62" y="47"/>
                  </a:lnTo>
                  <a:lnTo>
                    <a:pt x="62" y="38"/>
                  </a:lnTo>
                  <a:lnTo>
                    <a:pt x="62" y="31"/>
                  </a:lnTo>
                  <a:lnTo>
                    <a:pt x="59" y="24"/>
                  </a:lnTo>
                  <a:lnTo>
                    <a:pt x="56" y="17"/>
                  </a:lnTo>
                  <a:lnTo>
                    <a:pt x="53" y="8"/>
                  </a:lnTo>
                  <a:lnTo>
                    <a:pt x="47" y="0"/>
                  </a:lnTo>
                  <a:lnTo>
                    <a:pt x="42" y="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9" name="Freeform 30"/>
            <p:cNvSpPr>
              <a:spLocks/>
            </p:cNvSpPr>
            <p:nvPr/>
          </p:nvSpPr>
          <p:spPr bwMode="auto">
            <a:xfrm>
              <a:off x="2641" y="3269"/>
              <a:ext cx="155" cy="119"/>
            </a:xfrm>
            <a:custGeom>
              <a:avLst/>
              <a:gdLst>
                <a:gd name="T0" fmla="*/ 0 w 155"/>
                <a:gd name="T1" fmla="*/ 4 h 119"/>
                <a:gd name="T2" fmla="*/ 0 w 155"/>
                <a:gd name="T3" fmla="*/ 2 h 119"/>
                <a:gd name="T4" fmla="*/ 9 w 155"/>
                <a:gd name="T5" fmla="*/ 7 h 119"/>
                <a:gd name="T6" fmla="*/ 20 w 155"/>
                <a:gd name="T7" fmla="*/ 14 h 119"/>
                <a:gd name="T8" fmla="*/ 29 w 155"/>
                <a:gd name="T9" fmla="*/ 19 h 119"/>
                <a:gd name="T10" fmla="*/ 38 w 155"/>
                <a:gd name="T11" fmla="*/ 26 h 119"/>
                <a:gd name="T12" fmla="*/ 48 w 155"/>
                <a:gd name="T13" fmla="*/ 33 h 119"/>
                <a:gd name="T14" fmla="*/ 60 w 155"/>
                <a:gd name="T15" fmla="*/ 40 h 119"/>
                <a:gd name="T16" fmla="*/ 69 w 155"/>
                <a:gd name="T17" fmla="*/ 47 h 119"/>
                <a:gd name="T18" fmla="*/ 78 w 155"/>
                <a:gd name="T19" fmla="*/ 54 h 119"/>
                <a:gd name="T20" fmla="*/ 91 w 155"/>
                <a:gd name="T21" fmla="*/ 61 h 119"/>
                <a:gd name="T22" fmla="*/ 101 w 155"/>
                <a:gd name="T23" fmla="*/ 71 h 119"/>
                <a:gd name="T24" fmla="*/ 110 w 155"/>
                <a:gd name="T25" fmla="*/ 78 h 119"/>
                <a:gd name="T26" fmla="*/ 119 w 155"/>
                <a:gd name="T27" fmla="*/ 87 h 119"/>
                <a:gd name="T28" fmla="*/ 126 w 155"/>
                <a:gd name="T29" fmla="*/ 94 h 119"/>
                <a:gd name="T30" fmla="*/ 135 w 155"/>
                <a:gd name="T31" fmla="*/ 101 h 119"/>
                <a:gd name="T32" fmla="*/ 142 w 155"/>
                <a:gd name="T33" fmla="*/ 111 h 119"/>
                <a:gd name="T34" fmla="*/ 148 w 155"/>
                <a:gd name="T35" fmla="*/ 118 h 119"/>
                <a:gd name="T36" fmla="*/ 154 w 155"/>
                <a:gd name="T37" fmla="*/ 115 h 119"/>
                <a:gd name="T38" fmla="*/ 148 w 155"/>
                <a:gd name="T39" fmla="*/ 108 h 119"/>
                <a:gd name="T40" fmla="*/ 138 w 155"/>
                <a:gd name="T41" fmla="*/ 99 h 119"/>
                <a:gd name="T42" fmla="*/ 133 w 155"/>
                <a:gd name="T43" fmla="*/ 92 h 119"/>
                <a:gd name="T44" fmla="*/ 123 w 155"/>
                <a:gd name="T45" fmla="*/ 82 h 119"/>
                <a:gd name="T46" fmla="*/ 113 w 155"/>
                <a:gd name="T47" fmla="*/ 75 h 119"/>
                <a:gd name="T48" fmla="*/ 104 w 155"/>
                <a:gd name="T49" fmla="*/ 68 h 119"/>
                <a:gd name="T50" fmla="*/ 94 w 155"/>
                <a:gd name="T51" fmla="*/ 59 h 119"/>
                <a:gd name="T52" fmla="*/ 85 w 155"/>
                <a:gd name="T53" fmla="*/ 52 h 119"/>
                <a:gd name="T54" fmla="*/ 73 w 155"/>
                <a:gd name="T55" fmla="*/ 45 h 119"/>
                <a:gd name="T56" fmla="*/ 63 w 155"/>
                <a:gd name="T57" fmla="*/ 35 h 119"/>
                <a:gd name="T58" fmla="*/ 54 w 155"/>
                <a:gd name="T59" fmla="*/ 28 h 119"/>
                <a:gd name="T60" fmla="*/ 41 w 155"/>
                <a:gd name="T61" fmla="*/ 21 h 119"/>
                <a:gd name="T62" fmla="*/ 32 w 155"/>
                <a:gd name="T63" fmla="*/ 16 h 119"/>
                <a:gd name="T64" fmla="*/ 22 w 155"/>
                <a:gd name="T65" fmla="*/ 9 h 119"/>
                <a:gd name="T66" fmla="*/ 13 w 155"/>
                <a:gd name="T67" fmla="*/ 4 h 119"/>
                <a:gd name="T68" fmla="*/ 4 w 155"/>
                <a:gd name="T69" fmla="*/ 0 h 119"/>
                <a:gd name="T70" fmla="*/ 0 w 155"/>
                <a:gd name="T71" fmla="*/ 0 h 119"/>
                <a:gd name="T72" fmla="*/ 4 w 155"/>
                <a:gd name="T73" fmla="*/ 0 h 119"/>
                <a:gd name="T74" fmla="*/ 0 w 155"/>
                <a:gd name="T75" fmla="*/ 0 h 119"/>
                <a:gd name="T76" fmla="*/ 0 w 155"/>
                <a:gd name="T77" fmla="*/ 4 h 11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55" h="119">
                  <a:moveTo>
                    <a:pt x="0" y="4"/>
                  </a:moveTo>
                  <a:lnTo>
                    <a:pt x="0" y="2"/>
                  </a:lnTo>
                  <a:lnTo>
                    <a:pt x="9" y="7"/>
                  </a:lnTo>
                  <a:lnTo>
                    <a:pt x="20" y="14"/>
                  </a:lnTo>
                  <a:lnTo>
                    <a:pt x="29" y="19"/>
                  </a:lnTo>
                  <a:lnTo>
                    <a:pt x="38" y="26"/>
                  </a:lnTo>
                  <a:lnTo>
                    <a:pt x="48" y="33"/>
                  </a:lnTo>
                  <a:lnTo>
                    <a:pt x="60" y="40"/>
                  </a:lnTo>
                  <a:lnTo>
                    <a:pt x="69" y="47"/>
                  </a:lnTo>
                  <a:lnTo>
                    <a:pt x="78" y="54"/>
                  </a:lnTo>
                  <a:lnTo>
                    <a:pt x="91" y="61"/>
                  </a:lnTo>
                  <a:lnTo>
                    <a:pt x="101" y="71"/>
                  </a:lnTo>
                  <a:lnTo>
                    <a:pt x="110" y="78"/>
                  </a:lnTo>
                  <a:lnTo>
                    <a:pt x="119" y="87"/>
                  </a:lnTo>
                  <a:lnTo>
                    <a:pt x="126" y="94"/>
                  </a:lnTo>
                  <a:lnTo>
                    <a:pt x="135" y="101"/>
                  </a:lnTo>
                  <a:lnTo>
                    <a:pt x="142" y="111"/>
                  </a:lnTo>
                  <a:lnTo>
                    <a:pt x="148" y="118"/>
                  </a:lnTo>
                  <a:lnTo>
                    <a:pt x="154" y="115"/>
                  </a:lnTo>
                  <a:lnTo>
                    <a:pt x="148" y="108"/>
                  </a:lnTo>
                  <a:lnTo>
                    <a:pt x="138" y="99"/>
                  </a:lnTo>
                  <a:lnTo>
                    <a:pt x="133" y="92"/>
                  </a:lnTo>
                  <a:lnTo>
                    <a:pt x="123" y="82"/>
                  </a:lnTo>
                  <a:lnTo>
                    <a:pt x="113" y="75"/>
                  </a:lnTo>
                  <a:lnTo>
                    <a:pt x="104" y="68"/>
                  </a:lnTo>
                  <a:lnTo>
                    <a:pt x="94" y="59"/>
                  </a:lnTo>
                  <a:lnTo>
                    <a:pt x="85" y="52"/>
                  </a:lnTo>
                  <a:lnTo>
                    <a:pt x="73" y="45"/>
                  </a:lnTo>
                  <a:lnTo>
                    <a:pt x="63" y="35"/>
                  </a:lnTo>
                  <a:lnTo>
                    <a:pt x="54" y="28"/>
                  </a:lnTo>
                  <a:lnTo>
                    <a:pt x="41" y="21"/>
                  </a:lnTo>
                  <a:lnTo>
                    <a:pt x="32" y="16"/>
                  </a:lnTo>
                  <a:lnTo>
                    <a:pt x="22" y="9"/>
                  </a:lnTo>
                  <a:lnTo>
                    <a:pt x="13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0" name="Freeform 31"/>
            <p:cNvSpPr>
              <a:spLocks/>
            </p:cNvSpPr>
            <p:nvPr/>
          </p:nvSpPr>
          <p:spPr bwMode="auto">
            <a:xfrm>
              <a:off x="2265" y="3269"/>
              <a:ext cx="372" cy="1"/>
            </a:xfrm>
            <a:custGeom>
              <a:avLst/>
              <a:gdLst>
                <a:gd name="T0" fmla="*/ 3 w 372"/>
                <a:gd name="T1" fmla="*/ 0 h 1"/>
                <a:gd name="T2" fmla="*/ 3 w 372"/>
                <a:gd name="T3" fmla="*/ 0 h 1"/>
                <a:gd name="T4" fmla="*/ 371 w 372"/>
                <a:gd name="T5" fmla="*/ 0 h 1"/>
                <a:gd name="T6" fmla="*/ 371 w 372"/>
                <a:gd name="T7" fmla="*/ 0 h 1"/>
                <a:gd name="T8" fmla="*/ 3 w 372"/>
                <a:gd name="T9" fmla="*/ 0 h 1"/>
                <a:gd name="T10" fmla="*/ 0 w 372"/>
                <a:gd name="T11" fmla="*/ 0 h 1"/>
                <a:gd name="T12" fmla="*/ 3 w 372"/>
                <a:gd name="T13" fmla="*/ 0 h 1"/>
                <a:gd name="T14" fmla="*/ 0 w 372"/>
                <a:gd name="T15" fmla="*/ 0 h 1"/>
                <a:gd name="T16" fmla="*/ 3 w 372"/>
                <a:gd name="T17" fmla="*/ 0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2" h="1">
                  <a:moveTo>
                    <a:pt x="3" y="0"/>
                  </a:moveTo>
                  <a:lnTo>
                    <a:pt x="3" y="0"/>
                  </a:lnTo>
                  <a:lnTo>
                    <a:pt x="371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1" name="Freeform 32"/>
            <p:cNvSpPr>
              <a:spLocks/>
            </p:cNvSpPr>
            <p:nvPr/>
          </p:nvSpPr>
          <p:spPr bwMode="auto">
            <a:xfrm>
              <a:off x="2112" y="3269"/>
              <a:ext cx="151" cy="119"/>
            </a:xfrm>
            <a:custGeom>
              <a:avLst/>
              <a:gdLst>
                <a:gd name="T0" fmla="*/ 3 w 151"/>
                <a:gd name="T1" fmla="*/ 118 h 119"/>
                <a:gd name="T2" fmla="*/ 3 w 151"/>
                <a:gd name="T3" fmla="*/ 118 h 119"/>
                <a:gd name="T4" fmla="*/ 9 w 151"/>
                <a:gd name="T5" fmla="*/ 111 h 119"/>
                <a:gd name="T6" fmla="*/ 19 w 151"/>
                <a:gd name="T7" fmla="*/ 101 h 119"/>
                <a:gd name="T8" fmla="*/ 25 w 151"/>
                <a:gd name="T9" fmla="*/ 94 h 119"/>
                <a:gd name="T10" fmla="*/ 34 w 151"/>
                <a:gd name="T11" fmla="*/ 87 h 119"/>
                <a:gd name="T12" fmla="*/ 44 w 151"/>
                <a:gd name="T13" fmla="*/ 78 h 119"/>
                <a:gd name="T14" fmla="*/ 53 w 151"/>
                <a:gd name="T15" fmla="*/ 71 h 119"/>
                <a:gd name="T16" fmla="*/ 62 w 151"/>
                <a:gd name="T17" fmla="*/ 61 h 119"/>
                <a:gd name="T18" fmla="*/ 72 w 151"/>
                <a:gd name="T19" fmla="*/ 54 h 119"/>
                <a:gd name="T20" fmla="*/ 81 w 151"/>
                <a:gd name="T21" fmla="*/ 47 h 119"/>
                <a:gd name="T22" fmla="*/ 90 w 151"/>
                <a:gd name="T23" fmla="*/ 40 h 119"/>
                <a:gd name="T24" fmla="*/ 103 w 151"/>
                <a:gd name="T25" fmla="*/ 33 h 119"/>
                <a:gd name="T26" fmla="*/ 113 w 151"/>
                <a:gd name="T27" fmla="*/ 26 h 119"/>
                <a:gd name="T28" fmla="*/ 122 w 151"/>
                <a:gd name="T29" fmla="*/ 19 h 119"/>
                <a:gd name="T30" fmla="*/ 131 w 151"/>
                <a:gd name="T31" fmla="*/ 14 h 119"/>
                <a:gd name="T32" fmla="*/ 141 w 151"/>
                <a:gd name="T33" fmla="*/ 7 h 119"/>
                <a:gd name="T34" fmla="*/ 150 w 151"/>
                <a:gd name="T35" fmla="*/ 2 h 119"/>
                <a:gd name="T36" fmla="*/ 147 w 151"/>
                <a:gd name="T37" fmla="*/ 0 h 119"/>
                <a:gd name="T38" fmla="*/ 138 w 151"/>
                <a:gd name="T39" fmla="*/ 4 h 119"/>
                <a:gd name="T40" fmla="*/ 129 w 151"/>
                <a:gd name="T41" fmla="*/ 9 h 119"/>
                <a:gd name="T42" fmla="*/ 119 w 151"/>
                <a:gd name="T43" fmla="*/ 16 h 119"/>
                <a:gd name="T44" fmla="*/ 110 w 151"/>
                <a:gd name="T45" fmla="*/ 21 h 119"/>
                <a:gd name="T46" fmla="*/ 97 w 151"/>
                <a:gd name="T47" fmla="*/ 28 h 119"/>
                <a:gd name="T48" fmla="*/ 88 w 151"/>
                <a:gd name="T49" fmla="*/ 35 h 119"/>
                <a:gd name="T50" fmla="*/ 78 w 151"/>
                <a:gd name="T51" fmla="*/ 45 h 119"/>
                <a:gd name="T52" fmla="*/ 69 w 151"/>
                <a:gd name="T53" fmla="*/ 52 h 119"/>
                <a:gd name="T54" fmla="*/ 56 w 151"/>
                <a:gd name="T55" fmla="*/ 59 h 119"/>
                <a:gd name="T56" fmla="*/ 47 w 151"/>
                <a:gd name="T57" fmla="*/ 68 h 119"/>
                <a:gd name="T58" fmla="*/ 37 w 151"/>
                <a:gd name="T59" fmla="*/ 75 h 119"/>
                <a:gd name="T60" fmla="*/ 31 w 151"/>
                <a:gd name="T61" fmla="*/ 82 h 119"/>
                <a:gd name="T62" fmla="*/ 21 w 151"/>
                <a:gd name="T63" fmla="*/ 92 h 119"/>
                <a:gd name="T64" fmla="*/ 12 w 151"/>
                <a:gd name="T65" fmla="*/ 99 h 119"/>
                <a:gd name="T66" fmla="*/ 7 w 151"/>
                <a:gd name="T67" fmla="*/ 108 h 119"/>
                <a:gd name="T68" fmla="*/ 0 w 151"/>
                <a:gd name="T69" fmla="*/ 115 h 119"/>
                <a:gd name="T70" fmla="*/ 3 w 151"/>
                <a:gd name="T71" fmla="*/ 118 h 11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51" h="119">
                  <a:moveTo>
                    <a:pt x="3" y="118"/>
                  </a:moveTo>
                  <a:lnTo>
                    <a:pt x="3" y="118"/>
                  </a:lnTo>
                  <a:lnTo>
                    <a:pt x="9" y="111"/>
                  </a:lnTo>
                  <a:lnTo>
                    <a:pt x="19" y="101"/>
                  </a:lnTo>
                  <a:lnTo>
                    <a:pt x="25" y="94"/>
                  </a:lnTo>
                  <a:lnTo>
                    <a:pt x="34" y="87"/>
                  </a:lnTo>
                  <a:lnTo>
                    <a:pt x="44" y="78"/>
                  </a:lnTo>
                  <a:lnTo>
                    <a:pt x="53" y="71"/>
                  </a:lnTo>
                  <a:lnTo>
                    <a:pt x="62" y="61"/>
                  </a:lnTo>
                  <a:lnTo>
                    <a:pt x="72" y="54"/>
                  </a:lnTo>
                  <a:lnTo>
                    <a:pt x="81" y="47"/>
                  </a:lnTo>
                  <a:lnTo>
                    <a:pt x="90" y="40"/>
                  </a:lnTo>
                  <a:lnTo>
                    <a:pt x="103" y="33"/>
                  </a:lnTo>
                  <a:lnTo>
                    <a:pt x="113" y="26"/>
                  </a:lnTo>
                  <a:lnTo>
                    <a:pt x="122" y="19"/>
                  </a:lnTo>
                  <a:lnTo>
                    <a:pt x="131" y="14"/>
                  </a:lnTo>
                  <a:lnTo>
                    <a:pt x="141" y="7"/>
                  </a:lnTo>
                  <a:lnTo>
                    <a:pt x="150" y="2"/>
                  </a:lnTo>
                  <a:lnTo>
                    <a:pt x="147" y="0"/>
                  </a:lnTo>
                  <a:lnTo>
                    <a:pt x="138" y="4"/>
                  </a:lnTo>
                  <a:lnTo>
                    <a:pt x="129" y="9"/>
                  </a:lnTo>
                  <a:lnTo>
                    <a:pt x="119" y="16"/>
                  </a:lnTo>
                  <a:lnTo>
                    <a:pt x="110" y="21"/>
                  </a:lnTo>
                  <a:lnTo>
                    <a:pt x="97" y="28"/>
                  </a:lnTo>
                  <a:lnTo>
                    <a:pt x="88" y="35"/>
                  </a:lnTo>
                  <a:lnTo>
                    <a:pt x="78" y="45"/>
                  </a:lnTo>
                  <a:lnTo>
                    <a:pt x="69" y="52"/>
                  </a:lnTo>
                  <a:lnTo>
                    <a:pt x="56" y="59"/>
                  </a:lnTo>
                  <a:lnTo>
                    <a:pt x="47" y="68"/>
                  </a:lnTo>
                  <a:lnTo>
                    <a:pt x="37" y="75"/>
                  </a:lnTo>
                  <a:lnTo>
                    <a:pt x="31" y="82"/>
                  </a:lnTo>
                  <a:lnTo>
                    <a:pt x="21" y="92"/>
                  </a:lnTo>
                  <a:lnTo>
                    <a:pt x="12" y="99"/>
                  </a:lnTo>
                  <a:lnTo>
                    <a:pt x="7" y="108"/>
                  </a:lnTo>
                  <a:lnTo>
                    <a:pt x="0" y="115"/>
                  </a:lnTo>
                  <a:lnTo>
                    <a:pt x="3" y="118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2" name="Freeform 33"/>
            <p:cNvSpPr>
              <a:spLocks/>
            </p:cNvSpPr>
            <p:nvPr/>
          </p:nvSpPr>
          <p:spPr bwMode="auto">
            <a:xfrm>
              <a:off x="2096" y="3388"/>
              <a:ext cx="76" cy="110"/>
            </a:xfrm>
            <a:custGeom>
              <a:avLst/>
              <a:gdLst>
                <a:gd name="T0" fmla="*/ 63 w 76"/>
                <a:gd name="T1" fmla="*/ 107 h 110"/>
                <a:gd name="T2" fmla="*/ 63 w 76"/>
                <a:gd name="T3" fmla="*/ 104 h 110"/>
                <a:gd name="T4" fmla="*/ 54 w 76"/>
                <a:gd name="T5" fmla="*/ 100 h 110"/>
                <a:gd name="T6" fmla="*/ 48 w 76"/>
                <a:gd name="T7" fmla="*/ 95 h 110"/>
                <a:gd name="T8" fmla="*/ 39 w 76"/>
                <a:gd name="T9" fmla="*/ 88 h 110"/>
                <a:gd name="T10" fmla="*/ 33 w 76"/>
                <a:gd name="T11" fmla="*/ 83 h 110"/>
                <a:gd name="T12" fmla="*/ 27 w 76"/>
                <a:gd name="T13" fmla="*/ 78 h 110"/>
                <a:gd name="T14" fmla="*/ 21 w 76"/>
                <a:gd name="T15" fmla="*/ 71 h 110"/>
                <a:gd name="T16" fmla="*/ 15 w 76"/>
                <a:gd name="T17" fmla="*/ 67 h 110"/>
                <a:gd name="T18" fmla="*/ 12 w 76"/>
                <a:gd name="T19" fmla="*/ 60 h 110"/>
                <a:gd name="T20" fmla="*/ 9 w 76"/>
                <a:gd name="T21" fmla="*/ 52 h 110"/>
                <a:gd name="T22" fmla="*/ 6 w 76"/>
                <a:gd name="T23" fmla="*/ 45 h 110"/>
                <a:gd name="T24" fmla="*/ 6 w 76"/>
                <a:gd name="T25" fmla="*/ 38 h 110"/>
                <a:gd name="T26" fmla="*/ 6 w 76"/>
                <a:gd name="T27" fmla="*/ 31 h 110"/>
                <a:gd name="T28" fmla="*/ 6 w 76"/>
                <a:gd name="T29" fmla="*/ 24 h 110"/>
                <a:gd name="T30" fmla="*/ 9 w 76"/>
                <a:gd name="T31" fmla="*/ 17 h 110"/>
                <a:gd name="T32" fmla="*/ 15 w 76"/>
                <a:gd name="T33" fmla="*/ 10 h 110"/>
                <a:gd name="T34" fmla="*/ 18 w 76"/>
                <a:gd name="T35" fmla="*/ 3 h 110"/>
                <a:gd name="T36" fmla="*/ 15 w 76"/>
                <a:gd name="T37" fmla="*/ 0 h 110"/>
                <a:gd name="T38" fmla="*/ 9 w 76"/>
                <a:gd name="T39" fmla="*/ 8 h 110"/>
                <a:gd name="T40" fmla="*/ 3 w 76"/>
                <a:gd name="T41" fmla="*/ 17 h 110"/>
                <a:gd name="T42" fmla="*/ 3 w 76"/>
                <a:gd name="T43" fmla="*/ 24 h 110"/>
                <a:gd name="T44" fmla="*/ 0 w 76"/>
                <a:gd name="T45" fmla="*/ 31 h 110"/>
                <a:gd name="T46" fmla="*/ 0 w 76"/>
                <a:gd name="T47" fmla="*/ 38 h 110"/>
                <a:gd name="T48" fmla="*/ 0 w 76"/>
                <a:gd name="T49" fmla="*/ 48 h 110"/>
                <a:gd name="T50" fmla="*/ 3 w 76"/>
                <a:gd name="T51" fmla="*/ 55 h 110"/>
                <a:gd name="T52" fmla="*/ 6 w 76"/>
                <a:gd name="T53" fmla="*/ 62 h 110"/>
                <a:gd name="T54" fmla="*/ 12 w 76"/>
                <a:gd name="T55" fmla="*/ 69 h 110"/>
                <a:gd name="T56" fmla="*/ 15 w 76"/>
                <a:gd name="T57" fmla="*/ 74 h 110"/>
                <a:gd name="T58" fmla="*/ 21 w 76"/>
                <a:gd name="T59" fmla="*/ 81 h 110"/>
                <a:gd name="T60" fmla="*/ 27 w 76"/>
                <a:gd name="T61" fmla="*/ 85 h 110"/>
                <a:gd name="T62" fmla="*/ 36 w 76"/>
                <a:gd name="T63" fmla="*/ 93 h 110"/>
                <a:gd name="T64" fmla="*/ 42 w 76"/>
                <a:gd name="T65" fmla="*/ 97 h 110"/>
                <a:gd name="T66" fmla="*/ 51 w 76"/>
                <a:gd name="T67" fmla="*/ 102 h 110"/>
                <a:gd name="T68" fmla="*/ 60 w 76"/>
                <a:gd name="T69" fmla="*/ 107 h 110"/>
                <a:gd name="T70" fmla="*/ 63 w 76"/>
                <a:gd name="T71" fmla="*/ 102 h 110"/>
                <a:gd name="T72" fmla="*/ 63 w 76"/>
                <a:gd name="T73" fmla="*/ 107 h 110"/>
                <a:gd name="T74" fmla="*/ 75 w 76"/>
                <a:gd name="T75" fmla="*/ 109 h 110"/>
                <a:gd name="T76" fmla="*/ 63 w 76"/>
                <a:gd name="T77" fmla="*/ 104 h 110"/>
                <a:gd name="T78" fmla="*/ 63 w 76"/>
                <a:gd name="T79" fmla="*/ 107 h 11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6" h="110">
                  <a:moveTo>
                    <a:pt x="63" y="107"/>
                  </a:moveTo>
                  <a:lnTo>
                    <a:pt x="63" y="104"/>
                  </a:lnTo>
                  <a:lnTo>
                    <a:pt x="54" y="100"/>
                  </a:lnTo>
                  <a:lnTo>
                    <a:pt x="48" y="95"/>
                  </a:lnTo>
                  <a:lnTo>
                    <a:pt x="39" y="88"/>
                  </a:lnTo>
                  <a:lnTo>
                    <a:pt x="33" y="83"/>
                  </a:lnTo>
                  <a:lnTo>
                    <a:pt x="27" y="78"/>
                  </a:lnTo>
                  <a:lnTo>
                    <a:pt x="21" y="71"/>
                  </a:lnTo>
                  <a:lnTo>
                    <a:pt x="15" y="67"/>
                  </a:lnTo>
                  <a:lnTo>
                    <a:pt x="12" y="60"/>
                  </a:lnTo>
                  <a:lnTo>
                    <a:pt x="9" y="52"/>
                  </a:lnTo>
                  <a:lnTo>
                    <a:pt x="6" y="45"/>
                  </a:lnTo>
                  <a:lnTo>
                    <a:pt x="6" y="38"/>
                  </a:lnTo>
                  <a:lnTo>
                    <a:pt x="6" y="31"/>
                  </a:lnTo>
                  <a:lnTo>
                    <a:pt x="6" y="24"/>
                  </a:lnTo>
                  <a:lnTo>
                    <a:pt x="9" y="17"/>
                  </a:lnTo>
                  <a:lnTo>
                    <a:pt x="15" y="10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9" y="8"/>
                  </a:lnTo>
                  <a:lnTo>
                    <a:pt x="3" y="17"/>
                  </a:lnTo>
                  <a:lnTo>
                    <a:pt x="3" y="24"/>
                  </a:lnTo>
                  <a:lnTo>
                    <a:pt x="0" y="31"/>
                  </a:lnTo>
                  <a:lnTo>
                    <a:pt x="0" y="38"/>
                  </a:lnTo>
                  <a:lnTo>
                    <a:pt x="0" y="48"/>
                  </a:lnTo>
                  <a:lnTo>
                    <a:pt x="3" y="55"/>
                  </a:lnTo>
                  <a:lnTo>
                    <a:pt x="6" y="62"/>
                  </a:lnTo>
                  <a:lnTo>
                    <a:pt x="12" y="69"/>
                  </a:lnTo>
                  <a:lnTo>
                    <a:pt x="15" y="74"/>
                  </a:lnTo>
                  <a:lnTo>
                    <a:pt x="21" y="81"/>
                  </a:lnTo>
                  <a:lnTo>
                    <a:pt x="27" y="85"/>
                  </a:lnTo>
                  <a:lnTo>
                    <a:pt x="36" y="93"/>
                  </a:lnTo>
                  <a:lnTo>
                    <a:pt x="42" y="97"/>
                  </a:lnTo>
                  <a:lnTo>
                    <a:pt x="51" y="102"/>
                  </a:lnTo>
                  <a:lnTo>
                    <a:pt x="60" y="107"/>
                  </a:lnTo>
                  <a:lnTo>
                    <a:pt x="63" y="102"/>
                  </a:lnTo>
                  <a:lnTo>
                    <a:pt x="63" y="107"/>
                  </a:lnTo>
                  <a:lnTo>
                    <a:pt x="75" y="109"/>
                  </a:lnTo>
                  <a:lnTo>
                    <a:pt x="63" y="104"/>
                  </a:lnTo>
                  <a:lnTo>
                    <a:pt x="63" y="107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3" name="Freeform 34"/>
            <p:cNvSpPr>
              <a:spLocks/>
            </p:cNvSpPr>
            <p:nvPr/>
          </p:nvSpPr>
          <p:spPr bwMode="auto">
            <a:xfrm>
              <a:off x="2138" y="3494"/>
              <a:ext cx="21" cy="6"/>
            </a:xfrm>
            <a:custGeom>
              <a:avLst/>
              <a:gdLst>
                <a:gd name="T0" fmla="*/ 4 w 21"/>
                <a:gd name="T1" fmla="*/ 5 h 6"/>
                <a:gd name="T2" fmla="*/ 4 w 21"/>
                <a:gd name="T3" fmla="*/ 5 h 6"/>
                <a:gd name="T4" fmla="*/ 4 w 21"/>
                <a:gd name="T5" fmla="*/ 4 h 6"/>
                <a:gd name="T6" fmla="*/ 7 w 21"/>
                <a:gd name="T7" fmla="*/ 4 h 6"/>
                <a:gd name="T8" fmla="*/ 7 w 21"/>
                <a:gd name="T9" fmla="*/ 3 h 6"/>
                <a:gd name="T10" fmla="*/ 10 w 21"/>
                <a:gd name="T11" fmla="*/ 3 h 6"/>
                <a:gd name="T12" fmla="*/ 13 w 21"/>
                <a:gd name="T13" fmla="*/ 3 h 6"/>
                <a:gd name="T14" fmla="*/ 15 w 21"/>
                <a:gd name="T15" fmla="*/ 3 h 6"/>
                <a:gd name="T16" fmla="*/ 17 w 21"/>
                <a:gd name="T17" fmla="*/ 3 h 6"/>
                <a:gd name="T18" fmla="*/ 20 w 21"/>
                <a:gd name="T19" fmla="*/ 3 h 6"/>
                <a:gd name="T20" fmla="*/ 20 w 21"/>
                <a:gd name="T21" fmla="*/ 0 h 6"/>
                <a:gd name="T22" fmla="*/ 17 w 21"/>
                <a:gd name="T23" fmla="*/ 0 h 6"/>
                <a:gd name="T24" fmla="*/ 15 w 21"/>
                <a:gd name="T25" fmla="*/ 0 h 6"/>
                <a:gd name="T26" fmla="*/ 13 w 21"/>
                <a:gd name="T27" fmla="*/ 0 h 6"/>
                <a:gd name="T28" fmla="*/ 10 w 21"/>
                <a:gd name="T29" fmla="*/ 0 h 6"/>
                <a:gd name="T30" fmla="*/ 7 w 21"/>
                <a:gd name="T31" fmla="*/ 1 h 6"/>
                <a:gd name="T32" fmla="*/ 4 w 21"/>
                <a:gd name="T33" fmla="*/ 1 h 6"/>
                <a:gd name="T34" fmla="*/ 2 w 21"/>
                <a:gd name="T35" fmla="*/ 3 h 6"/>
                <a:gd name="T36" fmla="*/ 0 w 21"/>
                <a:gd name="T37" fmla="*/ 4 h 6"/>
                <a:gd name="T38" fmla="*/ 4 w 21"/>
                <a:gd name="T39" fmla="*/ 5 h 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1" h="6">
                  <a:moveTo>
                    <a:pt x="4" y="5"/>
                  </a:moveTo>
                  <a:lnTo>
                    <a:pt x="4" y="5"/>
                  </a:lnTo>
                  <a:lnTo>
                    <a:pt x="4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10" y="3"/>
                  </a:lnTo>
                  <a:lnTo>
                    <a:pt x="13" y="3"/>
                  </a:lnTo>
                  <a:lnTo>
                    <a:pt x="15" y="3"/>
                  </a:lnTo>
                  <a:lnTo>
                    <a:pt x="17" y="3"/>
                  </a:lnTo>
                  <a:lnTo>
                    <a:pt x="20" y="3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4" y="1"/>
                  </a:lnTo>
                  <a:lnTo>
                    <a:pt x="2" y="3"/>
                  </a:lnTo>
                  <a:lnTo>
                    <a:pt x="0" y="4"/>
                  </a:lnTo>
                  <a:lnTo>
                    <a:pt x="4" y="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4" name="Freeform 35"/>
            <p:cNvSpPr>
              <a:spLocks/>
            </p:cNvSpPr>
            <p:nvPr/>
          </p:nvSpPr>
          <p:spPr bwMode="auto">
            <a:xfrm>
              <a:off x="2131" y="3501"/>
              <a:ext cx="12" cy="43"/>
            </a:xfrm>
            <a:custGeom>
              <a:avLst/>
              <a:gdLst>
                <a:gd name="T0" fmla="*/ 6 w 12"/>
                <a:gd name="T1" fmla="*/ 42 h 43"/>
                <a:gd name="T2" fmla="*/ 8 w 12"/>
                <a:gd name="T3" fmla="*/ 40 h 43"/>
                <a:gd name="T4" fmla="*/ 6 w 12"/>
                <a:gd name="T5" fmla="*/ 35 h 43"/>
                <a:gd name="T6" fmla="*/ 5 w 12"/>
                <a:gd name="T7" fmla="*/ 31 h 43"/>
                <a:gd name="T8" fmla="*/ 2 w 12"/>
                <a:gd name="T9" fmla="*/ 26 h 43"/>
                <a:gd name="T10" fmla="*/ 2 w 12"/>
                <a:gd name="T11" fmla="*/ 20 h 43"/>
                <a:gd name="T12" fmla="*/ 5 w 12"/>
                <a:gd name="T13" fmla="*/ 16 h 43"/>
                <a:gd name="T14" fmla="*/ 6 w 12"/>
                <a:gd name="T15" fmla="*/ 11 h 43"/>
                <a:gd name="T16" fmla="*/ 6 w 12"/>
                <a:gd name="T17" fmla="*/ 7 h 43"/>
                <a:gd name="T18" fmla="*/ 8 w 12"/>
                <a:gd name="T19" fmla="*/ 2 h 43"/>
                <a:gd name="T20" fmla="*/ 5 w 12"/>
                <a:gd name="T21" fmla="*/ 0 h 43"/>
                <a:gd name="T22" fmla="*/ 2 w 12"/>
                <a:gd name="T23" fmla="*/ 5 h 43"/>
                <a:gd name="T24" fmla="*/ 2 w 12"/>
                <a:gd name="T25" fmla="*/ 11 h 43"/>
                <a:gd name="T26" fmla="*/ 0 w 12"/>
                <a:gd name="T27" fmla="*/ 16 h 43"/>
                <a:gd name="T28" fmla="*/ 0 w 12"/>
                <a:gd name="T29" fmla="*/ 20 h 43"/>
                <a:gd name="T30" fmla="*/ 0 w 12"/>
                <a:gd name="T31" fmla="*/ 26 h 43"/>
                <a:gd name="T32" fmla="*/ 0 w 12"/>
                <a:gd name="T33" fmla="*/ 31 h 43"/>
                <a:gd name="T34" fmla="*/ 2 w 12"/>
                <a:gd name="T35" fmla="*/ 37 h 43"/>
                <a:gd name="T36" fmla="*/ 5 w 12"/>
                <a:gd name="T37" fmla="*/ 42 h 43"/>
                <a:gd name="T38" fmla="*/ 6 w 12"/>
                <a:gd name="T39" fmla="*/ 37 h 43"/>
                <a:gd name="T40" fmla="*/ 6 w 12"/>
                <a:gd name="T41" fmla="*/ 42 h 43"/>
                <a:gd name="T42" fmla="*/ 11 w 12"/>
                <a:gd name="T43" fmla="*/ 42 h 43"/>
                <a:gd name="T44" fmla="*/ 8 w 12"/>
                <a:gd name="T45" fmla="*/ 40 h 43"/>
                <a:gd name="T46" fmla="*/ 6 w 12"/>
                <a:gd name="T47" fmla="*/ 42 h 4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2" h="43">
                  <a:moveTo>
                    <a:pt x="6" y="42"/>
                  </a:moveTo>
                  <a:lnTo>
                    <a:pt x="8" y="40"/>
                  </a:lnTo>
                  <a:lnTo>
                    <a:pt x="6" y="35"/>
                  </a:lnTo>
                  <a:lnTo>
                    <a:pt x="5" y="31"/>
                  </a:lnTo>
                  <a:lnTo>
                    <a:pt x="2" y="26"/>
                  </a:lnTo>
                  <a:lnTo>
                    <a:pt x="2" y="20"/>
                  </a:lnTo>
                  <a:lnTo>
                    <a:pt x="5" y="16"/>
                  </a:lnTo>
                  <a:lnTo>
                    <a:pt x="6" y="11"/>
                  </a:lnTo>
                  <a:lnTo>
                    <a:pt x="6" y="7"/>
                  </a:lnTo>
                  <a:lnTo>
                    <a:pt x="8" y="2"/>
                  </a:lnTo>
                  <a:lnTo>
                    <a:pt x="5" y="0"/>
                  </a:lnTo>
                  <a:lnTo>
                    <a:pt x="2" y="5"/>
                  </a:lnTo>
                  <a:lnTo>
                    <a:pt x="2" y="11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2" y="37"/>
                  </a:lnTo>
                  <a:lnTo>
                    <a:pt x="5" y="42"/>
                  </a:lnTo>
                  <a:lnTo>
                    <a:pt x="6" y="37"/>
                  </a:lnTo>
                  <a:lnTo>
                    <a:pt x="6" y="42"/>
                  </a:lnTo>
                  <a:lnTo>
                    <a:pt x="11" y="42"/>
                  </a:lnTo>
                  <a:lnTo>
                    <a:pt x="8" y="40"/>
                  </a:lnTo>
                  <a:lnTo>
                    <a:pt x="6" y="4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5" name="Freeform 36"/>
            <p:cNvSpPr>
              <a:spLocks/>
            </p:cNvSpPr>
            <p:nvPr/>
          </p:nvSpPr>
          <p:spPr bwMode="auto">
            <a:xfrm>
              <a:off x="2027" y="3533"/>
              <a:ext cx="109" cy="11"/>
            </a:xfrm>
            <a:custGeom>
              <a:avLst/>
              <a:gdLst>
                <a:gd name="T0" fmla="*/ 9 w 109"/>
                <a:gd name="T1" fmla="*/ 0 h 11"/>
                <a:gd name="T2" fmla="*/ 6 w 109"/>
                <a:gd name="T3" fmla="*/ 4 h 11"/>
                <a:gd name="T4" fmla="*/ 13 w 109"/>
                <a:gd name="T5" fmla="*/ 4 h 11"/>
                <a:gd name="T6" fmla="*/ 18 w 109"/>
                <a:gd name="T7" fmla="*/ 4 h 11"/>
                <a:gd name="T8" fmla="*/ 25 w 109"/>
                <a:gd name="T9" fmla="*/ 4 h 11"/>
                <a:gd name="T10" fmla="*/ 31 w 109"/>
                <a:gd name="T11" fmla="*/ 4 h 11"/>
                <a:gd name="T12" fmla="*/ 38 w 109"/>
                <a:gd name="T13" fmla="*/ 4 h 11"/>
                <a:gd name="T14" fmla="*/ 43 w 109"/>
                <a:gd name="T15" fmla="*/ 5 h 11"/>
                <a:gd name="T16" fmla="*/ 49 w 109"/>
                <a:gd name="T17" fmla="*/ 5 h 11"/>
                <a:gd name="T18" fmla="*/ 56 w 109"/>
                <a:gd name="T19" fmla="*/ 7 h 11"/>
                <a:gd name="T20" fmla="*/ 62 w 109"/>
                <a:gd name="T21" fmla="*/ 7 h 11"/>
                <a:gd name="T22" fmla="*/ 71 w 109"/>
                <a:gd name="T23" fmla="*/ 9 h 11"/>
                <a:gd name="T24" fmla="*/ 77 w 109"/>
                <a:gd name="T25" fmla="*/ 9 h 11"/>
                <a:gd name="T26" fmla="*/ 83 w 109"/>
                <a:gd name="T27" fmla="*/ 10 h 11"/>
                <a:gd name="T28" fmla="*/ 90 w 109"/>
                <a:gd name="T29" fmla="*/ 10 h 11"/>
                <a:gd name="T30" fmla="*/ 96 w 109"/>
                <a:gd name="T31" fmla="*/ 10 h 11"/>
                <a:gd name="T32" fmla="*/ 102 w 109"/>
                <a:gd name="T33" fmla="*/ 10 h 11"/>
                <a:gd name="T34" fmla="*/ 108 w 109"/>
                <a:gd name="T35" fmla="*/ 10 h 11"/>
                <a:gd name="T36" fmla="*/ 108 w 109"/>
                <a:gd name="T37" fmla="*/ 7 h 11"/>
                <a:gd name="T38" fmla="*/ 102 w 109"/>
                <a:gd name="T39" fmla="*/ 7 h 11"/>
                <a:gd name="T40" fmla="*/ 96 w 109"/>
                <a:gd name="T41" fmla="*/ 7 h 11"/>
                <a:gd name="T42" fmla="*/ 90 w 109"/>
                <a:gd name="T43" fmla="*/ 7 h 11"/>
                <a:gd name="T44" fmla="*/ 83 w 109"/>
                <a:gd name="T45" fmla="*/ 7 h 11"/>
                <a:gd name="T46" fmla="*/ 77 w 109"/>
                <a:gd name="T47" fmla="*/ 5 h 11"/>
                <a:gd name="T48" fmla="*/ 71 w 109"/>
                <a:gd name="T49" fmla="*/ 5 h 11"/>
                <a:gd name="T50" fmla="*/ 65 w 109"/>
                <a:gd name="T51" fmla="*/ 4 h 11"/>
                <a:gd name="T52" fmla="*/ 59 w 109"/>
                <a:gd name="T53" fmla="*/ 4 h 11"/>
                <a:gd name="T54" fmla="*/ 52 w 109"/>
                <a:gd name="T55" fmla="*/ 2 h 11"/>
                <a:gd name="T56" fmla="*/ 47 w 109"/>
                <a:gd name="T57" fmla="*/ 2 h 11"/>
                <a:gd name="T58" fmla="*/ 40 w 109"/>
                <a:gd name="T59" fmla="*/ 0 h 11"/>
                <a:gd name="T60" fmla="*/ 34 w 109"/>
                <a:gd name="T61" fmla="*/ 0 h 11"/>
                <a:gd name="T62" fmla="*/ 25 w 109"/>
                <a:gd name="T63" fmla="*/ 0 h 11"/>
                <a:gd name="T64" fmla="*/ 18 w 109"/>
                <a:gd name="T65" fmla="*/ 0 h 11"/>
                <a:gd name="T66" fmla="*/ 13 w 109"/>
                <a:gd name="T67" fmla="*/ 0 h 11"/>
                <a:gd name="T68" fmla="*/ 6 w 109"/>
                <a:gd name="T69" fmla="*/ 0 h 11"/>
                <a:gd name="T70" fmla="*/ 4 w 109"/>
                <a:gd name="T71" fmla="*/ 2 h 11"/>
                <a:gd name="T72" fmla="*/ 6 w 109"/>
                <a:gd name="T73" fmla="*/ 0 h 11"/>
                <a:gd name="T74" fmla="*/ 0 w 109"/>
                <a:gd name="T75" fmla="*/ 0 h 11"/>
                <a:gd name="T76" fmla="*/ 4 w 109"/>
                <a:gd name="T77" fmla="*/ 2 h 11"/>
                <a:gd name="T78" fmla="*/ 9 w 109"/>
                <a:gd name="T79" fmla="*/ 0 h 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09" h="11">
                  <a:moveTo>
                    <a:pt x="9" y="0"/>
                  </a:moveTo>
                  <a:lnTo>
                    <a:pt x="6" y="4"/>
                  </a:lnTo>
                  <a:lnTo>
                    <a:pt x="13" y="4"/>
                  </a:lnTo>
                  <a:lnTo>
                    <a:pt x="18" y="4"/>
                  </a:lnTo>
                  <a:lnTo>
                    <a:pt x="25" y="4"/>
                  </a:lnTo>
                  <a:lnTo>
                    <a:pt x="31" y="4"/>
                  </a:lnTo>
                  <a:lnTo>
                    <a:pt x="38" y="4"/>
                  </a:lnTo>
                  <a:lnTo>
                    <a:pt x="43" y="5"/>
                  </a:lnTo>
                  <a:lnTo>
                    <a:pt x="49" y="5"/>
                  </a:lnTo>
                  <a:lnTo>
                    <a:pt x="56" y="7"/>
                  </a:lnTo>
                  <a:lnTo>
                    <a:pt x="62" y="7"/>
                  </a:lnTo>
                  <a:lnTo>
                    <a:pt x="71" y="9"/>
                  </a:lnTo>
                  <a:lnTo>
                    <a:pt x="77" y="9"/>
                  </a:lnTo>
                  <a:lnTo>
                    <a:pt x="83" y="10"/>
                  </a:lnTo>
                  <a:lnTo>
                    <a:pt x="90" y="10"/>
                  </a:lnTo>
                  <a:lnTo>
                    <a:pt x="96" y="10"/>
                  </a:lnTo>
                  <a:lnTo>
                    <a:pt x="102" y="10"/>
                  </a:lnTo>
                  <a:lnTo>
                    <a:pt x="108" y="10"/>
                  </a:lnTo>
                  <a:lnTo>
                    <a:pt x="108" y="7"/>
                  </a:lnTo>
                  <a:lnTo>
                    <a:pt x="102" y="7"/>
                  </a:lnTo>
                  <a:lnTo>
                    <a:pt x="96" y="7"/>
                  </a:lnTo>
                  <a:lnTo>
                    <a:pt x="90" y="7"/>
                  </a:lnTo>
                  <a:lnTo>
                    <a:pt x="83" y="7"/>
                  </a:lnTo>
                  <a:lnTo>
                    <a:pt x="77" y="5"/>
                  </a:lnTo>
                  <a:lnTo>
                    <a:pt x="71" y="5"/>
                  </a:lnTo>
                  <a:lnTo>
                    <a:pt x="65" y="4"/>
                  </a:lnTo>
                  <a:lnTo>
                    <a:pt x="59" y="4"/>
                  </a:lnTo>
                  <a:lnTo>
                    <a:pt x="52" y="2"/>
                  </a:lnTo>
                  <a:lnTo>
                    <a:pt x="47" y="2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6" y="0"/>
                  </a:lnTo>
                  <a:lnTo>
                    <a:pt x="0" y="0"/>
                  </a:lnTo>
                  <a:lnTo>
                    <a:pt x="4" y="2"/>
                  </a:lnTo>
                  <a:lnTo>
                    <a:pt x="9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6" name="Freeform 37"/>
            <p:cNvSpPr>
              <a:spLocks/>
            </p:cNvSpPr>
            <p:nvPr/>
          </p:nvSpPr>
          <p:spPr bwMode="auto">
            <a:xfrm>
              <a:off x="2031" y="3533"/>
              <a:ext cx="148" cy="55"/>
            </a:xfrm>
            <a:custGeom>
              <a:avLst/>
              <a:gdLst>
                <a:gd name="T0" fmla="*/ 140 w 148"/>
                <a:gd name="T1" fmla="*/ 38 h 55"/>
                <a:gd name="T2" fmla="*/ 140 w 148"/>
                <a:gd name="T3" fmla="*/ 38 h 55"/>
                <a:gd name="T4" fmla="*/ 134 w 148"/>
                <a:gd name="T5" fmla="*/ 43 h 55"/>
                <a:gd name="T6" fmla="*/ 125 w 148"/>
                <a:gd name="T7" fmla="*/ 47 h 55"/>
                <a:gd name="T8" fmla="*/ 119 w 148"/>
                <a:gd name="T9" fmla="*/ 50 h 55"/>
                <a:gd name="T10" fmla="*/ 109 w 148"/>
                <a:gd name="T11" fmla="*/ 50 h 55"/>
                <a:gd name="T12" fmla="*/ 100 w 148"/>
                <a:gd name="T13" fmla="*/ 50 h 55"/>
                <a:gd name="T14" fmla="*/ 90 w 148"/>
                <a:gd name="T15" fmla="*/ 47 h 55"/>
                <a:gd name="T16" fmla="*/ 81 w 148"/>
                <a:gd name="T17" fmla="*/ 45 h 55"/>
                <a:gd name="T18" fmla="*/ 72 w 148"/>
                <a:gd name="T19" fmla="*/ 43 h 55"/>
                <a:gd name="T20" fmla="*/ 62 w 148"/>
                <a:gd name="T21" fmla="*/ 38 h 55"/>
                <a:gd name="T22" fmla="*/ 53 w 148"/>
                <a:gd name="T23" fmla="*/ 34 h 55"/>
                <a:gd name="T24" fmla="*/ 44 w 148"/>
                <a:gd name="T25" fmla="*/ 30 h 55"/>
                <a:gd name="T26" fmla="*/ 37 w 148"/>
                <a:gd name="T27" fmla="*/ 22 h 55"/>
                <a:gd name="T28" fmla="*/ 28 w 148"/>
                <a:gd name="T29" fmla="*/ 16 h 55"/>
                <a:gd name="T30" fmla="*/ 19 w 148"/>
                <a:gd name="T31" fmla="*/ 11 h 55"/>
                <a:gd name="T32" fmla="*/ 12 w 148"/>
                <a:gd name="T33" fmla="*/ 7 h 55"/>
                <a:gd name="T34" fmla="*/ 6 w 148"/>
                <a:gd name="T35" fmla="*/ 0 h 55"/>
                <a:gd name="T36" fmla="*/ 0 w 148"/>
                <a:gd name="T37" fmla="*/ 2 h 55"/>
                <a:gd name="T38" fmla="*/ 9 w 148"/>
                <a:gd name="T39" fmla="*/ 9 h 55"/>
                <a:gd name="T40" fmla="*/ 15 w 148"/>
                <a:gd name="T41" fmla="*/ 14 h 55"/>
                <a:gd name="T42" fmla="*/ 25 w 148"/>
                <a:gd name="T43" fmla="*/ 20 h 55"/>
                <a:gd name="T44" fmla="*/ 31 w 148"/>
                <a:gd name="T45" fmla="*/ 25 h 55"/>
                <a:gd name="T46" fmla="*/ 40 w 148"/>
                <a:gd name="T47" fmla="*/ 32 h 55"/>
                <a:gd name="T48" fmla="*/ 49 w 148"/>
                <a:gd name="T49" fmla="*/ 36 h 55"/>
                <a:gd name="T50" fmla="*/ 60 w 148"/>
                <a:gd name="T51" fmla="*/ 43 h 55"/>
                <a:gd name="T52" fmla="*/ 69 w 148"/>
                <a:gd name="T53" fmla="*/ 45 h 55"/>
                <a:gd name="T54" fmla="*/ 78 w 148"/>
                <a:gd name="T55" fmla="*/ 50 h 55"/>
                <a:gd name="T56" fmla="*/ 87 w 148"/>
                <a:gd name="T57" fmla="*/ 52 h 55"/>
                <a:gd name="T58" fmla="*/ 100 w 148"/>
                <a:gd name="T59" fmla="*/ 54 h 55"/>
                <a:gd name="T60" fmla="*/ 109 w 148"/>
                <a:gd name="T61" fmla="*/ 54 h 55"/>
                <a:gd name="T62" fmla="*/ 119 w 148"/>
                <a:gd name="T63" fmla="*/ 54 h 55"/>
                <a:gd name="T64" fmla="*/ 128 w 148"/>
                <a:gd name="T65" fmla="*/ 52 h 55"/>
                <a:gd name="T66" fmla="*/ 138 w 148"/>
                <a:gd name="T67" fmla="*/ 47 h 55"/>
                <a:gd name="T68" fmla="*/ 147 w 148"/>
                <a:gd name="T69" fmla="*/ 41 h 55"/>
                <a:gd name="T70" fmla="*/ 140 w 148"/>
                <a:gd name="T71" fmla="*/ 38 h 5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48" h="55">
                  <a:moveTo>
                    <a:pt x="140" y="38"/>
                  </a:moveTo>
                  <a:lnTo>
                    <a:pt x="140" y="38"/>
                  </a:lnTo>
                  <a:lnTo>
                    <a:pt x="134" y="43"/>
                  </a:lnTo>
                  <a:lnTo>
                    <a:pt x="125" y="47"/>
                  </a:lnTo>
                  <a:lnTo>
                    <a:pt x="119" y="50"/>
                  </a:lnTo>
                  <a:lnTo>
                    <a:pt x="109" y="50"/>
                  </a:lnTo>
                  <a:lnTo>
                    <a:pt x="100" y="50"/>
                  </a:lnTo>
                  <a:lnTo>
                    <a:pt x="90" y="47"/>
                  </a:lnTo>
                  <a:lnTo>
                    <a:pt x="81" y="45"/>
                  </a:lnTo>
                  <a:lnTo>
                    <a:pt x="72" y="43"/>
                  </a:lnTo>
                  <a:lnTo>
                    <a:pt x="62" y="38"/>
                  </a:lnTo>
                  <a:lnTo>
                    <a:pt x="53" y="34"/>
                  </a:lnTo>
                  <a:lnTo>
                    <a:pt x="44" y="30"/>
                  </a:lnTo>
                  <a:lnTo>
                    <a:pt x="37" y="22"/>
                  </a:lnTo>
                  <a:lnTo>
                    <a:pt x="28" y="16"/>
                  </a:lnTo>
                  <a:lnTo>
                    <a:pt x="19" y="11"/>
                  </a:lnTo>
                  <a:lnTo>
                    <a:pt x="12" y="7"/>
                  </a:lnTo>
                  <a:lnTo>
                    <a:pt x="6" y="0"/>
                  </a:lnTo>
                  <a:lnTo>
                    <a:pt x="0" y="2"/>
                  </a:lnTo>
                  <a:lnTo>
                    <a:pt x="9" y="9"/>
                  </a:lnTo>
                  <a:lnTo>
                    <a:pt x="15" y="14"/>
                  </a:lnTo>
                  <a:lnTo>
                    <a:pt x="25" y="20"/>
                  </a:lnTo>
                  <a:lnTo>
                    <a:pt x="31" y="25"/>
                  </a:lnTo>
                  <a:lnTo>
                    <a:pt x="40" y="32"/>
                  </a:lnTo>
                  <a:lnTo>
                    <a:pt x="49" y="36"/>
                  </a:lnTo>
                  <a:lnTo>
                    <a:pt x="60" y="43"/>
                  </a:lnTo>
                  <a:lnTo>
                    <a:pt x="69" y="45"/>
                  </a:lnTo>
                  <a:lnTo>
                    <a:pt x="78" y="50"/>
                  </a:lnTo>
                  <a:lnTo>
                    <a:pt x="87" y="52"/>
                  </a:lnTo>
                  <a:lnTo>
                    <a:pt x="100" y="54"/>
                  </a:lnTo>
                  <a:lnTo>
                    <a:pt x="109" y="54"/>
                  </a:lnTo>
                  <a:lnTo>
                    <a:pt x="119" y="54"/>
                  </a:lnTo>
                  <a:lnTo>
                    <a:pt x="128" y="52"/>
                  </a:lnTo>
                  <a:lnTo>
                    <a:pt x="138" y="47"/>
                  </a:lnTo>
                  <a:lnTo>
                    <a:pt x="147" y="41"/>
                  </a:lnTo>
                  <a:lnTo>
                    <a:pt x="140" y="38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7" name="Freeform 38"/>
            <p:cNvSpPr>
              <a:spLocks/>
            </p:cNvSpPr>
            <p:nvPr/>
          </p:nvSpPr>
          <p:spPr bwMode="auto">
            <a:xfrm>
              <a:off x="2177" y="3499"/>
              <a:ext cx="47" cy="74"/>
            </a:xfrm>
            <a:custGeom>
              <a:avLst/>
              <a:gdLst>
                <a:gd name="T0" fmla="*/ 37 w 47"/>
                <a:gd name="T1" fmla="*/ 0 h 74"/>
                <a:gd name="T2" fmla="*/ 37 w 47"/>
                <a:gd name="T3" fmla="*/ 0 h 74"/>
                <a:gd name="T4" fmla="*/ 40 w 47"/>
                <a:gd name="T5" fmla="*/ 9 h 74"/>
                <a:gd name="T6" fmla="*/ 40 w 47"/>
                <a:gd name="T7" fmla="*/ 20 h 74"/>
                <a:gd name="T8" fmla="*/ 37 w 47"/>
                <a:gd name="T9" fmla="*/ 29 h 74"/>
                <a:gd name="T10" fmla="*/ 32 w 47"/>
                <a:gd name="T11" fmla="*/ 39 h 74"/>
                <a:gd name="T12" fmla="*/ 26 w 47"/>
                <a:gd name="T13" fmla="*/ 48 h 74"/>
                <a:gd name="T14" fmla="*/ 17 w 47"/>
                <a:gd name="T15" fmla="*/ 55 h 74"/>
                <a:gd name="T16" fmla="*/ 9 w 47"/>
                <a:gd name="T17" fmla="*/ 64 h 74"/>
                <a:gd name="T18" fmla="*/ 0 w 47"/>
                <a:gd name="T19" fmla="*/ 71 h 74"/>
                <a:gd name="T20" fmla="*/ 6 w 47"/>
                <a:gd name="T21" fmla="*/ 73 h 74"/>
                <a:gd name="T22" fmla="*/ 14 w 47"/>
                <a:gd name="T23" fmla="*/ 66 h 74"/>
                <a:gd name="T24" fmla="*/ 23 w 47"/>
                <a:gd name="T25" fmla="*/ 57 h 74"/>
                <a:gd name="T26" fmla="*/ 32 w 47"/>
                <a:gd name="T27" fmla="*/ 48 h 74"/>
                <a:gd name="T28" fmla="*/ 37 w 47"/>
                <a:gd name="T29" fmla="*/ 41 h 74"/>
                <a:gd name="T30" fmla="*/ 43 w 47"/>
                <a:gd name="T31" fmla="*/ 29 h 74"/>
                <a:gd name="T32" fmla="*/ 46 w 47"/>
                <a:gd name="T33" fmla="*/ 20 h 74"/>
                <a:gd name="T34" fmla="*/ 46 w 47"/>
                <a:gd name="T35" fmla="*/ 9 h 74"/>
                <a:gd name="T36" fmla="*/ 43 w 47"/>
                <a:gd name="T37" fmla="*/ 0 h 74"/>
                <a:gd name="T38" fmla="*/ 37 w 47"/>
                <a:gd name="T39" fmla="*/ 0 h 7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7" h="74">
                  <a:moveTo>
                    <a:pt x="37" y="0"/>
                  </a:moveTo>
                  <a:lnTo>
                    <a:pt x="37" y="0"/>
                  </a:lnTo>
                  <a:lnTo>
                    <a:pt x="40" y="9"/>
                  </a:lnTo>
                  <a:lnTo>
                    <a:pt x="40" y="20"/>
                  </a:lnTo>
                  <a:lnTo>
                    <a:pt x="37" y="29"/>
                  </a:lnTo>
                  <a:lnTo>
                    <a:pt x="32" y="39"/>
                  </a:lnTo>
                  <a:lnTo>
                    <a:pt x="26" y="48"/>
                  </a:lnTo>
                  <a:lnTo>
                    <a:pt x="17" y="55"/>
                  </a:lnTo>
                  <a:lnTo>
                    <a:pt x="9" y="64"/>
                  </a:lnTo>
                  <a:lnTo>
                    <a:pt x="0" y="71"/>
                  </a:lnTo>
                  <a:lnTo>
                    <a:pt x="6" y="73"/>
                  </a:lnTo>
                  <a:lnTo>
                    <a:pt x="14" y="66"/>
                  </a:lnTo>
                  <a:lnTo>
                    <a:pt x="23" y="57"/>
                  </a:lnTo>
                  <a:lnTo>
                    <a:pt x="32" y="48"/>
                  </a:lnTo>
                  <a:lnTo>
                    <a:pt x="37" y="41"/>
                  </a:lnTo>
                  <a:lnTo>
                    <a:pt x="43" y="29"/>
                  </a:lnTo>
                  <a:lnTo>
                    <a:pt x="46" y="20"/>
                  </a:lnTo>
                  <a:lnTo>
                    <a:pt x="46" y="9"/>
                  </a:lnTo>
                  <a:lnTo>
                    <a:pt x="43" y="0"/>
                  </a:lnTo>
                  <a:lnTo>
                    <a:pt x="37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8" name="Freeform 39"/>
            <p:cNvSpPr>
              <a:spLocks/>
            </p:cNvSpPr>
            <p:nvPr/>
          </p:nvSpPr>
          <p:spPr bwMode="auto">
            <a:xfrm>
              <a:off x="2151" y="3404"/>
              <a:ext cx="70" cy="91"/>
            </a:xfrm>
            <a:custGeom>
              <a:avLst/>
              <a:gdLst>
                <a:gd name="T0" fmla="*/ 21 w 70"/>
                <a:gd name="T1" fmla="*/ 11 h 91"/>
                <a:gd name="T2" fmla="*/ 15 w 70"/>
                <a:gd name="T3" fmla="*/ 14 h 91"/>
                <a:gd name="T4" fmla="*/ 27 w 70"/>
                <a:gd name="T5" fmla="*/ 21 h 91"/>
                <a:gd name="T6" fmla="*/ 36 w 70"/>
                <a:gd name="T7" fmla="*/ 30 h 91"/>
                <a:gd name="T8" fmla="*/ 42 w 70"/>
                <a:gd name="T9" fmla="*/ 39 h 91"/>
                <a:gd name="T10" fmla="*/ 48 w 70"/>
                <a:gd name="T11" fmla="*/ 48 h 91"/>
                <a:gd name="T12" fmla="*/ 54 w 70"/>
                <a:gd name="T13" fmla="*/ 58 h 91"/>
                <a:gd name="T14" fmla="*/ 57 w 70"/>
                <a:gd name="T15" fmla="*/ 69 h 91"/>
                <a:gd name="T16" fmla="*/ 59 w 70"/>
                <a:gd name="T17" fmla="*/ 78 h 91"/>
                <a:gd name="T18" fmla="*/ 63 w 70"/>
                <a:gd name="T19" fmla="*/ 90 h 91"/>
                <a:gd name="T20" fmla="*/ 69 w 70"/>
                <a:gd name="T21" fmla="*/ 90 h 91"/>
                <a:gd name="T22" fmla="*/ 65 w 70"/>
                <a:gd name="T23" fmla="*/ 78 h 91"/>
                <a:gd name="T24" fmla="*/ 63 w 70"/>
                <a:gd name="T25" fmla="*/ 67 h 91"/>
                <a:gd name="T26" fmla="*/ 59 w 70"/>
                <a:gd name="T27" fmla="*/ 58 h 91"/>
                <a:gd name="T28" fmla="*/ 54 w 70"/>
                <a:gd name="T29" fmla="*/ 46 h 91"/>
                <a:gd name="T30" fmla="*/ 48 w 70"/>
                <a:gd name="T31" fmla="*/ 36 h 91"/>
                <a:gd name="T32" fmla="*/ 42 w 70"/>
                <a:gd name="T33" fmla="*/ 27 h 91"/>
                <a:gd name="T34" fmla="*/ 30 w 70"/>
                <a:gd name="T35" fmla="*/ 19 h 91"/>
                <a:gd name="T36" fmla="*/ 21 w 70"/>
                <a:gd name="T37" fmla="*/ 11 h 91"/>
                <a:gd name="T38" fmla="*/ 15 w 70"/>
                <a:gd name="T39" fmla="*/ 14 h 91"/>
                <a:gd name="T40" fmla="*/ 21 w 70"/>
                <a:gd name="T41" fmla="*/ 11 h 91"/>
                <a:gd name="T42" fmla="*/ 0 w 70"/>
                <a:gd name="T43" fmla="*/ 0 h 91"/>
                <a:gd name="T44" fmla="*/ 15 w 70"/>
                <a:gd name="T45" fmla="*/ 14 h 91"/>
                <a:gd name="T46" fmla="*/ 21 w 70"/>
                <a:gd name="T47" fmla="*/ 11 h 9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0" h="91">
                  <a:moveTo>
                    <a:pt x="21" y="11"/>
                  </a:moveTo>
                  <a:lnTo>
                    <a:pt x="15" y="14"/>
                  </a:lnTo>
                  <a:lnTo>
                    <a:pt x="27" y="21"/>
                  </a:lnTo>
                  <a:lnTo>
                    <a:pt x="36" y="30"/>
                  </a:lnTo>
                  <a:lnTo>
                    <a:pt x="42" y="39"/>
                  </a:lnTo>
                  <a:lnTo>
                    <a:pt x="48" y="48"/>
                  </a:lnTo>
                  <a:lnTo>
                    <a:pt x="54" y="58"/>
                  </a:lnTo>
                  <a:lnTo>
                    <a:pt x="57" y="69"/>
                  </a:lnTo>
                  <a:lnTo>
                    <a:pt x="59" y="78"/>
                  </a:lnTo>
                  <a:lnTo>
                    <a:pt x="63" y="90"/>
                  </a:lnTo>
                  <a:lnTo>
                    <a:pt x="69" y="90"/>
                  </a:lnTo>
                  <a:lnTo>
                    <a:pt x="65" y="78"/>
                  </a:lnTo>
                  <a:lnTo>
                    <a:pt x="63" y="67"/>
                  </a:lnTo>
                  <a:lnTo>
                    <a:pt x="59" y="58"/>
                  </a:lnTo>
                  <a:lnTo>
                    <a:pt x="54" y="46"/>
                  </a:lnTo>
                  <a:lnTo>
                    <a:pt x="48" y="36"/>
                  </a:lnTo>
                  <a:lnTo>
                    <a:pt x="42" y="27"/>
                  </a:lnTo>
                  <a:lnTo>
                    <a:pt x="30" y="19"/>
                  </a:lnTo>
                  <a:lnTo>
                    <a:pt x="21" y="11"/>
                  </a:lnTo>
                  <a:lnTo>
                    <a:pt x="15" y="14"/>
                  </a:lnTo>
                  <a:lnTo>
                    <a:pt x="21" y="11"/>
                  </a:lnTo>
                  <a:lnTo>
                    <a:pt x="0" y="0"/>
                  </a:lnTo>
                  <a:lnTo>
                    <a:pt x="15" y="14"/>
                  </a:lnTo>
                  <a:lnTo>
                    <a:pt x="21" y="1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9" name="Freeform 40"/>
            <p:cNvSpPr>
              <a:spLocks/>
            </p:cNvSpPr>
            <p:nvPr/>
          </p:nvSpPr>
          <p:spPr bwMode="auto">
            <a:xfrm>
              <a:off x="2167" y="3401"/>
              <a:ext cx="67" cy="21"/>
            </a:xfrm>
            <a:custGeom>
              <a:avLst/>
              <a:gdLst>
                <a:gd name="T0" fmla="*/ 63 w 67"/>
                <a:gd name="T1" fmla="*/ 0 h 21"/>
                <a:gd name="T2" fmla="*/ 60 w 67"/>
                <a:gd name="T3" fmla="*/ 4 h 21"/>
                <a:gd name="T4" fmla="*/ 57 w 67"/>
                <a:gd name="T5" fmla="*/ 6 h 21"/>
                <a:gd name="T6" fmla="*/ 54 w 67"/>
                <a:gd name="T7" fmla="*/ 8 h 21"/>
                <a:gd name="T8" fmla="*/ 51 w 67"/>
                <a:gd name="T9" fmla="*/ 10 h 21"/>
                <a:gd name="T10" fmla="*/ 48 w 67"/>
                <a:gd name="T11" fmla="*/ 12 h 21"/>
                <a:gd name="T12" fmla="*/ 45 w 67"/>
                <a:gd name="T13" fmla="*/ 14 h 21"/>
                <a:gd name="T14" fmla="*/ 39 w 67"/>
                <a:gd name="T15" fmla="*/ 14 h 21"/>
                <a:gd name="T16" fmla="*/ 36 w 67"/>
                <a:gd name="T17" fmla="*/ 16 h 21"/>
                <a:gd name="T18" fmla="*/ 33 w 67"/>
                <a:gd name="T19" fmla="*/ 16 h 21"/>
                <a:gd name="T20" fmla="*/ 27 w 67"/>
                <a:gd name="T21" fmla="*/ 16 h 21"/>
                <a:gd name="T22" fmla="*/ 24 w 67"/>
                <a:gd name="T23" fmla="*/ 16 h 21"/>
                <a:gd name="T24" fmla="*/ 18 w 67"/>
                <a:gd name="T25" fmla="*/ 16 h 21"/>
                <a:gd name="T26" fmla="*/ 15 w 67"/>
                <a:gd name="T27" fmla="*/ 16 h 21"/>
                <a:gd name="T28" fmla="*/ 12 w 67"/>
                <a:gd name="T29" fmla="*/ 14 h 21"/>
                <a:gd name="T30" fmla="*/ 9 w 67"/>
                <a:gd name="T31" fmla="*/ 14 h 21"/>
                <a:gd name="T32" fmla="*/ 6 w 67"/>
                <a:gd name="T33" fmla="*/ 12 h 21"/>
                <a:gd name="T34" fmla="*/ 0 w 67"/>
                <a:gd name="T35" fmla="*/ 14 h 21"/>
                <a:gd name="T36" fmla="*/ 6 w 67"/>
                <a:gd name="T37" fmla="*/ 16 h 21"/>
                <a:gd name="T38" fmla="*/ 9 w 67"/>
                <a:gd name="T39" fmla="*/ 18 h 21"/>
                <a:gd name="T40" fmla="*/ 12 w 67"/>
                <a:gd name="T41" fmla="*/ 20 h 21"/>
                <a:gd name="T42" fmla="*/ 18 w 67"/>
                <a:gd name="T43" fmla="*/ 20 h 21"/>
                <a:gd name="T44" fmla="*/ 24 w 67"/>
                <a:gd name="T45" fmla="*/ 20 h 21"/>
                <a:gd name="T46" fmla="*/ 27 w 67"/>
                <a:gd name="T47" fmla="*/ 20 h 21"/>
                <a:gd name="T48" fmla="*/ 33 w 67"/>
                <a:gd name="T49" fmla="*/ 20 h 21"/>
                <a:gd name="T50" fmla="*/ 36 w 67"/>
                <a:gd name="T51" fmla="*/ 20 h 21"/>
                <a:gd name="T52" fmla="*/ 42 w 67"/>
                <a:gd name="T53" fmla="*/ 18 h 21"/>
                <a:gd name="T54" fmla="*/ 45 w 67"/>
                <a:gd name="T55" fmla="*/ 16 h 21"/>
                <a:gd name="T56" fmla="*/ 51 w 67"/>
                <a:gd name="T57" fmla="*/ 14 h 21"/>
                <a:gd name="T58" fmla="*/ 54 w 67"/>
                <a:gd name="T59" fmla="*/ 12 h 21"/>
                <a:gd name="T60" fmla="*/ 57 w 67"/>
                <a:gd name="T61" fmla="*/ 10 h 21"/>
                <a:gd name="T62" fmla="*/ 60 w 67"/>
                <a:gd name="T63" fmla="*/ 8 h 21"/>
                <a:gd name="T64" fmla="*/ 63 w 67"/>
                <a:gd name="T65" fmla="*/ 6 h 21"/>
                <a:gd name="T66" fmla="*/ 66 w 67"/>
                <a:gd name="T67" fmla="*/ 2 h 21"/>
                <a:gd name="T68" fmla="*/ 63 w 67"/>
                <a:gd name="T69" fmla="*/ 0 h 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67" h="21">
                  <a:moveTo>
                    <a:pt x="63" y="0"/>
                  </a:moveTo>
                  <a:lnTo>
                    <a:pt x="60" y="4"/>
                  </a:lnTo>
                  <a:lnTo>
                    <a:pt x="57" y="6"/>
                  </a:lnTo>
                  <a:lnTo>
                    <a:pt x="54" y="8"/>
                  </a:lnTo>
                  <a:lnTo>
                    <a:pt x="51" y="10"/>
                  </a:lnTo>
                  <a:lnTo>
                    <a:pt x="48" y="12"/>
                  </a:lnTo>
                  <a:lnTo>
                    <a:pt x="45" y="14"/>
                  </a:lnTo>
                  <a:lnTo>
                    <a:pt x="39" y="14"/>
                  </a:lnTo>
                  <a:lnTo>
                    <a:pt x="36" y="16"/>
                  </a:lnTo>
                  <a:lnTo>
                    <a:pt x="33" y="16"/>
                  </a:lnTo>
                  <a:lnTo>
                    <a:pt x="27" y="16"/>
                  </a:lnTo>
                  <a:lnTo>
                    <a:pt x="24" y="16"/>
                  </a:lnTo>
                  <a:lnTo>
                    <a:pt x="18" y="16"/>
                  </a:lnTo>
                  <a:lnTo>
                    <a:pt x="15" y="16"/>
                  </a:lnTo>
                  <a:lnTo>
                    <a:pt x="12" y="14"/>
                  </a:lnTo>
                  <a:lnTo>
                    <a:pt x="9" y="14"/>
                  </a:lnTo>
                  <a:lnTo>
                    <a:pt x="6" y="12"/>
                  </a:lnTo>
                  <a:lnTo>
                    <a:pt x="0" y="14"/>
                  </a:lnTo>
                  <a:lnTo>
                    <a:pt x="6" y="16"/>
                  </a:lnTo>
                  <a:lnTo>
                    <a:pt x="9" y="18"/>
                  </a:lnTo>
                  <a:lnTo>
                    <a:pt x="12" y="20"/>
                  </a:lnTo>
                  <a:lnTo>
                    <a:pt x="18" y="20"/>
                  </a:lnTo>
                  <a:lnTo>
                    <a:pt x="24" y="20"/>
                  </a:lnTo>
                  <a:lnTo>
                    <a:pt x="27" y="20"/>
                  </a:lnTo>
                  <a:lnTo>
                    <a:pt x="33" y="20"/>
                  </a:lnTo>
                  <a:lnTo>
                    <a:pt x="36" y="20"/>
                  </a:lnTo>
                  <a:lnTo>
                    <a:pt x="42" y="18"/>
                  </a:lnTo>
                  <a:lnTo>
                    <a:pt x="45" y="16"/>
                  </a:lnTo>
                  <a:lnTo>
                    <a:pt x="51" y="14"/>
                  </a:lnTo>
                  <a:lnTo>
                    <a:pt x="54" y="12"/>
                  </a:lnTo>
                  <a:lnTo>
                    <a:pt x="57" y="10"/>
                  </a:lnTo>
                  <a:lnTo>
                    <a:pt x="60" y="8"/>
                  </a:lnTo>
                  <a:lnTo>
                    <a:pt x="63" y="6"/>
                  </a:lnTo>
                  <a:lnTo>
                    <a:pt x="66" y="2"/>
                  </a:lnTo>
                  <a:lnTo>
                    <a:pt x="63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40" name="Freeform 41"/>
            <p:cNvSpPr>
              <a:spLocks/>
            </p:cNvSpPr>
            <p:nvPr/>
          </p:nvSpPr>
          <p:spPr bwMode="auto">
            <a:xfrm>
              <a:off x="2128" y="3343"/>
              <a:ext cx="649" cy="506"/>
            </a:xfrm>
            <a:custGeom>
              <a:avLst/>
              <a:gdLst>
                <a:gd name="T0" fmla="*/ 109 w 649"/>
                <a:gd name="T1" fmla="*/ 27 h 506"/>
                <a:gd name="T2" fmla="*/ 86 w 649"/>
                <a:gd name="T3" fmla="*/ 65 h 506"/>
                <a:gd name="T4" fmla="*/ 83 w 649"/>
                <a:gd name="T5" fmla="*/ 109 h 506"/>
                <a:gd name="T6" fmla="*/ 100 w 649"/>
                <a:gd name="T7" fmla="*/ 164 h 506"/>
                <a:gd name="T8" fmla="*/ 135 w 649"/>
                <a:gd name="T9" fmla="*/ 220 h 506"/>
                <a:gd name="T10" fmla="*/ 174 w 649"/>
                <a:gd name="T11" fmla="*/ 244 h 506"/>
                <a:gd name="T12" fmla="*/ 219 w 649"/>
                <a:gd name="T13" fmla="*/ 261 h 506"/>
                <a:gd name="T14" fmla="*/ 258 w 649"/>
                <a:gd name="T15" fmla="*/ 281 h 506"/>
                <a:gd name="T16" fmla="*/ 296 w 649"/>
                <a:gd name="T17" fmla="*/ 360 h 506"/>
                <a:gd name="T18" fmla="*/ 277 w 649"/>
                <a:gd name="T19" fmla="*/ 445 h 506"/>
                <a:gd name="T20" fmla="*/ 216 w 649"/>
                <a:gd name="T21" fmla="*/ 452 h 506"/>
                <a:gd name="T22" fmla="*/ 151 w 649"/>
                <a:gd name="T23" fmla="*/ 447 h 506"/>
                <a:gd name="T24" fmla="*/ 86 w 649"/>
                <a:gd name="T25" fmla="*/ 450 h 506"/>
                <a:gd name="T26" fmla="*/ 51 w 649"/>
                <a:gd name="T27" fmla="*/ 457 h 506"/>
                <a:gd name="T28" fmla="*/ 19 w 649"/>
                <a:gd name="T29" fmla="*/ 469 h 506"/>
                <a:gd name="T30" fmla="*/ 3 w 649"/>
                <a:gd name="T31" fmla="*/ 491 h 506"/>
                <a:gd name="T32" fmla="*/ 12 w 649"/>
                <a:gd name="T33" fmla="*/ 503 h 506"/>
                <a:gd name="T34" fmla="*/ 35 w 649"/>
                <a:gd name="T35" fmla="*/ 505 h 506"/>
                <a:gd name="T36" fmla="*/ 81 w 649"/>
                <a:gd name="T37" fmla="*/ 505 h 506"/>
                <a:gd name="T38" fmla="*/ 122 w 649"/>
                <a:gd name="T39" fmla="*/ 498 h 506"/>
                <a:gd name="T40" fmla="*/ 164 w 649"/>
                <a:gd name="T41" fmla="*/ 488 h 506"/>
                <a:gd name="T42" fmla="*/ 206 w 649"/>
                <a:gd name="T43" fmla="*/ 481 h 506"/>
                <a:gd name="T44" fmla="*/ 251 w 649"/>
                <a:gd name="T45" fmla="*/ 473 h 506"/>
                <a:gd name="T46" fmla="*/ 296 w 649"/>
                <a:gd name="T47" fmla="*/ 476 h 506"/>
                <a:gd name="T48" fmla="*/ 315 w 649"/>
                <a:gd name="T49" fmla="*/ 473 h 506"/>
                <a:gd name="T50" fmla="*/ 319 w 649"/>
                <a:gd name="T51" fmla="*/ 324 h 506"/>
                <a:gd name="T52" fmla="*/ 332 w 649"/>
                <a:gd name="T53" fmla="*/ 421 h 506"/>
                <a:gd name="T54" fmla="*/ 341 w 649"/>
                <a:gd name="T55" fmla="*/ 476 h 506"/>
                <a:gd name="T56" fmla="*/ 374 w 649"/>
                <a:gd name="T57" fmla="*/ 473 h 506"/>
                <a:gd name="T58" fmla="*/ 419 w 649"/>
                <a:gd name="T59" fmla="*/ 476 h 506"/>
                <a:gd name="T60" fmla="*/ 461 w 649"/>
                <a:gd name="T61" fmla="*/ 483 h 506"/>
                <a:gd name="T62" fmla="*/ 503 w 649"/>
                <a:gd name="T63" fmla="*/ 493 h 506"/>
                <a:gd name="T64" fmla="*/ 544 w 649"/>
                <a:gd name="T65" fmla="*/ 503 h 506"/>
                <a:gd name="T66" fmla="*/ 587 w 649"/>
                <a:gd name="T67" fmla="*/ 505 h 506"/>
                <a:gd name="T68" fmla="*/ 625 w 649"/>
                <a:gd name="T69" fmla="*/ 503 h 506"/>
                <a:gd name="T70" fmla="*/ 648 w 649"/>
                <a:gd name="T71" fmla="*/ 500 h 506"/>
                <a:gd name="T72" fmla="*/ 645 w 649"/>
                <a:gd name="T73" fmla="*/ 481 h 506"/>
                <a:gd name="T74" fmla="*/ 619 w 649"/>
                <a:gd name="T75" fmla="*/ 464 h 506"/>
                <a:gd name="T76" fmla="*/ 587 w 649"/>
                <a:gd name="T77" fmla="*/ 455 h 506"/>
                <a:gd name="T78" fmla="*/ 539 w 649"/>
                <a:gd name="T79" fmla="*/ 447 h 506"/>
                <a:gd name="T80" fmla="*/ 474 w 649"/>
                <a:gd name="T81" fmla="*/ 450 h 506"/>
                <a:gd name="T82" fmla="*/ 409 w 649"/>
                <a:gd name="T83" fmla="*/ 450 h 506"/>
                <a:gd name="T84" fmla="*/ 361 w 649"/>
                <a:gd name="T85" fmla="*/ 421 h 506"/>
                <a:gd name="T86" fmla="*/ 361 w 649"/>
                <a:gd name="T87" fmla="*/ 319 h 506"/>
                <a:gd name="T88" fmla="*/ 406 w 649"/>
                <a:gd name="T89" fmla="*/ 270 h 506"/>
                <a:gd name="T90" fmla="*/ 448 w 649"/>
                <a:gd name="T91" fmla="*/ 254 h 506"/>
                <a:gd name="T92" fmla="*/ 494 w 649"/>
                <a:gd name="T93" fmla="*/ 237 h 506"/>
                <a:gd name="T94" fmla="*/ 535 w 649"/>
                <a:gd name="T95" fmla="*/ 201 h 506"/>
                <a:gd name="T96" fmla="*/ 561 w 649"/>
                <a:gd name="T97" fmla="*/ 140 h 506"/>
                <a:gd name="T98" fmla="*/ 567 w 649"/>
                <a:gd name="T99" fmla="*/ 91 h 506"/>
                <a:gd name="T100" fmla="*/ 558 w 649"/>
                <a:gd name="T101" fmla="*/ 50 h 506"/>
                <a:gd name="T102" fmla="*/ 529 w 649"/>
                <a:gd name="T103" fmla="*/ 12 h 50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49" h="506">
                  <a:moveTo>
                    <a:pt x="138" y="0"/>
                  </a:moveTo>
                  <a:lnTo>
                    <a:pt x="128" y="7"/>
                  </a:lnTo>
                  <a:lnTo>
                    <a:pt x="122" y="12"/>
                  </a:lnTo>
                  <a:lnTo>
                    <a:pt x="116" y="19"/>
                  </a:lnTo>
                  <a:lnTo>
                    <a:pt x="109" y="27"/>
                  </a:lnTo>
                  <a:lnTo>
                    <a:pt x="103" y="34"/>
                  </a:lnTo>
                  <a:lnTo>
                    <a:pt x="100" y="41"/>
                  </a:lnTo>
                  <a:lnTo>
                    <a:pt x="93" y="50"/>
                  </a:lnTo>
                  <a:lnTo>
                    <a:pt x="90" y="58"/>
                  </a:lnTo>
                  <a:lnTo>
                    <a:pt x="86" y="65"/>
                  </a:lnTo>
                  <a:lnTo>
                    <a:pt x="86" y="75"/>
                  </a:lnTo>
                  <a:lnTo>
                    <a:pt x="83" y="84"/>
                  </a:lnTo>
                  <a:lnTo>
                    <a:pt x="83" y="91"/>
                  </a:lnTo>
                  <a:lnTo>
                    <a:pt x="83" y="101"/>
                  </a:lnTo>
                  <a:lnTo>
                    <a:pt x="83" y="109"/>
                  </a:lnTo>
                  <a:lnTo>
                    <a:pt x="83" y="118"/>
                  </a:lnTo>
                  <a:lnTo>
                    <a:pt x="86" y="125"/>
                  </a:lnTo>
                  <a:lnTo>
                    <a:pt x="90" y="140"/>
                  </a:lnTo>
                  <a:lnTo>
                    <a:pt x="93" y="152"/>
                  </a:lnTo>
                  <a:lnTo>
                    <a:pt x="100" y="164"/>
                  </a:lnTo>
                  <a:lnTo>
                    <a:pt x="103" y="176"/>
                  </a:lnTo>
                  <a:lnTo>
                    <a:pt x="109" y="188"/>
                  </a:lnTo>
                  <a:lnTo>
                    <a:pt x="116" y="201"/>
                  </a:lnTo>
                  <a:lnTo>
                    <a:pt x="126" y="210"/>
                  </a:lnTo>
                  <a:lnTo>
                    <a:pt x="135" y="220"/>
                  </a:lnTo>
                  <a:lnTo>
                    <a:pt x="145" y="227"/>
                  </a:lnTo>
                  <a:lnTo>
                    <a:pt x="151" y="232"/>
                  </a:lnTo>
                  <a:lnTo>
                    <a:pt x="158" y="237"/>
                  </a:lnTo>
                  <a:lnTo>
                    <a:pt x="168" y="239"/>
                  </a:lnTo>
                  <a:lnTo>
                    <a:pt x="174" y="244"/>
                  </a:lnTo>
                  <a:lnTo>
                    <a:pt x="183" y="246"/>
                  </a:lnTo>
                  <a:lnTo>
                    <a:pt x="194" y="251"/>
                  </a:lnTo>
                  <a:lnTo>
                    <a:pt x="203" y="254"/>
                  </a:lnTo>
                  <a:lnTo>
                    <a:pt x="209" y="256"/>
                  </a:lnTo>
                  <a:lnTo>
                    <a:pt x="219" y="261"/>
                  </a:lnTo>
                  <a:lnTo>
                    <a:pt x="229" y="263"/>
                  </a:lnTo>
                  <a:lnTo>
                    <a:pt x="235" y="268"/>
                  </a:lnTo>
                  <a:lnTo>
                    <a:pt x="244" y="270"/>
                  </a:lnTo>
                  <a:lnTo>
                    <a:pt x="251" y="276"/>
                  </a:lnTo>
                  <a:lnTo>
                    <a:pt x="258" y="281"/>
                  </a:lnTo>
                  <a:lnTo>
                    <a:pt x="265" y="285"/>
                  </a:lnTo>
                  <a:lnTo>
                    <a:pt x="280" y="302"/>
                  </a:lnTo>
                  <a:lnTo>
                    <a:pt x="289" y="319"/>
                  </a:lnTo>
                  <a:lnTo>
                    <a:pt x="293" y="338"/>
                  </a:lnTo>
                  <a:lnTo>
                    <a:pt x="296" y="360"/>
                  </a:lnTo>
                  <a:lnTo>
                    <a:pt x="293" y="379"/>
                  </a:lnTo>
                  <a:lnTo>
                    <a:pt x="293" y="401"/>
                  </a:lnTo>
                  <a:lnTo>
                    <a:pt x="289" y="421"/>
                  </a:lnTo>
                  <a:lnTo>
                    <a:pt x="289" y="442"/>
                  </a:lnTo>
                  <a:lnTo>
                    <a:pt x="277" y="445"/>
                  </a:lnTo>
                  <a:lnTo>
                    <a:pt x="265" y="447"/>
                  </a:lnTo>
                  <a:lnTo>
                    <a:pt x="251" y="450"/>
                  </a:lnTo>
                  <a:lnTo>
                    <a:pt x="242" y="450"/>
                  </a:lnTo>
                  <a:lnTo>
                    <a:pt x="229" y="452"/>
                  </a:lnTo>
                  <a:lnTo>
                    <a:pt x="216" y="452"/>
                  </a:lnTo>
                  <a:lnTo>
                    <a:pt x="203" y="450"/>
                  </a:lnTo>
                  <a:lnTo>
                    <a:pt x="190" y="450"/>
                  </a:lnTo>
                  <a:lnTo>
                    <a:pt x="177" y="450"/>
                  </a:lnTo>
                  <a:lnTo>
                    <a:pt x="164" y="450"/>
                  </a:lnTo>
                  <a:lnTo>
                    <a:pt x="151" y="447"/>
                  </a:lnTo>
                  <a:lnTo>
                    <a:pt x="138" y="447"/>
                  </a:lnTo>
                  <a:lnTo>
                    <a:pt x="126" y="447"/>
                  </a:lnTo>
                  <a:lnTo>
                    <a:pt x="112" y="447"/>
                  </a:lnTo>
                  <a:lnTo>
                    <a:pt x="100" y="450"/>
                  </a:lnTo>
                  <a:lnTo>
                    <a:pt x="86" y="450"/>
                  </a:lnTo>
                  <a:lnTo>
                    <a:pt x="77" y="452"/>
                  </a:lnTo>
                  <a:lnTo>
                    <a:pt x="71" y="452"/>
                  </a:lnTo>
                  <a:lnTo>
                    <a:pt x="64" y="455"/>
                  </a:lnTo>
                  <a:lnTo>
                    <a:pt x="58" y="455"/>
                  </a:lnTo>
                  <a:lnTo>
                    <a:pt x="51" y="457"/>
                  </a:lnTo>
                  <a:lnTo>
                    <a:pt x="45" y="459"/>
                  </a:lnTo>
                  <a:lnTo>
                    <a:pt x="38" y="462"/>
                  </a:lnTo>
                  <a:lnTo>
                    <a:pt x="32" y="464"/>
                  </a:lnTo>
                  <a:lnTo>
                    <a:pt x="26" y="466"/>
                  </a:lnTo>
                  <a:lnTo>
                    <a:pt x="19" y="469"/>
                  </a:lnTo>
                  <a:lnTo>
                    <a:pt x="15" y="471"/>
                  </a:lnTo>
                  <a:lnTo>
                    <a:pt x="12" y="476"/>
                  </a:lnTo>
                  <a:lnTo>
                    <a:pt x="6" y="481"/>
                  </a:lnTo>
                  <a:lnTo>
                    <a:pt x="3" y="483"/>
                  </a:lnTo>
                  <a:lnTo>
                    <a:pt x="3" y="491"/>
                  </a:lnTo>
                  <a:lnTo>
                    <a:pt x="0" y="496"/>
                  </a:lnTo>
                  <a:lnTo>
                    <a:pt x="3" y="498"/>
                  </a:lnTo>
                  <a:lnTo>
                    <a:pt x="3" y="500"/>
                  </a:lnTo>
                  <a:lnTo>
                    <a:pt x="6" y="503"/>
                  </a:lnTo>
                  <a:lnTo>
                    <a:pt x="12" y="503"/>
                  </a:lnTo>
                  <a:lnTo>
                    <a:pt x="15" y="503"/>
                  </a:lnTo>
                  <a:lnTo>
                    <a:pt x="19" y="503"/>
                  </a:lnTo>
                  <a:lnTo>
                    <a:pt x="26" y="503"/>
                  </a:lnTo>
                  <a:lnTo>
                    <a:pt x="29" y="503"/>
                  </a:lnTo>
                  <a:lnTo>
                    <a:pt x="35" y="505"/>
                  </a:lnTo>
                  <a:lnTo>
                    <a:pt x="45" y="505"/>
                  </a:lnTo>
                  <a:lnTo>
                    <a:pt x="55" y="505"/>
                  </a:lnTo>
                  <a:lnTo>
                    <a:pt x="64" y="505"/>
                  </a:lnTo>
                  <a:lnTo>
                    <a:pt x="71" y="505"/>
                  </a:lnTo>
                  <a:lnTo>
                    <a:pt x="81" y="505"/>
                  </a:lnTo>
                  <a:lnTo>
                    <a:pt x="90" y="505"/>
                  </a:lnTo>
                  <a:lnTo>
                    <a:pt x="97" y="503"/>
                  </a:lnTo>
                  <a:lnTo>
                    <a:pt x="106" y="503"/>
                  </a:lnTo>
                  <a:lnTo>
                    <a:pt x="116" y="500"/>
                  </a:lnTo>
                  <a:lnTo>
                    <a:pt x="122" y="498"/>
                  </a:lnTo>
                  <a:lnTo>
                    <a:pt x="132" y="498"/>
                  </a:lnTo>
                  <a:lnTo>
                    <a:pt x="142" y="496"/>
                  </a:lnTo>
                  <a:lnTo>
                    <a:pt x="148" y="493"/>
                  </a:lnTo>
                  <a:lnTo>
                    <a:pt x="158" y="491"/>
                  </a:lnTo>
                  <a:lnTo>
                    <a:pt x="164" y="488"/>
                  </a:lnTo>
                  <a:lnTo>
                    <a:pt x="174" y="488"/>
                  </a:lnTo>
                  <a:lnTo>
                    <a:pt x="183" y="486"/>
                  </a:lnTo>
                  <a:lnTo>
                    <a:pt x="190" y="483"/>
                  </a:lnTo>
                  <a:lnTo>
                    <a:pt x="199" y="481"/>
                  </a:lnTo>
                  <a:lnTo>
                    <a:pt x="206" y="481"/>
                  </a:lnTo>
                  <a:lnTo>
                    <a:pt x="216" y="478"/>
                  </a:lnTo>
                  <a:lnTo>
                    <a:pt x="225" y="478"/>
                  </a:lnTo>
                  <a:lnTo>
                    <a:pt x="232" y="476"/>
                  </a:lnTo>
                  <a:lnTo>
                    <a:pt x="242" y="476"/>
                  </a:lnTo>
                  <a:lnTo>
                    <a:pt x="251" y="473"/>
                  </a:lnTo>
                  <a:lnTo>
                    <a:pt x="261" y="473"/>
                  </a:lnTo>
                  <a:lnTo>
                    <a:pt x="267" y="473"/>
                  </a:lnTo>
                  <a:lnTo>
                    <a:pt x="277" y="473"/>
                  </a:lnTo>
                  <a:lnTo>
                    <a:pt x="287" y="476"/>
                  </a:lnTo>
                  <a:lnTo>
                    <a:pt x="296" y="476"/>
                  </a:lnTo>
                  <a:lnTo>
                    <a:pt x="306" y="478"/>
                  </a:lnTo>
                  <a:lnTo>
                    <a:pt x="310" y="478"/>
                  </a:lnTo>
                  <a:lnTo>
                    <a:pt x="312" y="476"/>
                  </a:lnTo>
                  <a:lnTo>
                    <a:pt x="312" y="473"/>
                  </a:lnTo>
                  <a:lnTo>
                    <a:pt x="315" y="473"/>
                  </a:lnTo>
                  <a:lnTo>
                    <a:pt x="315" y="471"/>
                  </a:lnTo>
                  <a:lnTo>
                    <a:pt x="319" y="469"/>
                  </a:lnTo>
                  <a:lnTo>
                    <a:pt x="319" y="421"/>
                  </a:lnTo>
                  <a:lnTo>
                    <a:pt x="319" y="372"/>
                  </a:lnTo>
                  <a:lnTo>
                    <a:pt x="319" y="324"/>
                  </a:lnTo>
                  <a:lnTo>
                    <a:pt x="319" y="276"/>
                  </a:lnTo>
                  <a:lnTo>
                    <a:pt x="332" y="276"/>
                  </a:lnTo>
                  <a:lnTo>
                    <a:pt x="332" y="324"/>
                  </a:lnTo>
                  <a:lnTo>
                    <a:pt x="332" y="372"/>
                  </a:lnTo>
                  <a:lnTo>
                    <a:pt x="332" y="421"/>
                  </a:lnTo>
                  <a:lnTo>
                    <a:pt x="332" y="469"/>
                  </a:lnTo>
                  <a:lnTo>
                    <a:pt x="336" y="471"/>
                  </a:lnTo>
                  <a:lnTo>
                    <a:pt x="336" y="473"/>
                  </a:lnTo>
                  <a:lnTo>
                    <a:pt x="338" y="473"/>
                  </a:lnTo>
                  <a:lnTo>
                    <a:pt x="341" y="476"/>
                  </a:lnTo>
                  <a:lnTo>
                    <a:pt x="341" y="478"/>
                  </a:lnTo>
                  <a:lnTo>
                    <a:pt x="345" y="478"/>
                  </a:lnTo>
                  <a:lnTo>
                    <a:pt x="355" y="476"/>
                  </a:lnTo>
                  <a:lnTo>
                    <a:pt x="364" y="476"/>
                  </a:lnTo>
                  <a:lnTo>
                    <a:pt x="374" y="473"/>
                  </a:lnTo>
                  <a:lnTo>
                    <a:pt x="383" y="473"/>
                  </a:lnTo>
                  <a:lnTo>
                    <a:pt x="390" y="473"/>
                  </a:lnTo>
                  <a:lnTo>
                    <a:pt x="400" y="473"/>
                  </a:lnTo>
                  <a:lnTo>
                    <a:pt x="409" y="476"/>
                  </a:lnTo>
                  <a:lnTo>
                    <a:pt x="419" y="476"/>
                  </a:lnTo>
                  <a:lnTo>
                    <a:pt x="426" y="478"/>
                  </a:lnTo>
                  <a:lnTo>
                    <a:pt x="435" y="478"/>
                  </a:lnTo>
                  <a:lnTo>
                    <a:pt x="442" y="481"/>
                  </a:lnTo>
                  <a:lnTo>
                    <a:pt x="451" y="481"/>
                  </a:lnTo>
                  <a:lnTo>
                    <a:pt x="461" y="483"/>
                  </a:lnTo>
                  <a:lnTo>
                    <a:pt x="468" y="486"/>
                  </a:lnTo>
                  <a:lnTo>
                    <a:pt x="477" y="488"/>
                  </a:lnTo>
                  <a:lnTo>
                    <a:pt x="487" y="488"/>
                  </a:lnTo>
                  <a:lnTo>
                    <a:pt x="494" y="491"/>
                  </a:lnTo>
                  <a:lnTo>
                    <a:pt x="503" y="493"/>
                  </a:lnTo>
                  <a:lnTo>
                    <a:pt x="509" y="496"/>
                  </a:lnTo>
                  <a:lnTo>
                    <a:pt x="519" y="498"/>
                  </a:lnTo>
                  <a:lnTo>
                    <a:pt x="525" y="498"/>
                  </a:lnTo>
                  <a:lnTo>
                    <a:pt x="535" y="500"/>
                  </a:lnTo>
                  <a:lnTo>
                    <a:pt x="544" y="503"/>
                  </a:lnTo>
                  <a:lnTo>
                    <a:pt x="551" y="503"/>
                  </a:lnTo>
                  <a:lnTo>
                    <a:pt x="561" y="505"/>
                  </a:lnTo>
                  <a:lnTo>
                    <a:pt x="570" y="505"/>
                  </a:lnTo>
                  <a:lnTo>
                    <a:pt x="577" y="505"/>
                  </a:lnTo>
                  <a:lnTo>
                    <a:pt x="587" y="505"/>
                  </a:lnTo>
                  <a:lnTo>
                    <a:pt x="596" y="505"/>
                  </a:lnTo>
                  <a:lnTo>
                    <a:pt x="606" y="505"/>
                  </a:lnTo>
                  <a:lnTo>
                    <a:pt x="613" y="505"/>
                  </a:lnTo>
                  <a:lnTo>
                    <a:pt x="622" y="503"/>
                  </a:lnTo>
                  <a:lnTo>
                    <a:pt x="625" y="503"/>
                  </a:lnTo>
                  <a:lnTo>
                    <a:pt x="632" y="503"/>
                  </a:lnTo>
                  <a:lnTo>
                    <a:pt x="636" y="503"/>
                  </a:lnTo>
                  <a:lnTo>
                    <a:pt x="641" y="503"/>
                  </a:lnTo>
                  <a:lnTo>
                    <a:pt x="645" y="503"/>
                  </a:lnTo>
                  <a:lnTo>
                    <a:pt x="648" y="500"/>
                  </a:lnTo>
                  <a:lnTo>
                    <a:pt x="648" y="498"/>
                  </a:lnTo>
                  <a:lnTo>
                    <a:pt x="648" y="496"/>
                  </a:lnTo>
                  <a:lnTo>
                    <a:pt x="648" y="491"/>
                  </a:lnTo>
                  <a:lnTo>
                    <a:pt x="645" y="483"/>
                  </a:lnTo>
                  <a:lnTo>
                    <a:pt x="645" y="481"/>
                  </a:lnTo>
                  <a:lnTo>
                    <a:pt x="638" y="476"/>
                  </a:lnTo>
                  <a:lnTo>
                    <a:pt x="636" y="471"/>
                  </a:lnTo>
                  <a:lnTo>
                    <a:pt x="632" y="469"/>
                  </a:lnTo>
                  <a:lnTo>
                    <a:pt x="625" y="466"/>
                  </a:lnTo>
                  <a:lnTo>
                    <a:pt x="619" y="464"/>
                  </a:lnTo>
                  <a:lnTo>
                    <a:pt x="613" y="462"/>
                  </a:lnTo>
                  <a:lnTo>
                    <a:pt x="606" y="459"/>
                  </a:lnTo>
                  <a:lnTo>
                    <a:pt x="600" y="457"/>
                  </a:lnTo>
                  <a:lnTo>
                    <a:pt x="593" y="455"/>
                  </a:lnTo>
                  <a:lnTo>
                    <a:pt x="587" y="455"/>
                  </a:lnTo>
                  <a:lnTo>
                    <a:pt x="580" y="452"/>
                  </a:lnTo>
                  <a:lnTo>
                    <a:pt x="570" y="452"/>
                  </a:lnTo>
                  <a:lnTo>
                    <a:pt x="565" y="450"/>
                  </a:lnTo>
                  <a:lnTo>
                    <a:pt x="551" y="450"/>
                  </a:lnTo>
                  <a:lnTo>
                    <a:pt x="539" y="447"/>
                  </a:lnTo>
                  <a:lnTo>
                    <a:pt x="525" y="447"/>
                  </a:lnTo>
                  <a:lnTo>
                    <a:pt x="513" y="447"/>
                  </a:lnTo>
                  <a:lnTo>
                    <a:pt x="499" y="447"/>
                  </a:lnTo>
                  <a:lnTo>
                    <a:pt x="487" y="450"/>
                  </a:lnTo>
                  <a:lnTo>
                    <a:pt x="474" y="450"/>
                  </a:lnTo>
                  <a:lnTo>
                    <a:pt x="461" y="450"/>
                  </a:lnTo>
                  <a:lnTo>
                    <a:pt x="448" y="450"/>
                  </a:lnTo>
                  <a:lnTo>
                    <a:pt x="435" y="452"/>
                  </a:lnTo>
                  <a:lnTo>
                    <a:pt x="422" y="452"/>
                  </a:lnTo>
                  <a:lnTo>
                    <a:pt x="409" y="450"/>
                  </a:lnTo>
                  <a:lnTo>
                    <a:pt x="400" y="450"/>
                  </a:lnTo>
                  <a:lnTo>
                    <a:pt x="386" y="447"/>
                  </a:lnTo>
                  <a:lnTo>
                    <a:pt x="374" y="445"/>
                  </a:lnTo>
                  <a:lnTo>
                    <a:pt x="361" y="442"/>
                  </a:lnTo>
                  <a:lnTo>
                    <a:pt x="361" y="421"/>
                  </a:lnTo>
                  <a:lnTo>
                    <a:pt x="361" y="401"/>
                  </a:lnTo>
                  <a:lnTo>
                    <a:pt x="358" y="379"/>
                  </a:lnTo>
                  <a:lnTo>
                    <a:pt x="355" y="360"/>
                  </a:lnTo>
                  <a:lnTo>
                    <a:pt x="358" y="338"/>
                  </a:lnTo>
                  <a:lnTo>
                    <a:pt x="361" y="319"/>
                  </a:lnTo>
                  <a:lnTo>
                    <a:pt x="371" y="302"/>
                  </a:lnTo>
                  <a:lnTo>
                    <a:pt x="386" y="285"/>
                  </a:lnTo>
                  <a:lnTo>
                    <a:pt x="393" y="281"/>
                  </a:lnTo>
                  <a:lnTo>
                    <a:pt x="400" y="276"/>
                  </a:lnTo>
                  <a:lnTo>
                    <a:pt x="406" y="270"/>
                  </a:lnTo>
                  <a:lnTo>
                    <a:pt x="416" y="268"/>
                  </a:lnTo>
                  <a:lnTo>
                    <a:pt x="422" y="263"/>
                  </a:lnTo>
                  <a:lnTo>
                    <a:pt x="432" y="261"/>
                  </a:lnTo>
                  <a:lnTo>
                    <a:pt x="442" y="256"/>
                  </a:lnTo>
                  <a:lnTo>
                    <a:pt x="448" y="254"/>
                  </a:lnTo>
                  <a:lnTo>
                    <a:pt x="457" y="251"/>
                  </a:lnTo>
                  <a:lnTo>
                    <a:pt x="468" y="246"/>
                  </a:lnTo>
                  <a:lnTo>
                    <a:pt x="477" y="244"/>
                  </a:lnTo>
                  <a:lnTo>
                    <a:pt x="483" y="239"/>
                  </a:lnTo>
                  <a:lnTo>
                    <a:pt x="494" y="237"/>
                  </a:lnTo>
                  <a:lnTo>
                    <a:pt x="499" y="232"/>
                  </a:lnTo>
                  <a:lnTo>
                    <a:pt x="506" y="227"/>
                  </a:lnTo>
                  <a:lnTo>
                    <a:pt x="516" y="220"/>
                  </a:lnTo>
                  <a:lnTo>
                    <a:pt x="525" y="210"/>
                  </a:lnTo>
                  <a:lnTo>
                    <a:pt x="535" y="201"/>
                  </a:lnTo>
                  <a:lnTo>
                    <a:pt x="542" y="188"/>
                  </a:lnTo>
                  <a:lnTo>
                    <a:pt x="548" y="176"/>
                  </a:lnTo>
                  <a:lnTo>
                    <a:pt x="551" y="164"/>
                  </a:lnTo>
                  <a:lnTo>
                    <a:pt x="558" y="152"/>
                  </a:lnTo>
                  <a:lnTo>
                    <a:pt x="561" y="140"/>
                  </a:lnTo>
                  <a:lnTo>
                    <a:pt x="565" y="125"/>
                  </a:lnTo>
                  <a:lnTo>
                    <a:pt x="565" y="118"/>
                  </a:lnTo>
                  <a:lnTo>
                    <a:pt x="567" y="109"/>
                  </a:lnTo>
                  <a:lnTo>
                    <a:pt x="567" y="101"/>
                  </a:lnTo>
                  <a:lnTo>
                    <a:pt x="567" y="91"/>
                  </a:lnTo>
                  <a:lnTo>
                    <a:pt x="567" y="84"/>
                  </a:lnTo>
                  <a:lnTo>
                    <a:pt x="565" y="75"/>
                  </a:lnTo>
                  <a:lnTo>
                    <a:pt x="565" y="65"/>
                  </a:lnTo>
                  <a:lnTo>
                    <a:pt x="561" y="58"/>
                  </a:lnTo>
                  <a:lnTo>
                    <a:pt x="558" y="50"/>
                  </a:lnTo>
                  <a:lnTo>
                    <a:pt x="551" y="41"/>
                  </a:lnTo>
                  <a:lnTo>
                    <a:pt x="548" y="34"/>
                  </a:lnTo>
                  <a:lnTo>
                    <a:pt x="542" y="27"/>
                  </a:lnTo>
                  <a:lnTo>
                    <a:pt x="535" y="19"/>
                  </a:lnTo>
                  <a:lnTo>
                    <a:pt x="529" y="12"/>
                  </a:lnTo>
                  <a:lnTo>
                    <a:pt x="522" y="7"/>
                  </a:lnTo>
                  <a:lnTo>
                    <a:pt x="513" y="0"/>
                  </a:lnTo>
                  <a:lnTo>
                    <a:pt x="138" y="0"/>
                  </a:lnTo>
                </a:path>
              </a:pathLst>
            </a:custGeom>
            <a:solidFill>
              <a:srgbClr val="FF7FFF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41" name="Freeform 42"/>
            <p:cNvSpPr>
              <a:spLocks/>
            </p:cNvSpPr>
            <p:nvPr/>
          </p:nvSpPr>
          <p:spPr bwMode="auto">
            <a:xfrm>
              <a:off x="2210" y="3343"/>
              <a:ext cx="53" cy="123"/>
            </a:xfrm>
            <a:custGeom>
              <a:avLst/>
              <a:gdLst>
                <a:gd name="T0" fmla="*/ 9 w 53"/>
                <a:gd name="T1" fmla="*/ 122 h 123"/>
                <a:gd name="T2" fmla="*/ 9 w 53"/>
                <a:gd name="T3" fmla="*/ 122 h 123"/>
                <a:gd name="T4" fmla="*/ 5 w 53"/>
                <a:gd name="T5" fmla="*/ 115 h 123"/>
                <a:gd name="T6" fmla="*/ 5 w 53"/>
                <a:gd name="T7" fmla="*/ 106 h 123"/>
                <a:gd name="T8" fmla="*/ 5 w 53"/>
                <a:gd name="T9" fmla="*/ 99 h 123"/>
                <a:gd name="T10" fmla="*/ 5 w 53"/>
                <a:gd name="T11" fmla="*/ 89 h 123"/>
                <a:gd name="T12" fmla="*/ 5 w 53"/>
                <a:gd name="T13" fmla="*/ 82 h 123"/>
                <a:gd name="T14" fmla="*/ 9 w 53"/>
                <a:gd name="T15" fmla="*/ 73 h 123"/>
                <a:gd name="T16" fmla="*/ 9 w 53"/>
                <a:gd name="T17" fmla="*/ 63 h 123"/>
                <a:gd name="T18" fmla="*/ 11 w 53"/>
                <a:gd name="T19" fmla="*/ 56 h 123"/>
                <a:gd name="T20" fmla="*/ 15 w 53"/>
                <a:gd name="T21" fmla="*/ 49 h 123"/>
                <a:gd name="T22" fmla="*/ 20 w 53"/>
                <a:gd name="T23" fmla="*/ 42 h 123"/>
                <a:gd name="T24" fmla="*/ 23 w 53"/>
                <a:gd name="T25" fmla="*/ 33 h 123"/>
                <a:gd name="T26" fmla="*/ 29 w 53"/>
                <a:gd name="T27" fmla="*/ 26 h 123"/>
                <a:gd name="T28" fmla="*/ 32 w 53"/>
                <a:gd name="T29" fmla="*/ 18 h 123"/>
                <a:gd name="T30" fmla="*/ 41 w 53"/>
                <a:gd name="T31" fmla="*/ 14 h 123"/>
                <a:gd name="T32" fmla="*/ 47 w 53"/>
                <a:gd name="T33" fmla="*/ 7 h 123"/>
                <a:gd name="T34" fmla="*/ 52 w 53"/>
                <a:gd name="T35" fmla="*/ 2 h 123"/>
                <a:gd name="T36" fmla="*/ 49 w 53"/>
                <a:gd name="T37" fmla="*/ 0 h 123"/>
                <a:gd name="T38" fmla="*/ 41 w 53"/>
                <a:gd name="T39" fmla="*/ 4 h 123"/>
                <a:gd name="T40" fmla="*/ 35 w 53"/>
                <a:gd name="T41" fmla="*/ 11 h 123"/>
                <a:gd name="T42" fmla="*/ 29 w 53"/>
                <a:gd name="T43" fmla="*/ 16 h 123"/>
                <a:gd name="T44" fmla="*/ 23 w 53"/>
                <a:gd name="T45" fmla="*/ 23 h 123"/>
                <a:gd name="T46" fmla="*/ 17 w 53"/>
                <a:gd name="T47" fmla="*/ 33 h 123"/>
                <a:gd name="T48" fmla="*/ 15 w 53"/>
                <a:gd name="T49" fmla="*/ 40 h 123"/>
                <a:gd name="T50" fmla="*/ 11 w 53"/>
                <a:gd name="T51" fmla="*/ 47 h 123"/>
                <a:gd name="T52" fmla="*/ 5 w 53"/>
                <a:gd name="T53" fmla="*/ 56 h 123"/>
                <a:gd name="T54" fmla="*/ 3 w 53"/>
                <a:gd name="T55" fmla="*/ 63 h 123"/>
                <a:gd name="T56" fmla="*/ 3 w 53"/>
                <a:gd name="T57" fmla="*/ 73 h 123"/>
                <a:gd name="T58" fmla="*/ 0 w 53"/>
                <a:gd name="T59" fmla="*/ 82 h 123"/>
                <a:gd name="T60" fmla="*/ 0 w 53"/>
                <a:gd name="T61" fmla="*/ 89 h 123"/>
                <a:gd name="T62" fmla="*/ 0 w 53"/>
                <a:gd name="T63" fmla="*/ 99 h 123"/>
                <a:gd name="T64" fmla="*/ 0 w 53"/>
                <a:gd name="T65" fmla="*/ 106 h 123"/>
                <a:gd name="T66" fmla="*/ 0 w 53"/>
                <a:gd name="T67" fmla="*/ 115 h 123"/>
                <a:gd name="T68" fmla="*/ 3 w 53"/>
                <a:gd name="T69" fmla="*/ 122 h 123"/>
                <a:gd name="T70" fmla="*/ 9 w 53"/>
                <a:gd name="T71" fmla="*/ 122 h 12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3" h="123">
                  <a:moveTo>
                    <a:pt x="9" y="122"/>
                  </a:moveTo>
                  <a:lnTo>
                    <a:pt x="9" y="122"/>
                  </a:lnTo>
                  <a:lnTo>
                    <a:pt x="5" y="115"/>
                  </a:lnTo>
                  <a:lnTo>
                    <a:pt x="5" y="106"/>
                  </a:lnTo>
                  <a:lnTo>
                    <a:pt x="5" y="99"/>
                  </a:lnTo>
                  <a:lnTo>
                    <a:pt x="5" y="89"/>
                  </a:lnTo>
                  <a:lnTo>
                    <a:pt x="5" y="82"/>
                  </a:lnTo>
                  <a:lnTo>
                    <a:pt x="9" y="73"/>
                  </a:lnTo>
                  <a:lnTo>
                    <a:pt x="9" y="63"/>
                  </a:lnTo>
                  <a:lnTo>
                    <a:pt x="11" y="56"/>
                  </a:lnTo>
                  <a:lnTo>
                    <a:pt x="15" y="49"/>
                  </a:lnTo>
                  <a:lnTo>
                    <a:pt x="20" y="42"/>
                  </a:lnTo>
                  <a:lnTo>
                    <a:pt x="23" y="33"/>
                  </a:lnTo>
                  <a:lnTo>
                    <a:pt x="29" y="26"/>
                  </a:lnTo>
                  <a:lnTo>
                    <a:pt x="32" y="18"/>
                  </a:lnTo>
                  <a:lnTo>
                    <a:pt x="41" y="14"/>
                  </a:lnTo>
                  <a:lnTo>
                    <a:pt x="47" y="7"/>
                  </a:lnTo>
                  <a:lnTo>
                    <a:pt x="52" y="2"/>
                  </a:lnTo>
                  <a:lnTo>
                    <a:pt x="49" y="0"/>
                  </a:lnTo>
                  <a:lnTo>
                    <a:pt x="41" y="4"/>
                  </a:lnTo>
                  <a:lnTo>
                    <a:pt x="35" y="11"/>
                  </a:lnTo>
                  <a:lnTo>
                    <a:pt x="29" y="16"/>
                  </a:lnTo>
                  <a:lnTo>
                    <a:pt x="23" y="23"/>
                  </a:lnTo>
                  <a:lnTo>
                    <a:pt x="17" y="33"/>
                  </a:lnTo>
                  <a:lnTo>
                    <a:pt x="15" y="40"/>
                  </a:lnTo>
                  <a:lnTo>
                    <a:pt x="11" y="47"/>
                  </a:lnTo>
                  <a:lnTo>
                    <a:pt x="5" y="56"/>
                  </a:lnTo>
                  <a:lnTo>
                    <a:pt x="3" y="63"/>
                  </a:lnTo>
                  <a:lnTo>
                    <a:pt x="3" y="73"/>
                  </a:lnTo>
                  <a:lnTo>
                    <a:pt x="0" y="82"/>
                  </a:lnTo>
                  <a:lnTo>
                    <a:pt x="0" y="89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0" y="115"/>
                  </a:lnTo>
                  <a:lnTo>
                    <a:pt x="3" y="122"/>
                  </a:lnTo>
                  <a:lnTo>
                    <a:pt x="9" y="12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42" name="Freeform 43"/>
            <p:cNvSpPr>
              <a:spLocks/>
            </p:cNvSpPr>
            <p:nvPr/>
          </p:nvSpPr>
          <p:spPr bwMode="auto">
            <a:xfrm>
              <a:off x="2212" y="3469"/>
              <a:ext cx="51" cy="95"/>
            </a:xfrm>
            <a:custGeom>
              <a:avLst/>
              <a:gdLst>
                <a:gd name="T0" fmla="*/ 50 w 51"/>
                <a:gd name="T1" fmla="*/ 92 h 95"/>
                <a:gd name="T2" fmla="*/ 50 w 51"/>
                <a:gd name="T3" fmla="*/ 92 h 95"/>
                <a:gd name="T4" fmla="*/ 41 w 51"/>
                <a:gd name="T5" fmla="*/ 82 h 95"/>
                <a:gd name="T6" fmla="*/ 32 w 51"/>
                <a:gd name="T7" fmla="*/ 70 h 95"/>
                <a:gd name="T8" fmla="*/ 26 w 51"/>
                <a:gd name="T9" fmla="*/ 61 h 95"/>
                <a:gd name="T10" fmla="*/ 21 w 51"/>
                <a:gd name="T11" fmla="*/ 49 h 95"/>
                <a:gd name="T12" fmla="*/ 18 w 51"/>
                <a:gd name="T13" fmla="*/ 38 h 95"/>
                <a:gd name="T14" fmla="*/ 12 w 51"/>
                <a:gd name="T15" fmla="*/ 26 h 95"/>
                <a:gd name="T16" fmla="*/ 9 w 51"/>
                <a:gd name="T17" fmla="*/ 12 h 95"/>
                <a:gd name="T18" fmla="*/ 6 w 51"/>
                <a:gd name="T19" fmla="*/ 0 h 95"/>
                <a:gd name="T20" fmla="*/ 0 w 51"/>
                <a:gd name="T21" fmla="*/ 0 h 95"/>
                <a:gd name="T22" fmla="*/ 3 w 51"/>
                <a:gd name="T23" fmla="*/ 15 h 95"/>
                <a:gd name="T24" fmla="*/ 6 w 51"/>
                <a:gd name="T25" fmla="*/ 26 h 95"/>
                <a:gd name="T26" fmla="*/ 12 w 51"/>
                <a:gd name="T27" fmla="*/ 38 h 95"/>
                <a:gd name="T28" fmla="*/ 15 w 51"/>
                <a:gd name="T29" fmla="*/ 49 h 95"/>
                <a:gd name="T30" fmla="*/ 21 w 51"/>
                <a:gd name="T31" fmla="*/ 61 h 95"/>
                <a:gd name="T32" fmla="*/ 26 w 51"/>
                <a:gd name="T33" fmla="*/ 73 h 95"/>
                <a:gd name="T34" fmla="*/ 35 w 51"/>
                <a:gd name="T35" fmla="*/ 84 h 95"/>
                <a:gd name="T36" fmla="*/ 47 w 51"/>
                <a:gd name="T37" fmla="*/ 94 h 95"/>
                <a:gd name="T38" fmla="*/ 50 w 51"/>
                <a:gd name="T39" fmla="*/ 92 h 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1" h="95">
                  <a:moveTo>
                    <a:pt x="50" y="92"/>
                  </a:moveTo>
                  <a:lnTo>
                    <a:pt x="50" y="92"/>
                  </a:lnTo>
                  <a:lnTo>
                    <a:pt x="41" y="82"/>
                  </a:lnTo>
                  <a:lnTo>
                    <a:pt x="32" y="70"/>
                  </a:lnTo>
                  <a:lnTo>
                    <a:pt x="26" y="61"/>
                  </a:lnTo>
                  <a:lnTo>
                    <a:pt x="21" y="49"/>
                  </a:lnTo>
                  <a:lnTo>
                    <a:pt x="18" y="38"/>
                  </a:lnTo>
                  <a:lnTo>
                    <a:pt x="12" y="26"/>
                  </a:lnTo>
                  <a:lnTo>
                    <a:pt x="9" y="12"/>
                  </a:lnTo>
                  <a:lnTo>
                    <a:pt x="6" y="0"/>
                  </a:lnTo>
                  <a:lnTo>
                    <a:pt x="0" y="0"/>
                  </a:lnTo>
                  <a:lnTo>
                    <a:pt x="3" y="15"/>
                  </a:lnTo>
                  <a:lnTo>
                    <a:pt x="6" y="26"/>
                  </a:lnTo>
                  <a:lnTo>
                    <a:pt x="12" y="38"/>
                  </a:lnTo>
                  <a:lnTo>
                    <a:pt x="15" y="49"/>
                  </a:lnTo>
                  <a:lnTo>
                    <a:pt x="21" y="61"/>
                  </a:lnTo>
                  <a:lnTo>
                    <a:pt x="26" y="73"/>
                  </a:lnTo>
                  <a:lnTo>
                    <a:pt x="35" y="84"/>
                  </a:lnTo>
                  <a:lnTo>
                    <a:pt x="47" y="94"/>
                  </a:lnTo>
                  <a:lnTo>
                    <a:pt x="50" y="9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43" name="Freeform 44"/>
            <p:cNvSpPr>
              <a:spLocks/>
            </p:cNvSpPr>
            <p:nvPr/>
          </p:nvSpPr>
          <p:spPr bwMode="auto">
            <a:xfrm>
              <a:off x="2265" y="3565"/>
              <a:ext cx="128" cy="62"/>
            </a:xfrm>
            <a:custGeom>
              <a:avLst/>
              <a:gdLst>
                <a:gd name="T0" fmla="*/ 127 w 128"/>
                <a:gd name="T1" fmla="*/ 59 h 62"/>
                <a:gd name="T2" fmla="*/ 127 w 128"/>
                <a:gd name="T3" fmla="*/ 59 h 62"/>
                <a:gd name="T4" fmla="*/ 121 w 128"/>
                <a:gd name="T5" fmla="*/ 54 h 62"/>
                <a:gd name="T6" fmla="*/ 114 w 128"/>
                <a:gd name="T7" fmla="*/ 49 h 62"/>
                <a:gd name="T8" fmla="*/ 105 w 128"/>
                <a:gd name="T9" fmla="*/ 45 h 62"/>
                <a:gd name="T10" fmla="*/ 99 w 128"/>
                <a:gd name="T11" fmla="*/ 43 h 62"/>
                <a:gd name="T12" fmla="*/ 90 w 128"/>
                <a:gd name="T13" fmla="*/ 39 h 62"/>
                <a:gd name="T14" fmla="*/ 80 w 128"/>
                <a:gd name="T15" fmla="*/ 36 h 62"/>
                <a:gd name="T16" fmla="*/ 75 w 128"/>
                <a:gd name="T17" fmla="*/ 32 h 62"/>
                <a:gd name="T18" fmla="*/ 65 w 128"/>
                <a:gd name="T19" fmla="*/ 29 h 62"/>
                <a:gd name="T20" fmla="*/ 56 w 128"/>
                <a:gd name="T21" fmla="*/ 27 h 62"/>
                <a:gd name="T22" fmla="*/ 46 w 128"/>
                <a:gd name="T23" fmla="*/ 22 h 62"/>
                <a:gd name="T24" fmla="*/ 40 w 128"/>
                <a:gd name="T25" fmla="*/ 20 h 62"/>
                <a:gd name="T26" fmla="*/ 31 w 128"/>
                <a:gd name="T27" fmla="*/ 16 h 62"/>
                <a:gd name="T28" fmla="*/ 25 w 128"/>
                <a:gd name="T29" fmla="*/ 14 h 62"/>
                <a:gd name="T30" fmla="*/ 16 w 128"/>
                <a:gd name="T31" fmla="*/ 9 h 62"/>
                <a:gd name="T32" fmla="*/ 9 w 128"/>
                <a:gd name="T33" fmla="*/ 4 h 62"/>
                <a:gd name="T34" fmla="*/ 3 w 128"/>
                <a:gd name="T35" fmla="*/ 0 h 62"/>
                <a:gd name="T36" fmla="*/ 0 w 128"/>
                <a:gd name="T37" fmla="*/ 2 h 62"/>
                <a:gd name="T38" fmla="*/ 6 w 128"/>
                <a:gd name="T39" fmla="*/ 7 h 62"/>
                <a:gd name="T40" fmla="*/ 12 w 128"/>
                <a:gd name="T41" fmla="*/ 11 h 62"/>
                <a:gd name="T42" fmla="*/ 22 w 128"/>
                <a:gd name="T43" fmla="*/ 16 h 62"/>
                <a:gd name="T44" fmla="*/ 28 w 128"/>
                <a:gd name="T45" fmla="*/ 20 h 62"/>
                <a:gd name="T46" fmla="*/ 37 w 128"/>
                <a:gd name="T47" fmla="*/ 24 h 62"/>
                <a:gd name="T48" fmla="*/ 46 w 128"/>
                <a:gd name="T49" fmla="*/ 27 h 62"/>
                <a:gd name="T50" fmla="*/ 52 w 128"/>
                <a:gd name="T51" fmla="*/ 29 h 62"/>
                <a:gd name="T52" fmla="*/ 62 w 128"/>
                <a:gd name="T53" fmla="*/ 34 h 62"/>
                <a:gd name="T54" fmla="*/ 71 w 128"/>
                <a:gd name="T55" fmla="*/ 36 h 62"/>
                <a:gd name="T56" fmla="*/ 77 w 128"/>
                <a:gd name="T57" fmla="*/ 41 h 62"/>
                <a:gd name="T58" fmla="*/ 87 w 128"/>
                <a:gd name="T59" fmla="*/ 43 h 62"/>
                <a:gd name="T60" fmla="*/ 96 w 128"/>
                <a:gd name="T61" fmla="*/ 45 h 62"/>
                <a:gd name="T62" fmla="*/ 102 w 128"/>
                <a:gd name="T63" fmla="*/ 49 h 62"/>
                <a:gd name="T64" fmla="*/ 109 w 128"/>
                <a:gd name="T65" fmla="*/ 54 h 62"/>
                <a:gd name="T66" fmla="*/ 118 w 128"/>
                <a:gd name="T67" fmla="*/ 57 h 62"/>
                <a:gd name="T68" fmla="*/ 121 w 128"/>
                <a:gd name="T69" fmla="*/ 61 h 62"/>
                <a:gd name="T70" fmla="*/ 127 w 128"/>
                <a:gd name="T71" fmla="*/ 59 h 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8" h="62">
                  <a:moveTo>
                    <a:pt x="127" y="59"/>
                  </a:moveTo>
                  <a:lnTo>
                    <a:pt x="127" y="59"/>
                  </a:lnTo>
                  <a:lnTo>
                    <a:pt x="121" y="54"/>
                  </a:lnTo>
                  <a:lnTo>
                    <a:pt x="114" y="49"/>
                  </a:lnTo>
                  <a:lnTo>
                    <a:pt x="105" y="45"/>
                  </a:lnTo>
                  <a:lnTo>
                    <a:pt x="99" y="43"/>
                  </a:lnTo>
                  <a:lnTo>
                    <a:pt x="90" y="39"/>
                  </a:lnTo>
                  <a:lnTo>
                    <a:pt x="80" y="36"/>
                  </a:lnTo>
                  <a:lnTo>
                    <a:pt x="75" y="32"/>
                  </a:lnTo>
                  <a:lnTo>
                    <a:pt x="65" y="29"/>
                  </a:lnTo>
                  <a:lnTo>
                    <a:pt x="56" y="27"/>
                  </a:lnTo>
                  <a:lnTo>
                    <a:pt x="46" y="22"/>
                  </a:lnTo>
                  <a:lnTo>
                    <a:pt x="40" y="20"/>
                  </a:lnTo>
                  <a:lnTo>
                    <a:pt x="31" y="16"/>
                  </a:lnTo>
                  <a:lnTo>
                    <a:pt x="25" y="14"/>
                  </a:lnTo>
                  <a:lnTo>
                    <a:pt x="16" y="9"/>
                  </a:lnTo>
                  <a:lnTo>
                    <a:pt x="9" y="4"/>
                  </a:lnTo>
                  <a:lnTo>
                    <a:pt x="3" y="0"/>
                  </a:lnTo>
                  <a:lnTo>
                    <a:pt x="0" y="2"/>
                  </a:lnTo>
                  <a:lnTo>
                    <a:pt x="6" y="7"/>
                  </a:lnTo>
                  <a:lnTo>
                    <a:pt x="12" y="11"/>
                  </a:lnTo>
                  <a:lnTo>
                    <a:pt x="22" y="16"/>
                  </a:lnTo>
                  <a:lnTo>
                    <a:pt x="28" y="20"/>
                  </a:lnTo>
                  <a:lnTo>
                    <a:pt x="37" y="24"/>
                  </a:lnTo>
                  <a:lnTo>
                    <a:pt x="46" y="27"/>
                  </a:lnTo>
                  <a:lnTo>
                    <a:pt x="52" y="29"/>
                  </a:lnTo>
                  <a:lnTo>
                    <a:pt x="62" y="34"/>
                  </a:lnTo>
                  <a:lnTo>
                    <a:pt x="71" y="36"/>
                  </a:lnTo>
                  <a:lnTo>
                    <a:pt x="77" y="41"/>
                  </a:lnTo>
                  <a:lnTo>
                    <a:pt x="87" y="43"/>
                  </a:lnTo>
                  <a:lnTo>
                    <a:pt x="96" y="45"/>
                  </a:lnTo>
                  <a:lnTo>
                    <a:pt x="102" y="49"/>
                  </a:lnTo>
                  <a:lnTo>
                    <a:pt x="109" y="54"/>
                  </a:lnTo>
                  <a:lnTo>
                    <a:pt x="118" y="57"/>
                  </a:lnTo>
                  <a:lnTo>
                    <a:pt x="121" y="61"/>
                  </a:lnTo>
                  <a:lnTo>
                    <a:pt x="127" y="59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44" name="Freeform 45"/>
            <p:cNvSpPr>
              <a:spLocks/>
            </p:cNvSpPr>
            <p:nvPr/>
          </p:nvSpPr>
          <p:spPr bwMode="auto">
            <a:xfrm>
              <a:off x="2391" y="3628"/>
              <a:ext cx="35" cy="160"/>
            </a:xfrm>
            <a:custGeom>
              <a:avLst/>
              <a:gdLst>
                <a:gd name="T0" fmla="*/ 28 w 35"/>
                <a:gd name="T1" fmla="*/ 159 h 160"/>
                <a:gd name="T2" fmla="*/ 28 w 35"/>
                <a:gd name="T3" fmla="*/ 157 h 160"/>
                <a:gd name="T4" fmla="*/ 28 w 35"/>
                <a:gd name="T5" fmla="*/ 136 h 160"/>
                <a:gd name="T6" fmla="*/ 31 w 35"/>
                <a:gd name="T7" fmla="*/ 117 h 160"/>
                <a:gd name="T8" fmla="*/ 31 w 35"/>
                <a:gd name="T9" fmla="*/ 95 h 160"/>
                <a:gd name="T10" fmla="*/ 34 w 35"/>
                <a:gd name="T11" fmla="*/ 76 h 160"/>
                <a:gd name="T12" fmla="*/ 31 w 35"/>
                <a:gd name="T13" fmla="*/ 54 h 160"/>
                <a:gd name="T14" fmla="*/ 28 w 35"/>
                <a:gd name="T15" fmla="*/ 35 h 160"/>
                <a:gd name="T16" fmla="*/ 20 w 35"/>
                <a:gd name="T17" fmla="*/ 16 h 160"/>
                <a:gd name="T18" fmla="*/ 6 w 35"/>
                <a:gd name="T19" fmla="*/ 0 h 160"/>
                <a:gd name="T20" fmla="*/ 0 w 35"/>
                <a:gd name="T21" fmla="*/ 2 h 160"/>
                <a:gd name="T22" fmla="*/ 14 w 35"/>
                <a:gd name="T23" fmla="*/ 19 h 160"/>
                <a:gd name="T24" fmla="*/ 22 w 35"/>
                <a:gd name="T25" fmla="*/ 38 h 160"/>
                <a:gd name="T26" fmla="*/ 25 w 35"/>
                <a:gd name="T27" fmla="*/ 54 h 160"/>
                <a:gd name="T28" fmla="*/ 28 w 35"/>
                <a:gd name="T29" fmla="*/ 76 h 160"/>
                <a:gd name="T30" fmla="*/ 25 w 35"/>
                <a:gd name="T31" fmla="*/ 95 h 160"/>
                <a:gd name="T32" fmla="*/ 25 w 35"/>
                <a:gd name="T33" fmla="*/ 117 h 160"/>
                <a:gd name="T34" fmla="*/ 22 w 35"/>
                <a:gd name="T35" fmla="*/ 136 h 160"/>
                <a:gd name="T36" fmla="*/ 22 w 35"/>
                <a:gd name="T37" fmla="*/ 157 h 160"/>
                <a:gd name="T38" fmla="*/ 25 w 35"/>
                <a:gd name="T39" fmla="*/ 154 h 160"/>
                <a:gd name="T40" fmla="*/ 28 w 35"/>
                <a:gd name="T41" fmla="*/ 159 h 160"/>
                <a:gd name="T42" fmla="*/ 28 w 35"/>
                <a:gd name="T43" fmla="*/ 157 h 160"/>
                <a:gd name="T44" fmla="*/ 28 w 35"/>
                <a:gd name="T45" fmla="*/ 159 h 16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5" h="160">
                  <a:moveTo>
                    <a:pt x="28" y="159"/>
                  </a:moveTo>
                  <a:lnTo>
                    <a:pt x="28" y="157"/>
                  </a:lnTo>
                  <a:lnTo>
                    <a:pt x="28" y="136"/>
                  </a:lnTo>
                  <a:lnTo>
                    <a:pt x="31" y="117"/>
                  </a:lnTo>
                  <a:lnTo>
                    <a:pt x="31" y="95"/>
                  </a:lnTo>
                  <a:lnTo>
                    <a:pt x="34" y="76"/>
                  </a:lnTo>
                  <a:lnTo>
                    <a:pt x="31" y="54"/>
                  </a:lnTo>
                  <a:lnTo>
                    <a:pt x="28" y="35"/>
                  </a:lnTo>
                  <a:lnTo>
                    <a:pt x="20" y="16"/>
                  </a:lnTo>
                  <a:lnTo>
                    <a:pt x="6" y="0"/>
                  </a:lnTo>
                  <a:lnTo>
                    <a:pt x="0" y="2"/>
                  </a:lnTo>
                  <a:lnTo>
                    <a:pt x="14" y="19"/>
                  </a:lnTo>
                  <a:lnTo>
                    <a:pt x="22" y="38"/>
                  </a:lnTo>
                  <a:lnTo>
                    <a:pt x="25" y="54"/>
                  </a:lnTo>
                  <a:lnTo>
                    <a:pt x="28" y="76"/>
                  </a:lnTo>
                  <a:lnTo>
                    <a:pt x="25" y="95"/>
                  </a:lnTo>
                  <a:lnTo>
                    <a:pt x="25" y="117"/>
                  </a:lnTo>
                  <a:lnTo>
                    <a:pt x="22" y="136"/>
                  </a:lnTo>
                  <a:lnTo>
                    <a:pt x="22" y="157"/>
                  </a:lnTo>
                  <a:lnTo>
                    <a:pt x="25" y="154"/>
                  </a:lnTo>
                  <a:lnTo>
                    <a:pt x="28" y="159"/>
                  </a:lnTo>
                  <a:lnTo>
                    <a:pt x="28" y="157"/>
                  </a:lnTo>
                  <a:lnTo>
                    <a:pt x="28" y="159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45" name="Freeform 46"/>
            <p:cNvSpPr>
              <a:spLocks/>
            </p:cNvSpPr>
            <p:nvPr/>
          </p:nvSpPr>
          <p:spPr bwMode="auto">
            <a:xfrm>
              <a:off x="2212" y="3786"/>
              <a:ext cx="207" cy="12"/>
            </a:xfrm>
            <a:custGeom>
              <a:avLst/>
              <a:gdLst>
                <a:gd name="T0" fmla="*/ 3 w 207"/>
                <a:gd name="T1" fmla="*/ 9 h 12"/>
                <a:gd name="T2" fmla="*/ 3 w 207"/>
                <a:gd name="T3" fmla="*/ 9 h 12"/>
                <a:gd name="T4" fmla="*/ 16 w 207"/>
                <a:gd name="T5" fmla="*/ 9 h 12"/>
                <a:gd name="T6" fmla="*/ 28 w 207"/>
                <a:gd name="T7" fmla="*/ 7 h 12"/>
                <a:gd name="T8" fmla="*/ 41 w 207"/>
                <a:gd name="T9" fmla="*/ 7 h 12"/>
                <a:gd name="T10" fmla="*/ 54 w 207"/>
                <a:gd name="T11" fmla="*/ 7 h 12"/>
                <a:gd name="T12" fmla="*/ 67 w 207"/>
                <a:gd name="T13" fmla="*/ 7 h 12"/>
                <a:gd name="T14" fmla="*/ 79 w 207"/>
                <a:gd name="T15" fmla="*/ 9 h 12"/>
                <a:gd name="T16" fmla="*/ 92 w 207"/>
                <a:gd name="T17" fmla="*/ 9 h 12"/>
                <a:gd name="T18" fmla="*/ 104 w 207"/>
                <a:gd name="T19" fmla="*/ 9 h 12"/>
                <a:gd name="T20" fmla="*/ 118 w 207"/>
                <a:gd name="T21" fmla="*/ 9 h 12"/>
                <a:gd name="T22" fmla="*/ 130 w 207"/>
                <a:gd name="T23" fmla="*/ 11 h 12"/>
                <a:gd name="T24" fmla="*/ 143 w 207"/>
                <a:gd name="T25" fmla="*/ 11 h 12"/>
                <a:gd name="T26" fmla="*/ 155 w 207"/>
                <a:gd name="T27" fmla="*/ 9 h 12"/>
                <a:gd name="T28" fmla="*/ 167 w 207"/>
                <a:gd name="T29" fmla="*/ 9 h 12"/>
                <a:gd name="T30" fmla="*/ 181 w 207"/>
                <a:gd name="T31" fmla="*/ 7 h 12"/>
                <a:gd name="T32" fmla="*/ 193 w 207"/>
                <a:gd name="T33" fmla="*/ 6 h 12"/>
                <a:gd name="T34" fmla="*/ 206 w 207"/>
                <a:gd name="T35" fmla="*/ 4 h 12"/>
                <a:gd name="T36" fmla="*/ 202 w 207"/>
                <a:gd name="T37" fmla="*/ 0 h 12"/>
                <a:gd name="T38" fmla="*/ 190 w 207"/>
                <a:gd name="T39" fmla="*/ 2 h 12"/>
                <a:gd name="T40" fmla="*/ 178 w 207"/>
                <a:gd name="T41" fmla="*/ 4 h 12"/>
                <a:gd name="T42" fmla="*/ 165 w 207"/>
                <a:gd name="T43" fmla="*/ 6 h 12"/>
                <a:gd name="T44" fmla="*/ 155 w 207"/>
                <a:gd name="T45" fmla="*/ 6 h 12"/>
                <a:gd name="T46" fmla="*/ 143 w 207"/>
                <a:gd name="T47" fmla="*/ 7 h 12"/>
                <a:gd name="T48" fmla="*/ 130 w 207"/>
                <a:gd name="T49" fmla="*/ 7 h 12"/>
                <a:gd name="T50" fmla="*/ 118 w 207"/>
                <a:gd name="T51" fmla="*/ 6 h 12"/>
                <a:gd name="T52" fmla="*/ 104 w 207"/>
                <a:gd name="T53" fmla="*/ 6 h 12"/>
                <a:gd name="T54" fmla="*/ 92 w 207"/>
                <a:gd name="T55" fmla="*/ 6 h 12"/>
                <a:gd name="T56" fmla="*/ 79 w 207"/>
                <a:gd name="T57" fmla="*/ 6 h 12"/>
                <a:gd name="T58" fmla="*/ 67 w 207"/>
                <a:gd name="T59" fmla="*/ 4 h 12"/>
                <a:gd name="T60" fmla="*/ 54 w 207"/>
                <a:gd name="T61" fmla="*/ 4 h 12"/>
                <a:gd name="T62" fmla="*/ 41 w 207"/>
                <a:gd name="T63" fmla="*/ 4 h 12"/>
                <a:gd name="T64" fmla="*/ 28 w 207"/>
                <a:gd name="T65" fmla="*/ 4 h 12"/>
                <a:gd name="T66" fmla="*/ 13 w 207"/>
                <a:gd name="T67" fmla="*/ 6 h 12"/>
                <a:gd name="T68" fmla="*/ 0 w 207"/>
                <a:gd name="T69" fmla="*/ 7 h 12"/>
                <a:gd name="T70" fmla="*/ 3 w 207"/>
                <a:gd name="T71" fmla="*/ 9 h 1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07" h="12">
                  <a:moveTo>
                    <a:pt x="3" y="9"/>
                  </a:moveTo>
                  <a:lnTo>
                    <a:pt x="3" y="9"/>
                  </a:lnTo>
                  <a:lnTo>
                    <a:pt x="16" y="9"/>
                  </a:lnTo>
                  <a:lnTo>
                    <a:pt x="28" y="7"/>
                  </a:lnTo>
                  <a:lnTo>
                    <a:pt x="41" y="7"/>
                  </a:lnTo>
                  <a:lnTo>
                    <a:pt x="54" y="7"/>
                  </a:lnTo>
                  <a:lnTo>
                    <a:pt x="67" y="7"/>
                  </a:lnTo>
                  <a:lnTo>
                    <a:pt x="79" y="9"/>
                  </a:lnTo>
                  <a:lnTo>
                    <a:pt x="92" y="9"/>
                  </a:lnTo>
                  <a:lnTo>
                    <a:pt x="104" y="9"/>
                  </a:lnTo>
                  <a:lnTo>
                    <a:pt x="118" y="9"/>
                  </a:lnTo>
                  <a:lnTo>
                    <a:pt x="130" y="11"/>
                  </a:lnTo>
                  <a:lnTo>
                    <a:pt x="143" y="11"/>
                  </a:lnTo>
                  <a:lnTo>
                    <a:pt x="155" y="9"/>
                  </a:lnTo>
                  <a:lnTo>
                    <a:pt x="167" y="9"/>
                  </a:lnTo>
                  <a:lnTo>
                    <a:pt x="181" y="7"/>
                  </a:lnTo>
                  <a:lnTo>
                    <a:pt x="193" y="6"/>
                  </a:lnTo>
                  <a:lnTo>
                    <a:pt x="206" y="4"/>
                  </a:lnTo>
                  <a:lnTo>
                    <a:pt x="202" y="0"/>
                  </a:lnTo>
                  <a:lnTo>
                    <a:pt x="190" y="2"/>
                  </a:lnTo>
                  <a:lnTo>
                    <a:pt x="178" y="4"/>
                  </a:lnTo>
                  <a:lnTo>
                    <a:pt x="165" y="6"/>
                  </a:lnTo>
                  <a:lnTo>
                    <a:pt x="155" y="6"/>
                  </a:lnTo>
                  <a:lnTo>
                    <a:pt x="143" y="7"/>
                  </a:lnTo>
                  <a:lnTo>
                    <a:pt x="130" y="7"/>
                  </a:lnTo>
                  <a:lnTo>
                    <a:pt x="118" y="6"/>
                  </a:lnTo>
                  <a:lnTo>
                    <a:pt x="104" y="6"/>
                  </a:lnTo>
                  <a:lnTo>
                    <a:pt x="92" y="6"/>
                  </a:lnTo>
                  <a:lnTo>
                    <a:pt x="79" y="6"/>
                  </a:lnTo>
                  <a:lnTo>
                    <a:pt x="67" y="4"/>
                  </a:lnTo>
                  <a:lnTo>
                    <a:pt x="54" y="4"/>
                  </a:lnTo>
                  <a:lnTo>
                    <a:pt x="41" y="4"/>
                  </a:lnTo>
                  <a:lnTo>
                    <a:pt x="28" y="4"/>
                  </a:lnTo>
                  <a:lnTo>
                    <a:pt x="13" y="6"/>
                  </a:lnTo>
                  <a:lnTo>
                    <a:pt x="0" y="7"/>
                  </a:lnTo>
                  <a:lnTo>
                    <a:pt x="3" y="9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46" name="Freeform 47"/>
            <p:cNvSpPr>
              <a:spLocks/>
            </p:cNvSpPr>
            <p:nvPr/>
          </p:nvSpPr>
          <p:spPr bwMode="auto">
            <a:xfrm>
              <a:off x="2125" y="3797"/>
              <a:ext cx="86" cy="43"/>
            </a:xfrm>
            <a:custGeom>
              <a:avLst/>
              <a:gdLst>
                <a:gd name="T0" fmla="*/ 6 w 86"/>
                <a:gd name="T1" fmla="*/ 42 h 43"/>
                <a:gd name="T2" fmla="*/ 6 w 86"/>
                <a:gd name="T3" fmla="*/ 42 h 43"/>
                <a:gd name="T4" fmla="*/ 9 w 86"/>
                <a:gd name="T5" fmla="*/ 37 h 43"/>
                <a:gd name="T6" fmla="*/ 9 w 86"/>
                <a:gd name="T7" fmla="*/ 33 h 43"/>
                <a:gd name="T8" fmla="*/ 13 w 86"/>
                <a:gd name="T9" fmla="*/ 29 h 43"/>
                <a:gd name="T10" fmla="*/ 15 w 86"/>
                <a:gd name="T11" fmla="*/ 24 h 43"/>
                <a:gd name="T12" fmla="*/ 22 w 86"/>
                <a:gd name="T13" fmla="*/ 22 h 43"/>
                <a:gd name="T14" fmla="*/ 24 w 86"/>
                <a:gd name="T15" fmla="*/ 20 h 43"/>
                <a:gd name="T16" fmla="*/ 31 w 86"/>
                <a:gd name="T17" fmla="*/ 15 h 43"/>
                <a:gd name="T18" fmla="*/ 33 w 86"/>
                <a:gd name="T19" fmla="*/ 13 h 43"/>
                <a:gd name="T20" fmla="*/ 40 w 86"/>
                <a:gd name="T21" fmla="*/ 11 h 43"/>
                <a:gd name="T22" fmla="*/ 46 w 86"/>
                <a:gd name="T23" fmla="*/ 11 h 43"/>
                <a:gd name="T24" fmla="*/ 52 w 86"/>
                <a:gd name="T25" fmla="*/ 9 h 43"/>
                <a:gd name="T26" fmla="*/ 58 w 86"/>
                <a:gd name="T27" fmla="*/ 7 h 43"/>
                <a:gd name="T28" fmla="*/ 67 w 86"/>
                <a:gd name="T29" fmla="*/ 7 h 43"/>
                <a:gd name="T30" fmla="*/ 73 w 86"/>
                <a:gd name="T31" fmla="*/ 5 h 43"/>
                <a:gd name="T32" fmla="*/ 80 w 86"/>
                <a:gd name="T33" fmla="*/ 5 h 43"/>
                <a:gd name="T34" fmla="*/ 85 w 86"/>
                <a:gd name="T35" fmla="*/ 2 h 43"/>
                <a:gd name="T36" fmla="*/ 82 w 86"/>
                <a:gd name="T37" fmla="*/ 0 h 43"/>
                <a:gd name="T38" fmla="*/ 76 w 86"/>
                <a:gd name="T39" fmla="*/ 0 h 43"/>
                <a:gd name="T40" fmla="*/ 71 w 86"/>
                <a:gd name="T41" fmla="*/ 0 h 43"/>
                <a:gd name="T42" fmla="*/ 64 w 86"/>
                <a:gd name="T43" fmla="*/ 2 h 43"/>
                <a:gd name="T44" fmla="*/ 58 w 86"/>
                <a:gd name="T45" fmla="*/ 2 h 43"/>
                <a:gd name="T46" fmla="*/ 52 w 86"/>
                <a:gd name="T47" fmla="*/ 5 h 43"/>
                <a:gd name="T48" fmla="*/ 46 w 86"/>
                <a:gd name="T49" fmla="*/ 7 h 43"/>
                <a:gd name="T50" fmla="*/ 40 w 86"/>
                <a:gd name="T51" fmla="*/ 9 h 43"/>
                <a:gd name="T52" fmla="*/ 31 w 86"/>
                <a:gd name="T53" fmla="*/ 11 h 43"/>
                <a:gd name="T54" fmla="*/ 28 w 86"/>
                <a:gd name="T55" fmla="*/ 13 h 43"/>
                <a:gd name="T56" fmla="*/ 22 w 86"/>
                <a:gd name="T57" fmla="*/ 15 h 43"/>
                <a:gd name="T58" fmla="*/ 15 w 86"/>
                <a:gd name="T59" fmla="*/ 18 h 43"/>
                <a:gd name="T60" fmla="*/ 13 w 86"/>
                <a:gd name="T61" fmla="*/ 22 h 43"/>
                <a:gd name="T62" fmla="*/ 6 w 86"/>
                <a:gd name="T63" fmla="*/ 26 h 43"/>
                <a:gd name="T64" fmla="*/ 6 w 86"/>
                <a:gd name="T65" fmla="*/ 31 h 43"/>
                <a:gd name="T66" fmla="*/ 4 w 86"/>
                <a:gd name="T67" fmla="*/ 35 h 43"/>
                <a:gd name="T68" fmla="*/ 0 w 86"/>
                <a:gd name="T69" fmla="*/ 42 h 43"/>
                <a:gd name="T70" fmla="*/ 6 w 86"/>
                <a:gd name="T71" fmla="*/ 42 h 4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6" h="43">
                  <a:moveTo>
                    <a:pt x="6" y="42"/>
                  </a:moveTo>
                  <a:lnTo>
                    <a:pt x="6" y="42"/>
                  </a:lnTo>
                  <a:lnTo>
                    <a:pt x="9" y="37"/>
                  </a:lnTo>
                  <a:lnTo>
                    <a:pt x="9" y="33"/>
                  </a:lnTo>
                  <a:lnTo>
                    <a:pt x="13" y="29"/>
                  </a:lnTo>
                  <a:lnTo>
                    <a:pt x="15" y="24"/>
                  </a:lnTo>
                  <a:lnTo>
                    <a:pt x="22" y="22"/>
                  </a:lnTo>
                  <a:lnTo>
                    <a:pt x="24" y="20"/>
                  </a:lnTo>
                  <a:lnTo>
                    <a:pt x="31" y="15"/>
                  </a:lnTo>
                  <a:lnTo>
                    <a:pt x="33" y="13"/>
                  </a:lnTo>
                  <a:lnTo>
                    <a:pt x="40" y="11"/>
                  </a:lnTo>
                  <a:lnTo>
                    <a:pt x="46" y="11"/>
                  </a:lnTo>
                  <a:lnTo>
                    <a:pt x="52" y="9"/>
                  </a:lnTo>
                  <a:lnTo>
                    <a:pt x="58" y="7"/>
                  </a:lnTo>
                  <a:lnTo>
                    <a:pt x="67" y="7"/>
                  </a:lnTo>
                  <a:lnTo>
                    <a:pt x="73" y="5"/>
                  </a:lnTo>
                  <a:lnTo>
                    <a:pt x="80" y="5"/>
                  </a:lnTo>
                  <a:lnTo>
                    <a:pt x="85" y="2"/>
                  </a:lnTo>
                  <a:lnTo>
                    <a:pt x="82" y="0"/>
                  </a:lnTo>
                  <a:lnTo>
                    <a:pt x="76" y="0"/>
                  </a:lnTo>
                  <a:lnTo>
                    <a:pt x="71" y="0"/>
                  </a:lnTo>
                  <a:lnTo>
                    <a:pt x="64" y="2"/>
                  </a:lnTo>
                  <a:lnTo>
                    <a:pt x="58" y="2"/>
                  </a:lnTo>
                  <a:lnTo>
                    <a:pt x="52" y="5"/>
                  </a:lnTo>
                  <a:lnTo>
                    <a:pt x="46" y="7"/>
                  </a:lnTo>
                  <a:lnTo>
                    <a:pt x="40" y="9"/>
                  </a:lnTo>
                  <a:lnTo>
                    <a:pt x="31" y="11"/>
                  </a:lnTo>
                  <a:lnTo>
                    <a:pt x="28" y="13"/>
                  </a:lnTo>
                  <a:lnTo>
                    <a:pt x="22" y="15"/>
                  </a:lnTo>
                  <a:lnTo>
                    <a:pt x="15" y="18"/>
                  </a:lnTo>
                  <a:lnTo>
                    <a:pt x="13" y="22"/>
                  </a:lnTo>
                  <a:lnTo>
                    <a:pt x="6" y="26"/>
                  </a:lnTo>
                  <a:lnTo>
                    <a:pt x="6" y="31"/>
                  </a:lnTo>
                  <a:lnTo>
                    <a:pt x="4" y="35"/>
                  </a:lnTo>
                  <a:lnTo>
                    <a:pt x="0" y="42"/>
                  </a:lnTo>
                  <a:lnTo>
                    <a:pt x="6" y="4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47" name="Freeform 48"/>
            <p:cNvSpPr>
              <a:spLocks/>
            </p:cNvSpPr>
            <p:nvPr/>
          </p:nvSpPr>
          <p:spPr bwMode="auto">
            <a:xfrm>
              <a:off x="2125" y="3843"/>
              <a:ext cx="28" cy="6"/>
            </a:xfrm>
            <a:custGeom>
              <a:avLst/>
              <a:gdLst>
                <a:gd name="T0" fmla="*/ 27 w 28"/>
                <a:gd name="T1" fmla="*/ 4 h 6"/>
                <a:gd name="T2" fmla="*/ 27 w 28"/>
                <a:gd name="T3" fmla="*/ 4 h 6"/>
                <a:gd name="T4" fmla="*/ 25 w 28"/>
                <a:gd name="T5" fmla="*/ 2 h 6"/>
                <a:gd name="T6" fmla="*/ 19 w 28"/>
                <a:gd name="T7" fmla="*/ 2 h 6"/>
                <a:gd name="T8" fmla="*/ 16 w 28"/>
                <a:gd name="T9" fmla="*/ 2 h 6"/>
                <a:gd name="T10" fmla="*/ 14 w 28"/>
                <a:gd name="T11" fmla="*/ 2 h 6"/>
                <a:gd name="T12" fmla="*/ 11 w 28"/>
                <a:gd name="T13" fmla="*/ 2 h 6"/>
                <a:gd name="T14" fmla="*/ 8 w 28"/>
                <a:gd name="T15" fmla="*/ 1 h 6"/>
                <a:gd name="T16" fmla="*/ 6 w 28"/>
                <a:gd name="T17" fmla="*/ 1 h 6"/>
                <a:gd name="T18" fmla="*/ 6 w 28"/>
                <a:gd name="T19" fmla="*/ 0 h 6"/>
                <a:gd name="T20" fmla="*/ 0 w 28"/>
                <a:gd name="T21" fmla="*/ 0 h 6"/>
                <a:gd name="T22" fmla="*/ 3 w 28"/>
                <a:gd name="T23" fmla="*/ 1 h 6"/>
                <a:gd name="T24" fmla="*/ 6 w 28"/>
                <a:gd name="T25" fmla="*/ 4 h 6"/>
                <a:gd name="T26" fmla="*/ 8 w 28"/>
                <a:gd name="T27" fmla="*/ 4 h 6"/>
                <a:gd name="T28" fmla="*/ 11 w 28"/>
                <a:gd name="T29" fmla="*/ 5 h 6"/>
                <a:gd name="T30" fmla="*/ 16 w 28"/>
                <a:gd name="T31" fmla="*/ 5 h 6"/>
                <a:gd name="T32" fmla="*/ 19 w 28"/>
                <a:gd name="T33" fmla="*/ 5 h 6"/>
                <a:gd name="T34" fmla="*/ 25 w 28"/>
                <a:gd name="T35" fmla="*/ 5 h 6"/>
                <a:gd name="T36" fmla="*/ 27 w 28"/>
                <a:gd name="T37" fmla="*/ 5 h 6"/>
                <a:gd name="T38" fmla="*/ 27 w 28"/>
                <a:gd name="T39" fmla="*/ 4 h 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8" h="6">
                  <a:moveTo>
                    <a:pt x="27" y="4"/>
                  </a:moveTo>
                  <a:lnTo>
                    <a:pt x="27" y="4"/>
                  </a:lnTo>
                  <a:lnTo>
                    <a:pt x="25" y="2"/>
                  </a:lnTo>
                  <a:lnTo>
                    <a:pt x="19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1" y="2"/>
                  </a:lnTo>
                  <a:lnTo>
                    <a:pt x="8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0" y="0"/>
                  </a:lnTo>
                  <a:lnTo>
                    <a:pt x="3" y="1"/>
                  </a:lnTo>
                  <a:lnTo>
                    <a:pt x="6" y="4"/>
                  </a:lnTo>
                  <a:lnTo>
                    <a:pt x="8" y="4"/>
                  </a:lnTo>
                  <a:lnTo>
                    <a:pt x="11" y="5"/>
                  </a:lnTo>
                  <a:lnTo>
                    <a:pt x="16" y="5"/>
                  </a:lnTo>
                  <a:lnTo>
                    <a:pt x="19" y="5"/>
                  </a:lnTo>
                  <a:lnTo>
                    <a:pt x="25" y="5"/>
                  </a:lnTo>
                  <a:lnTo>
                    <a:pt x="27" y="5"/>
                  </a:lnTo>
                  <a:lnTo>
                    <a:pt x="27" y="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48" name="Freeform 49"/>
            <p:cNvSpPr>
              <a:spLocks/>
            </p:cNvSpPr>
            <p:nvPr/>
          </p:nvSpPr>
          <p:spPr bwMode="auto">
            <a:xfrm>
              <a:off x="2157" y="3818"/>
              <a:ext cx="275" cy="34"/>
            </a:xfrm>
            <a:custGeom>
              <a:avLst/>
              <a:gdLst>
                <a:gd name="T0" fmla="*/ 274 w 275"/>
                <a:gd name="T1" fmla="*/ 5 h 34"/>
                <a:gd name="T2" fmla="*/ 255 w 275"/>
                <a:gd name="T3" fmla="*/ 2 h 34"/>
                <a:gd name="T4" fmla="*/ 236 w 275"/>
                <a:gd name="T5" fmla="*/ 0 h 34"/>
                <a:gd name="T6" fmla="*/ 220 w 275"/>
                <a:gd name="T7" fmla="*/ 2 h 34"/>
                <a:gd name="T8" fmla="*/ 201 w 275"/>
                <a:gd name="T9" fmla="*/ 2 h 34"/>
                <a:gd name="T10" fmla="*/ 185 w 275"/>
                <a:gd name="T11" fmla="*/ 5 h 34"/>
                <a:gd name="T12" fmla="*/ 169 w 275"/>
                <a:gd name="T13" fmla="*/ 6 h 34"/>
                <a:gd name="T14" fmla="*/ 150 w 275"/>
                <a:gd name="T15" fmla="*/ 11 h 34"/>
                <a:gd name="T16" fmla="*/ 134 w 275"/>
                <a:gd name="T17" fmla="*/ 13 h 34"/>
                <a:gd name="T18" fmla="*/ 118 w 275"/>
                <a:gd name="T19" fmla="*/ 17 h 34"/>
                <a:gd name="T20" fmla="*/ 102 w 275"/>
                <a:gd name="T21" fmla="*/ 22 h 34"/>
                <a:gd name="T22" fmla="*/ 86 w 275"/>
                <a:gd name="T23" fmla="*/ 24 h 34"/>
                <a:gd name="T24" fmla="*/ 67 w 275"/>
                <a:gd name="T25" fmla="*/ 26 h 34"/>
                <a:gd name="T26" fmla="*/ 51 w 275"/>
                <a:gd name="T27" fmla="*/ 28 h 34"/>
                <a:gd name="T28" fmla="*/ 35 w 275"/>
                <a:gd name="T29" fmla="*/ 28 h 34"/>
                <a:gd name="T30" fmla="*/ 16 w 275"/>
                <a:gd name="T31" fmla="*/ 28 h 34"/>
                <a:gd name="T32" fmla="*/ 0 w 275"/>
                <a:gd name="T33" fmla="*/ 28 h 34"/>
                <a:gd name="T34" fmla="*/ 7 w 275"/>
                <a:gd name="T35" fmla="*/ 33 h 34"/>
                <a:gd name="T36" fmla="*/ 26 w 275"/>
                <a:gd name="T37" fmla="*/ 33 h 34"/>
                <a:gd name="T38" fmla="*/ 42 w 275"/>
                <a:gd name="T39" fmla="*/ 33 h 34"/>
                <a:gd name="T40" fmla="*/ 61 w 275"/>
                <a:gd name="T41" fmla="*/ 33 h 34"/>
                <a:gd name="T42" fmla="*/ 77 w 275"/>
                <a:gd name="T43" fmla="*/ 28 h 34"/>
                <a:gd name="T44" fmla="*/ 96 w 275"/>
                <a:gd name="T45" fmla="*/ 26 h 34"/>
                <a:gd name="T46" fmla="*/ 112 w 275"/>
                <a:gd name="T47" fmla="*/ 24 h 34"/>
                <a:gd name="T48" fmla="*/ 128 w 275"/>
                <a:gd name="T49" fmla="*/ 19 h 34"/>
                <a:gd name="T50" fmla="*/ 143 w 275"/>
                <a:gd name="T51" fmla="*/ 17 h 34"/>
                <a:gd name="T52" fmla="*/ 159 w 275"/>
                <a:gd name="T53" fmla="*/ 13 h 34"/>
                <a:gd name="T54" fmla="*/ 178 w 275"/>
                <a:gd name="T55" fmla="*/ 11 h 34"/>
                <a:gd name="T56" fmla="*/ 194 w 275"/>
                <a:gd name="T57" fmla="*/ 9 h 34"/>
                <a:gd name="T58" fmla="*/ 210 w 275"/>
                <a:gd name="T59" fmla="*/ 6 h 34"/>
                <a:gd name="T60" fmla="*/ 229 w 275"/>
                <a:gd name="T61" fmla="*/ 5 h 34"/>
                <a:gd name="T62" fmla="*/ 246 w 275"/>
                <a:gd name="T63" fmla="*/ 5 h 34"/>
                <a:gd name="T64" fmla="*/ 265 w 275"/>
                <a:gd name="T65" fmla="*/ 6 h 34"/>
                <a:gd name="T66" fmla="*/ 274 w 275"/>
                <a:gd name="T67" fmla="*/ 5 h 3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75" h="34">
                  <a:moveTo>
                    <a:pt x="274" y="5"/>
                  </a:moveTo>
                  <a:lnTo>
                    <a:pt x="274" y="5"/>
                  </a:lnTo>
                  <a:lnTo>
                    <a:pt x="265" y="2"/>
                  </a:lnTo>
                  <a:lnTo>
                    <a:pt x="255" y="2"/>
                  </a:lnTo>
                  <a:lnTo>
                    <a:pt x="246" y="2"/>
                  </a:lnTo>
                  <a:lnTo>
                    <a:pt x="236" y="0"/>
                  </a:lnTo>
                  <a:lnTo>
                    <a:pt x="229" y="0"/>
                  </a:lnTo>
                  <a:lnTo>
                    <a:pt x="220" y="2"/>
                  </a:lnTo>
                  <a:lnTo>
                    <a:pt x="210" y="2"/>
                  </a:lnTo>
                  <a:lnTo>
                    <a:pt x="201" y="2"/>
                  </a:lnTo>
                  <a:lnTo>
                    <a:pt x="194" y="5"/>
                  </a:lnTo>
                  <a:lnTo>
                    <a:pt x="185" y="5"/>
                  </a:lnTo>
                  <a:lnTo>
                    <a:pt x="175" y="6"/>
                  </a:lnTo>
                  <a:lnTo>
                    <a:pt x="169" y="6"/>
                  </a:lnTo>
                  <a:lnTo>
                    <a:pt x="159" y="9"/>
                  </a:lnTo>
                  <a:lnTo>
                    <a:pt x="150" y="11"/>
                  </a:lnTo>
                  <a:lnTo>
                    <a:pt x="143" y="13"/>
                  </a:lnTo>
                  <a:lnTo>
                    <a:pt x="134" y="13"/>
                  </a:lnTo>
                  <a:lnTo>
                    <a:pt x="124" y="16"/>
                  </a:lnTo>
                  <a:lnTo>
                    <a:pt x="118" y="17"/>
                  </a:lnTo>
                  <a:lnTo>
                    <a:pt x="108" y="19"/>
                  </a:lnTo>
                  <a:lnTo>
                    <a:pt x="102" y="22"/>
                  </a:lnTo>
                  <a:lnTo>
                    <a:pt x="92" y="22"/>
                  </a:lnTo>
                  <a:lnTo>
                    <a:pt x="86" y="24"/>
                  </a:lnTo>
                  <a:lnTo>
                    <a:pt x="77" y="26"/>
                  </a:lnTo>
                  <a:lnTo>
                    <a:pt x="67" y="26"/>
                  </a:lnTo>
                  <a:lnTo>
                    <a:pt x="61" y="28"/>
                  </a:lnTo>
                  <a:lnTo>
                    <a:pt x="51" y="28"/>
                  </a:lnTo>
                  <a:lnTo>
                    <a:pt x="42" y="28"/>
                  </a:lnTo>
                  <a:lnTo>
                    <a:pt x="35" y="28"/>
                  </a:lnTo>
                  <a:lnTo>
                    <a:pt x="26" y="28"/>
                  </a:lnTo>
                  <a:lnTo>
                    <a:pt x="16" y="28"/>
                  </a:lnTo>
                  <a:lnTo>
                    <a:pt x="9" y="28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7" y="33"/>
                  </a:lnTo>
                  <a:lnTo>
                    <a:pt x="16" y="33"/>
                  </a:lnTo>
                  <a:lnTo>
                    <a:pt x="26" y="33"/>
                  </a:lnTo>
                  <a:lnTo>
                    <a:pt x="35" y="33"/>
                  </a:lnTo>
                  <a:lnTo>
                    <a:pt x="42" y="33"/>
                  </a:lnTo>
                  <a:lnTo>
                    <a:pt x="51" y="33"/>
                  </a:lnTo>
                  <a:lnTo>
                    <a:pt x="61" y="33"/>
                  </a:lnTo>
                  <a:lnTo>
                    <a:pt x="70" y="30"/>
                  </a:lnTo>
                  <a:lnTo>
                    <a:pt x="77" y="28"/>
                  </a:lnTo>
                  <a:lnTo>
                    <a:pt x="86" y="28"/>
                  </a:lnTo>
                  <a:lnTo>
                    <a:pt x="96" y="26"/>
                  </a:lnTo>
                  <a:lnTo>
                    <a:pt x="102" y="26"/>
                  </a:lnTo>
                  <a:lnTo>
                    <a:pt x="112" y="24"/>
                  </a:lnTo>
                  <a:lnTo>
                    <a:pt x="118" y="22"/>
                  </a:lnTo>
                  <a:lnTo>
                    <a:pt x="128" y="19"/>
                  </a:lnTo>
                  <a:lnTo>
                    <a:pt x="137" y="17"/>
                  </a:lnTo>
                  <a:lnTo>
                    <a:pt x="143" y="17"/>
                  </a:lnTo>
                  <a:lnTo>
                    <a:pt x="153" y="16"/>
                  </a:lnTo>
                  <a:lnTo>
                    <a:pt x="159" y="13"/>
                  </a:lnTo>
                  <a:lnTo>
                    <a:pt x="169" y="11"/>
                  </a:lnTo>
                  <a:lnTo>
                    <a:pt x="178" y="11"/>
                  </a:lnTo>
                  <a:lnTo>
                    <a:pt x="185" y="9"/>
                  </a:lnTo>
                  <a:lnTo>
                    <a:pt x="194" y="9"/>
                  </a:lnTo>
                  <a:lnTo>
                    <a:pt x="204" y="6"/>
                  </a:lnTo>
                  <a:lnTo>
                    <a:pt x="210" y="6"/>
                  </a:lnTo>
                  <a:lnTo>
                    <a:pt x="220" y="5"/>
                  </a:lnTo>
                  <a:lnTo>
                    <a:pt x="229" y="5"/>
                  </a:lnTo>
                  <a:lnTo>
                    <a:pt x="236" y="5"/>
                  </a:lnTo>
                  <a:lnTo>
                    <a:pt x="246" y="5"/>
                  </a:lnTo>
                  <a:lnTo>
                    <a:pt x="255" y="6"/>
                  </a:lnTo>
                  <a:lnTo>
                    <a:pt x="265" y="6"/>
                  </a:lnTo>
                  <a:lnTo>
                    <a:pt x="274" y="9"/>
                  </a:lnTo>
                  <a:lnTo>
                    <a:pt x="274" y="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49" name="Freeform 50"/>
            <p:cNvSpPr>
              <a:spLocks/>
            </p:cNvSpPr>
            <p:nvPr/>
          </p:nvSpPr>
          <p:spPr bwMode="auto">
            <a:xfrm>
              <a:off x="2437" y="3816"/>
              <a:ext cx="11" cy="9"/>
            </a:xfrm>
            <a:custGeom>
              <a:avLst/>
              <a:gdLst>
                <a:gd name="T0" fmla="*/ 6 w 11"/>
                <a:gd name="T1" fmla="*/ 0 h 9"/>
                <a:gd name="T2" fmla="*/ 6 w 11"/>
                <a:gd name="T3" fmla="*/ 0 h 9"/>
                <a:gd name="T4" fmla="*/ 4 w 11"/>
                <a:gd name="T5" fmla="*/ 1 h 9"/>
                <a:gd name="T6" fmla="*/ 2 w 11"/>
                <a:gd name="T7" fmla="*/ 3 h 9"/>
                <a:gd name="T8" fmla="*/ 0 w 11"/>
                <a:gd name="T9" fmla="*/ 5 h 9"/>
                <a:gd name="T10" fmla="*/ 0 w 11"/>
                <a:gd name="T11" fmla="*/ 8 h 9"/>
                <a:gd name="T12" fmla="*/ 2 w 11"/>
                <a:gd name="T13" fmla="*/ 6 h 9"/>
                <a:gd name="T14" fmla="*/ 4 w 11"/>
                <a:gd name="T15" fmla="*/ 6 h 9"/>
                <a:gd name="T16" fmla="*/ 6 w 11"/>
                <a:gd name="T17" fmla="*/ 5 h 9"/>
                <a:gd name="T18" fmla="*/ 6 w 11"/>
                <a:gd name="T19" fmla="*/ 3 h 9"/>
                <a:gd name="T20" fmla="*/ 8 w 11"/>
                <a:gd name="T21" fmla="*/ 3 h 9"/>
                <a:gd name="T22" fmla="*/ 8 w 11"/>
                <a:gd name="T23" fmla="*/ 1 h 9"/>
                <a:gd name="T24" fmla="*/ 10 w 11"/>
                <a:gd name="T25" fmla="*/ 0 h 9"/>
                <a:gd name="T26" fmla="*/ 6 w 11"/>
                <a:gd name="T27" fmla="*/ 0 h 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" h="9">
                  <a:moveTo>
                    <a:pt x="6" y="0"/>
                  </a:moveTo>
                  <a:lnTo>
                    <a:pt x="6" y="0"/>
                  </a:lnTo>
                  <a:lnTo>
                    <a:pt x="4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6"/>
                  </a:lnTo>
                  <a:lnTo>
                    <a:pt x="6" y="5"/>
                  </a:lnTo>
                  <a:lnTo>
                    <a:pt x="6" y="3"/>
                  </a:lnTo>
                  <a:lnTo>
                    <a:pt x="8" y="3"/>
                  </a:lnTo>
                  <a:lnTo>
                    <a:pt x="8" y="1"/>
                  </a:lnTo>
                  <a:lnTo>
                    <a:pt x="10" y="0"/>
                  </a:lnTo>
                  <a:lnTo>
                    <a:pt x="6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50" name="Freeform 51"/>
            <p:cNvSpPr>
              <a:spLocks/>
            </p:cNvSpPr>
            <p:nvPr/>
          </p:nvSpPr>
          <p:spPr bwMode="auto">
            <a:xfrm>
              <a:off x="2446" y="3618"/>
              <a:ext cx="2" cy="195"/>
            </a:xfrm>
            <a:custGeom>
              <a:avLst/>
              <a:gdLst>
                <a:gd name="T0" fmla="*/ 1 w 2"/>
                <a:gd name="T1" fmla="*/ 0 h 195"/>
                <a:gd name="T2" fmla="*/ 0 w 2"/>
                <a:gd name="T3" fmla="*/ 3 h 195"/>
                <a:gd name="T4" fmla="*/ 0 w 2"/>
                <a:gd name="T5" fmla="*/ 50 h 195"/>
                <a:gd name="T6" fmla="*/ 0 w 2"/>
                <a:gd name="T7" fmla="*/ 98 h 195"/>
                <a:gd name="T8" fmla="*/ 0 w 2"/>
                <a:gd name="T9" fmla="*/ 146 h 195"/>
                <a:gd name="T10" fmla="*/ 0 w 2"/>
                <a:gd name="T11" fmla="*/ 194 h 195"/>
                <a:gd name="T12" fmla="*/ 1 w 2"/>
                <a:gd name="T13" fmla="*/ 194 h 195"/>
                <a:gd name="T14" fmla="*/ 1 w 2"/>
                <a:gd name="T15" fmla="*/ 146 h 195"/>
                <a:gd name="T16" fmla="*/ 1 w 2"/>
                <a:gd name="T17" fmla="*/ 98 h 195"/>
                <a:gd name="T18" fmla="*/ 1 w 2"/>
                <a:gd name="T19" fmla="*/ 50 h 195"/>
                <a:gd name="T20" fmla="*/ 1 w 2"/>
                <a:gd name="T21" fmla="*/ 3 h 195"/>
                <a:gd name="T22" fmla="*/ 1 w 2"/>
                <a:gd name="T23" fmla="*/ 5 h 195"/>
                <a:gd name="T24" fmla="*/ 1 w 2"/>
                <a:gd name="T25" fmla="*/ 0 h 195"/>
                <a:gd name="T26" fmla="*/ 0 w 2"/>
                <a:gd name="T27" fmla="*/ 0 h 195"/>
                <a:gd name="T28" fmla="*/ 0 w 2"/>
                <a:gd name="T29" fmla="*/ 3 h 195"/>
                <a:gd name="T30" fmla="*/ 1 w 2"/>
                <a:gd name="T31" fmla="*/ 0 h 19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" h="195">
                  <a:moveTo>
                    <a:pt x="1" y="0"/>
                  </a:moveTo>
                  <a:lnTo>
                    <a:pt x="0" y="3"/>
                  </a:lnTo>
                  <a:lnTo>
                    <a:pt x="0" y="50"/>
                  </a:lnTo>
                  <a:lnTo>
                    <a:pt x="0" y="98"/>
                  </a:lnTo>
                  <a:lnTo>
                    <a:pt x="0" y="146"/>
                  </a:lnTo>
                  <a:lnTo>
                    <a:pt x="0" y="194"/>
                  </a:lnTo>
                  <a:lnTo>
                    <a:pt x="1" y="194"/>
                  </a:lnTo>
                  <a:lnTo>
                    <a:pt x="1" y="146"/>
                  </a:lnTo>
                  <a:lnTo>
                    <a:pt x="1" y="98"/>
                  </a:lnTo>
                  <a:lnTo>
                    <a:pt x="1" y="50"/>
                  </a:lnTo>
                  <a:lnTo>
                    <a:pt x="1" y="3"/>
                  </a:lnTo>
                  <a:lnTo>
                    <a:pt x="1" y="5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51" name="Freeform 52"/>
            <p:cNvSpPr>
              <a:spLocks/>
            </p:cNvSpPr>
            <p:nvPr/>
          </p:nvSpPr>
          <p:spPr bwMode="auto">
            <a:xfrm>
              <a:off x="2450" y="3618"/>
              <a:ext cx="12" cy="2"/>
            </a:xfrm>
            <a:custGeom>
              <a:avLst/>
              <a:gdLst>
                <a:gd name="T0" fmla="*/ 11 w 12"/>
                <a:gd name="T1" fmla="*/ 1 h 2"/>
                <a:gd name="T2" fmla="*/ 8 w 12"/>
                <a:gd name="T3" fmla="*/ 0 h 2"/>
                <a:gd name="T4" fmla="*/ 0 w 12"/>
                <a:gd name="T5" fmla="*/ 0 h 2"/>
                <a:gd name="T6" fmla="*/ 0 w 12"/>
                <a:gd name="T7" fmla="*/ 1 h 2"/>
                <a:gd name="T8" fmla="*/ 8 w 12"/>
                <a:gd name="T9" fmla="*/ 1 h 2"/>
                <a:gd name="T10" fmla="*/ 6 w 12"/>
                <a:gd name="T11" fmla="*/ 1 h 2"/>
                <a:gd name="T12" fmla="*/ 11 w 12"/>
                <a:gd name="T13" fmla="*/ 1 h 2"/>
                <a:gd name="T14" fmla="*/ 11 w 12"/>
                <a:gd name="T15" fmla="*/ 0 h 2"/>
                <a:gd name="T16" fmla="*/ 8 w 12"/>
                <a:gd name="T17" fmla="*/ 0 h 2"/>
                <a:gd name="T18" fmla="*/ 11 w 12"/>
                <a:gd name="T19" fmla="*/ 1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" h="2">
                  <a:moveTo>
                    <a:pt x="11" y="1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8" y="1"/>
                  </a:lnTo>
                  <a:lnTo>
                    <a:pt x="6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8" y="0"/>
                  </a:lnTo>
                  <a:lnTo>
                    <a:pt x="11" y="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52" name="Freeform 53"/>
            <p:cNvSpPr>
              <a:spLocks/>
            </p:cNvSpPr>
            <p:nvPr/>
          </p:nvSpPr>
          <p:spPr bwMode="auto">
            <a:xfrm>
              <a:off x="2460" y="3621"/>
              <a:ext cx="2" cy="192"/>
            </a:xfrm>
            <a:custGeom>
              <a:avLst/>
              <a:gdLst>
                <a:gd name="T0" fmla="*/ 1 w 2"/>
                <a:gd name="T1" fmla="*/ 191 h 192"/>
                <a:gd name="T2" fmla="*/ 1 w 2"/>
                <a:gd name="T3" fmla="*/ 191 h 192"/>
                <a:gd name="T4" fmla="*/ 1 w 2"/>
                <a:gd name="T5" fmla="*/ 143 h 192"/>
                <a:gd name="T6" fmla="*/ 1 w 2"/>
                <a:gd name="T7" fmla="*/ 95 h 192"/>
                <a:gd name="T8" fmla="*/ 1 w 2"/>
                <a:gd name="T9" fmla="*/ 48 h 192"/>
                <a:gd name="T10" fmla="*/ 1 w 2"/>
                <a:gd name="T11" fmla="*/ 0 h 192"/>
                <a:gd name="T12" fmla="*/ 0 w 2"/>
                <a:gd name="T13" fmla="*/ 0 h 192"/>
                <a:gd name="T14" fmla="*/ 0 w 2"/>
                <a:gd name="T15" fmla="*/ 48 h 192"/>
                <a:gd name="T16" fmla="*/ 0 w 2"/>
                <a:gd name="T17" fmla="*/ 95 h 192"/>
                <a:gd name="T18" fmla="*/ 0 w 2"/>
                <a:gd name="T19" fmla="*/ 143 h 192"/>
                <a:gd name="T20" fmla="*/ 0 w 2"/>
                <a:gd name="T21" fmla="*/ 191 h 192"/>
                <a:gd name="T22" fmla="*/ 1 w 2"/>
                <a:gd name="T23" fmla="*/ 191 h 1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" h="192">
                  <a:moveTo>
                    <a:pt x="1" y="191"/>
                  </a:moveTo>
                  <a:lnTo>
                    <a:pt x="1" y="191"/>
                  </a:lnTo>
                  <a:lnTo>
                    <a:pt x="1" y="143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95"/>
                  </a:lnTo>
                  <a:lnTo>
                    <a:pt x="0" y="143"/>
                  </a:lnTo>
                  <a:lnTo>
                    <a:pt x="0" y="191"/>
                  </a:lnTo>
                  <a:lnTo>
                    <a:pt x="1" y="19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53" name="Freeform 54"/>
            <p:cNvSpPr>
              <a:spLocks/>
            </p:cNvSpPr>
            <p:nvPr/>
          </p:nvSpPr>
          <p:spPr bwMode="auto">
            <a:xfrm>
              <a:off x="2460" y="3816"/>
              <a:ext cx="11" cy="9"/>
            </a:xfrm>
            <a:custGeom>
              <a:avLst/>
              <a:gdLst>
                <a:gd name="T0" fmla="*/ 10 w 11"/>
                <a:gd name="T1" fmla="*/ 5 h 9"/>
                <a:gd name="T2" fmla="*/ 10 w 11"/>
                <a:gd name="T3" fmla="*/ 5 h 9"/>
                <a:gd name="T4" fmla="*/ 8 w 11"/>
                <a:gd name="T5" fmla="*/ 3 h 9"/>
                <a:gd name="T6" fmla="*/ 6 w 11"/>
                <a:gd name="T7" fmla="*/ 1 h 9"/>
                <a:gd name="T8" fmla="*/ 4 w 11"/>
                <a:gd name="T9" fmla="*/ 0 h 9"/>
                <a:gd name="T10" fmla="*/ 0 w 11"/>
                <a:gd name="T11" fmla="*/ 0 h 9"/>
                <a:gd name="T12" fmla="*/ 2 w 11"/>
                <a:gd name="T13" fmla="*/ 1 h 9"/>
                <a:gd name="T14" fmla="*/ 2 w 11"/>
                <a:gd name="T15" fmla="*/ 3 h 9"/>
                <a:gd name="T16" fmla="*/ 4 w 11"/>
                <a:gd name="T17" fmla="*/ 3 h 9"/>
                <a:gd name="T18" fmla="*/ 4 w 11"/>
                <a:gd name="T19" fmla="*/ 5 h 9"/>
                <a:gd name="T20" fmla="*/ 6 w 11"/>
                <a:gd name="T21" fmla="*/ 6 h 9"/>
                <a:gd name="T22" fmla="*/ 8 w 11"/>
                <a:gd name="T23" fmla="*/ 6 h 9"/>
                <a:gd name="T24" fmla="*/ 10 w 11"/>
                <a:gd name="T25" fmla="*/ 8 h 9"/>
                <a:gd name="T26" fmla="*/ 10 w 11"/>
                <a:gd name="T27" fmla="*/ 5 h 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" h="9">
                  <a:moveTo>
                    <a:pt x="10" y="5"/>
                  </a:moveTo>
                  <a:lnTo>
                    <a:pt x="10" y="5"/>
                  </a:lnTo>
                  <a:lnTo>
                    <a:pt x="8" y="3"/>
                  </a:lnTo>
                  <a:lnTo>
                    <a:pt x="6" y="1"/>
                  </a:lnTo>
                  <a:lnTo>
                    <a:pt x="4" y="0"/>
                  </a:lnTo>
                  <a:lnTo>
                    <a:pt x="0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6" y="6"/>
                  </a:lnTo>
                  <a:lnTo>
                    <a:pt x="8" y="6"/>
                  </a:lnTo>
                  <a:lnTo>
                    <a:pt x="10" y="8"/>
                  </a:lnTo>
                  <a:lnTo>
                    <a:pt x="10" y="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54" name="Freeform 55"/>
            <p:cNvSpPr>
              <a:spLocks/>
            </p:cNvSpPr>
            <p:nvPr/>
          </p:nvSpPr>
          <p:spPr bwMode="auto">
            <a:xfrm>
              <a:off x="2476" y="3818"/>
              <a:ext cx="275" cy="34"/>
            </a:xfrm>
            <a:custGeom>
              <a:avLst/>
              <a:gdLst>
                <a:gd name="T0" fmla="*/ 274 w 275"/>
                <a:gd name="T1" fmla="*/ 28 h 34"/>
                <a:gd name="T2" fmla="*/ 258 w 275"/>
                <a:gd name="T3" fmla="*/ 28 h 34"/>
                <a:gd name="T4" fmla="*/ 239 w 275"/>
                <a:gd name="T5" fmla="*/ 28 h 34"/>
                <a:gd name="T6" fmla="*/ 223 w 275"/>
                <a:gd name="T7" fmla="*/ 28 h 34"/>
                <a:gd name="T8" fmla="*/ 207 w 275"/>
                <a:gd name="T9" fmla="*/ 26 h 34"/>
                <a:gd name="T10" fmla="*/ 188 w 275"/>
                <a:gd name="T11" fmla="*/ 24 h 34"/>
                <a:gd name="T12" fmla="*/ 172 w 275"/>
                <a:gd name="T13" fmla="*/ 22 h 34"/>
                <a:gd name="T14" fmla="*/ 156 w 275"/>
                <a:gd name="T15" fmla="*/ 17 h 34"/>
                <a:gd name="T16" fmla="*/ 140 w 275"/>
                <a:gd name="T17" fmla="*/ 13 h 34"/>
                <a:gd name="T18" fmla="*/ 124 w 275"/>
                <a:gd name="T19" fmla="*/ 11 h 34"/>
                <a:gd name="T20" fmla="*/ 105 w 275"/>
                <a:gd name="T21" fmla="*/ 6 h 34"/>
                <a:gd name="T22" fmla="*/ 89 w 275"/>
                <a:gd name="T23" fmla="*/ 5 h 34"/>
                <a:gd name="T24" fmla="*/ 73 w 275"/>
                <a:gd name="T25" fmla="*/ 2 h 34"/>
                <a:gd name="T26" fmla="*/ 54 w 275"/>
                <a:gd name="T27" fmla="*/ 2 h 34"/>
                <a:gd name="T28" fmla="*/ 38 w 275"/>
                <a:gd name="T29" fmla="*/ 0 h 34"/>
                <a:gd name="T30" fmla="*/ 19 w 275"/>
                <a:gd name="T31" fmla="*/ 2 h 34"/>
                <a:gd name="T32" fmla="*/ 0 w 275"/>
                <a:gd name="T33" fmla="*/ 5 h 34"/>
                <a:gd name="T34" fmla="*/ 9 w 275"/>
                <a:gd name="T35" fmla="*/ 6 h 34"/>
                <a:gd name="T36" fmla="*/ 28 w 275"/>
                <a:gd name="T37" fmla="*/ 5 h 34"/>
                <a:gd name="T38" fmla="*/ 45 w 275"/>
                <a:gd name="T39" fmla="*/ 5 h 34"/>
                <a:gd name="T40" fmla="*/ 64 w 275"/>
                <a:gd name="T41" fmla="*/ 6 h 34"/>
                <a:gd name="T42" fmla="*/ 80 w 275"/>
                <a:gd name="T43" fmla="*/ 9 h 34"/>
                <a:gd name="T44" fmla="*/ 96 w 275"/>
                <a:gd name="T45" fmla="*/ 11 h 34"/>
                <a:gd name="T46" fmla="*/ 111 w 275"/>
                <a:gd name="T47" fmla="*/ 13 h 34"/>
                <a:gd name="T48" fmla="*/ 131 w 275"/>
                <a:gd name="T49" fmla="*/ 17 h 34"/>
                <a:gd name="T50" fmla="*/ 147 w 275"/>
                <a:gd name="T51" fmla="*/ 19 h 34"/>
                <a:gd name="T52" fmla="*/ 162 w 275"/>
                <a:gd name="T53" fmla="*/ 24 h 34"/>
                <a:gd name="T54" fmla="*/ 178 w 275"/>
                <a:gd name="T55" fmla="*/ 26 h 34"/>
                <a:gd name="T56" fmla="*/ 197 w 275"/>
                <a:gd name="T57" fmla="*/ 28 h 34"/>
                <a:gd name="T58" fmla="*/ 213 w 275"/>
                <a:gd name="T59" fmla="*/ 33 h 34"/>
                <a:gd name="T60" fmla="*/ 229 w 275"/>
                <a:gd name="T61" fmla="*/ 33 h 34"/>
                <a:gd name="T62" fmla="*/ 248 w 275"/>
                <a:gd name="T63" fmla="*/ 33 h 34"/>
                <a:gd name="T64" fmla="*/ 267 w 275"/>
                <a:gd name="T65" fmla="*/ 33 h 34"/>
                <a:gd name="T66" fmla="*/ 274 w 275"/>
                <a:gd name="T67" fmla="*/ 28 h 3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75" h="34">
                  <a:moveTo>
                    <a:pt x="274" y="28"/>
                  </a:moveTo>
                  <a:lnTo>
                    <a:pt x="274" y="28"/>
                  </a:lnTo>
                  <a:lnTo>
                    <a:pt x="265" y="28"/>
                  </a:lnTo>
                  <a:lnTo>
                    <a:pt x="258" y="28"/>
                  </a:lnTo>
                  <a:lnTo>
                    <a:pt x="248" y="28"/>
                  </a:lnTo>
                  <a:lnTo>
                    <a:pt x="239" y="28"/>
                  </a:lnTo>
                  <a:lnTo>
                    <a:pt x="229" y="28"/>
                  </a:lnTo>
                  <a:lnTo>
                    <a:pt x="223" y="28"/>
                  </a:lnTo>
                  <a:lnTo>
                    <a:pt x="213" y="28"/>
                  </a:lnTo>
                  <a:lnTo>
                    <a:pt x="207" y="26"/>
                  </a:lnTo>
                  <a:lnTo>
                    <a:pt x="197" y="26"/>
                  </a:lnTo>
                  <a:lnTo>
                    <a:pt x="188" y="24"/>
                  </a:lnTo>
                  <a:lnTo>
                    <a:pt x="182" y="22"/>
                  </a:lnTo>
                  <a:lnTo>
                    <a:pt x="172" y="22"/>
                  </a:lnTo>
                  <a:lnTo>
                    <a:pt x="166" y="19"/>
                  </a:lnTo>
                  <a:lnTo>
                    <a:pt x="156" y="17"/>
                  </a:lnTo>
                  <a:lnTo>
                    <a:pt x="147" y="16"/>
                  </a:lnTo>
                  <a:lnTo>
                    <a:pt x="140" y="13"/>
                  </a:lnTo>
                  <a:lnTo>
                    <a:pt x="131" y="13"/>
                  </a:lnTo>
                  <a:lnTo>
                    <a:pt x="124" y="11"/>
                  </a:lnTo>
                  <a:lnTo>
                    <a:pt x="115" y="9"/>
                  </a:lnTo>
                  <a:lnTo>
                    <a:pt x="105" y="6"/>
                  </a:lnTo>
                  <a:lnTo>
                    <a:pt x="99" y="6"/>
                  </a:lnTo>
                  <a:lnTo>
                    <a:pt x="89" y="5"/>
                  </a:lnTo>
                  <a:lnTo>
                    <a:pt x="80" y="5"/>
                  </a:lnTo>
                  <a:lnTo>
                    <a:pt x="73" y="2"/>
                  </a:lnTo>
                  <a:lnTo>
                    <a:pt x="64" y="2"/>
                  </a:lnTo>
                  <a:lnTo>
                    <a:pt x="54" y="2"/>
                  </a:lnTo>
                  <a:lnTo>
                    <a:pt x="45" y="0"/>
                  </a:lnTo>
                  <a:lnTo>
                    <a:pt x="38" y="0"/>
                  </a:lnTo>
                  <a:lnTo>
                    <a:pt x="28" y="2"/>
                  </a:lnTo>
                  <a:lnTo>
                    <a:pt x="19" y="2"/>
                  </a:lnTo>
                  <a:lnTo>
                    <a:pt x="9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9" y="6"/>
                  </a:lnTo>
                  <a:lnTo>
                    <a:pt x="19" y="6"/>
                  </a:lnTo>
                  <a:lnTo>
                    <a:pt x="28" y="5"/>
                  </a:lnTo>
                  <a:lnTo>
                    <a:pt x="38" y="5"/>
                  </a:lnTo>
                  <a:lnTo>
                    <a:pt x="45" y="5"/>
                  </a:lnTo>
                  <a:lnTo>
                    <a:pt x="54" y="5"/>
                  </a:lnTo>
                  <a:lnTo>
                    <a:pt x="64" y="6"/>
                  </a:lnTo>
                  <a:lnTo>
                    <a:pt x="70" y="6"/>
                  </a:lnTo>
                  <a:lnTo>
                    <a:pt x="80" y="9"/>
                  </a:lnTo>
                  <a:lnTo>
                    <a:pt x="89" y="9"/>
                  </a:lnTo>
                  <a:lnTo>
                    <a:pt x="96" y="11"/>
                  </a:lnTo>
                  <a:lnTo>
                    <a:pt x="105" y="11"/>
                  </a:lnTo>
                  <a:lnTo>
                    <a:pt x="111" y="13"/>
                  </a:lnTo>
                  <a:lnTo>
                    <a:pt x="121" y="16"/>
                  </a:lnTo>
                  <a:lnTo>
                    <a:pt x="131" y="17"/>
                  </a:lnTo>
                  <a:lnTo>
                    <a:pt x="137" y="17"/>
                  </a:lnTo>
                  <a:lnTo>
                    <a:pt x="147" y="19"/>
                  </a:lnTo>
                  <a:lnTo>
                    <a:pt x="153" y="22"/>
                  </a:lnTo>
                  <a:lnTo>
                    <a:pt x="162" y="24"/>
                  </a:lnTo>
                  <a:lnTo>
                    <a:pt x="172" y="26"/>
                  </a:lnTo>
                  <a:lnTo>
                    <a:pt x="178" y="26"/>
                  </a:lnTo>
                  <a:lnTo>
                    <a:pt x="188" y="28"/>
                  </a:lnTo>
                  <a:lnTo>
                    <a:pt x="197" y="28"/>
                  </a:lnTo>
                  <a:lnTo>
                    <a:pt x="204" y="30"/>
                  </a:lnTo>
                  <a:lnTo>
                    <a:pt x="213" y="33"/>
                  </a:lnTo>
                  <a:lnTo>
                    <a:pt x="223" y="33"/>
                  </a:lnTo>
                  <a:lnTo>
                    <a:pt x="229" y="33"/>
                  </a:lnTo>
                  <a:lnTo>
                    <a:pt x="239" y="33"/>
                  </a:lnTo>
                  <a:lnTo>
                    <a:pt x="248" y="33"/>
                  </a:lnTo>
                  <a:lnTo>
                    <a:pt x="258" y="33"/>
                  </a:lnTo>
                  <a:lnTo>
                    <a:pt x="267" y="33"/>
                  </a:lnTo>
                  <a:lnTo>
                    <a:pt x="274" y="30"/>
                  </a:lnTo>
                  <a:lnTo>
                    <a:pt x="274" y="28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55" name="Freeform 56"/>
            <p:cNvSpPr>
              <a:spLocks/>
            </p:cNvSpPr>
            <p:nvPr/>
          </p:nvSpPr>
          <p:spPr bwMode="auto">
            <a:xfrm>
              <a:off x="2755" y="3843"/>
              <a:ext cx="25" cy="6"/>
            </a:xfrm>
            <a:custGeom>
              <a:avLst/>
              <a:gdLst>
                <a:gd name="T0" fmla="*/ 22 w 25"/>
                <a:gd name="T1" fmla="*/ 0 h 6"/>
                <a:gd name="T2" fmla="*/ 22 w 25"/>
                <a:gd name="T3" fmla="*/ 0 h 6"/>
                <a:gd name="T4" fmla="*/ 22 w 25"/>
                <a:gd name="T5" fmla="*/ 1 h 6"/>
                <a:gd name="T6" fmla="*/ 19 w 25"/>
                <a:gd name="T7" fmla="*/ 1 h 6"/>
                <a:gd name="T8" fmla="*/ 16 w 25"/>
                <a:gd name="T9" fmla="*/ 2 h 6"/>
                <a:gd name="T10" fmla="*/ 14 w 25"/>
                <a:gd name="T11" fmla="*/ 2 h 6"/>
                <a:gd name="T12" fmla="*/ 11 w 25"/>
                <a:gd name="T13" fmla="*/ 2 h 6"/>
                <a:gd name="T14" fmla="*/ 8 w 25"/>
                <a:gd name="T15" fmla="*/ 2 h 6"/>
                <a:gd name="T16" fmla="*/ 2 w 25"/>
                <a:gd name="T17" fmla="*/ 2 h 6"/>
                <a:gd name="T18" fmla="*/ 0 w 25"/>
                <a:gd name="T19" fmla="*/ 4 h 6"/>
                <a:gd name="T20" fmla="*/ 0 w 25"/>
                <a:gd name="T21" fmla="*/ 5 h 6"/>
                <a:gd name="T22" fmla="*/ 2 w 25"/>
                <a:gd name="T23" fmla="*/ 5 h 6"/>
                <a:gd name="T24" fmla="*/ 8 w 25"/>
                <a:gd name="T25" fmla="*/ 5 h 6"/>
                <a:gd name="T26" fmla="*/ 11 w 25"/>
                <a:gd name="T27" fmla="*/ 5 h 6"/>
                <a:gd name="T28" fmla="*/ 16 w 25"/>
                <a:gd name="T29" fmla="*/ 5 h 6"/>
                <a:gd name="T30" fmla="*/ 19 w 25"/>
                <a:gd name="T31" fmla="*/ 4 h 6"/>
                <a:gd name="T32" fmla="*/ 22 w 25"/>
                <a:gd name="T33" fmla="*/ 4 h 6"/>
                <a:gd name="T34" fmla="*/ 24 w 25"/>
                <a:gd name="T35" fmla="*/ 1 h 6"/>
                <a:gd name="T36" fmla="*/ 24 w 25"/>
                <a:gd name="T37" fmla="*/ 0 h 6"/>
                <a:gd name="T38" fmla="*/ 22 w 25"/>
                <a:gd name="T39" fmla="*/ 0 h 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5" h="6">
                  <a:moveTo>
                    <a:pt x="22" y="0"/>
                  </a:moveTo>
                  <a:lnTo>
                    <a:pt x="22" y="0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1" y="2"/>
                  </a:lnTo>
                  <a:lnTo>
                    <a:pt x="8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5"/>
                  </a:lnTo>
                  <a:lnTo>
                    <a:pt x="8" y="5"/>
                  </a:lnTo>
                  <a:lnTo>
                    <a:pt x="11" y="5"/>
                  </a:lnTo>
                  <a:lnTo>
                    <a:pt x="16" y="5"/>
                  </a:lnTo>
                  <a:lnTo>
                    <a:pt x="19" y="4"/>
                  </a:lnTo>
                  <a:lnTo>
                    <a:pt x="22" y="4"/>
                  </a:lnTo>
                  <a:lnTo>
                    <a:pt x="24" y="1"/>
                  </a:lnTo>
                  <a:lnTo>
                    <a:pt x="24" y="0"/>
                  </a:lnTo>
                  <a:lnTo>
                    <a:pt x="22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56" name="Freeform 57"/>
            <p:cNvSpPr>
              <a:spLocks/>
            </p:cNvSpPr>
            <p:nvPr/>
          </p:nvSpPr>
          <p:spPr bwMode="auto">
            <a:xfrm>
              <a:off x="2697" y="3797"/>
              <a:ext cx="83" cy="43"/>
            </a:xfrm>
            <a:custGeom>
              <a:avLst/>
              <a:gdLst>
                <a:gd name="T0" fmla="*/ 0 w 83"/>
                <a:gd name="T1" fmla="*/ 2 h 43"/>
                <a:gd name="T2" fmla="*/ 0 w 83"/>
                <a:gd name="T3" fmla="*/ 2 h 43"/>
                <a:gd name="T4" fmla="*/ 5 w 83"/>
                <a:gd name="T5" fmla="*/ 5 h 43"/>
                <a:gd name="T6" fmla="*/ 12 w 83"/>
                <a:gd name="T7" fmla="*/ 5 h 43"/>
                <a:gd name="T8" fmla="*/ 18 w 83"/>
                <a:gd name="T9" fmla="*/ 7 h 43"/>
                <a:gd name="T10" fmla="*/ 27 w 83"/>
                <a:gd name="T11" fmla="*/ 7 h 43"/>
                <a:gd name="T12" fmla="*/ 34 w 83"/>
                <a:gd name="T13" fmla="*/ 9 h 43"/>
                <a:gd name="T14" fmla="*/ 39 w 83"/>
                <a:gd name="T15" fmla="*/ 11 h 43"/>
                <a:gd name="T16" fmla="*/ 46 w 83"/>
                <a:gd name="T17" fmla="*/ 11 h 43"/>
                <a:gd name="T18" fmla="*/ 48 w 83"/>
                <a:gd name="T19" fmla="*/ 13 h 43"/>
                <a:gd name="T20" fmla="*/ 55 w 83"/>
                <a:gd name="T21" fmla="*/ 15 h 43"/>
                <a:gd name="T22" fmla="*/ 61 w 83"/>
                <a:gd name="T23" fmla="*/ 20 h 43"/>
                <a:gd name="T24" fmla="*/ 64 w 83"/>
                <a:gd name="T25" fmla="*/ 22 h 43"/>
                <a:gd name="T26" fmla="*/ 70 w 83"/>
                <a:gd name="T27" fmla="*/ 24 h 43"/>
                <a:gd name="T28" fmla="*/ 73 w 83"/>
                <a:gd name="T29" fmla="*/ 29 h 43"/>
                <a:gd name="T30" fmla="*/ 77 w 83"/>
                <a:gd name="T31" fmla="*/ 33 h 43"/>
                <a:gd name="T32" fmla="*/ 77 w 83"/>
                <a:gd name="T33" fmla="*/ 37 h 43"/>
                <a:gd name="T34" fmla="*/ 79 w 83"/>
                <a:gd name="T35" fmla="*/ 42 h 43"/>
                <a:gd name="T36" fmla="*/ 82 w 83"/>
                <a:gd name="T37" fmla="*/ 42 h 43"/>
                <a:gd name="T38" fmla="*/ 82 w 83"/>
                <a:gd name="T39" fmla="*/ 35 h 43"/>
                <a:gd name="T40" fmla="*/ 79 w 83"/>
                <a:gd name="T41" fmla="*/ 31 h 43"/>
                <a:gd name="T42" fmla="*/ 77 w 83"/>
                <a:gd name="T43" fmla="*/ 26 h 43"/>
                <a:gd name="T44" fmla="*/ 73 w 83"/>
                <a:gd name="T45" fmla="*/ 22 h 43"/>
                <a:gd name="T46" fmla="*/ 70 w 83"/>
                <a:gd name="T47" fmla="*/ 18 h 43"/>
                <a:gd name="T48" fmla="*/ 64 w 83"/>
                <a:gd name="T49" fmla="*/ 15 h 43"/>
                <a:gd name="T50" fmla="*/ 57 w 83"/>
                <a:gd name="T51" fmla="*/ 13 h 43"/>
                <a:gd name="T52" fmla="*/ 52 w 83"/>
                <a:gd name="T53" fmla="*/ 11 h 43"/>
                <a:gd name="T54" fmla="*/ 46 w 83"/>
                <a:gd name="T55" fmla="*/ 9 h 43"/>
                <a:gd name="T56" fmla="*/ 39 w 83"/>
                <a:gd name="T57" fmla="*/ 7 h 43"/>
                <a:gd name="T58" fmla="*/ 34 w 83"/>
                <a:gd name="T59" fmla="*/ 5 h 43"/>
                <a:gd name="T60" fmla="*/ 27 w 83"/>
                <a:gd name="T61" fmla="*/ 2 h 43"/>
                <a:gd name="T62" fmla="*/ 21 w 83"/>
                <a:gd name="T63" fmla="*/ 2 h 43"/>
                <a:gd name="T64" fmla="*/ 15 w 83"/>
                <a:gd name="T65" fmla="*/ 0 h 43"/>
                <a:gd name="T66" fmla="*/ 9 w 83"/>
                <a:gd name="T67" fmla="*/ 0 h 43"/>
                <a:gd name="T68" fmla="*/ 3 w 83"/>
                <a:gd name="T69" fmla="*/ 0 h 43"/>
                <a:gd name="T70" fmla="*/ 0 w 83"/>
                <a:gd name="T71" fmla="*/ 2 h 4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3" h="43">
                  <a:moveTo>
                    <a:pt x="0" y="2"/>
                  </a:moveTo>
                  <a:lnTo>
                    <a:pt x="0" y="2"/>
                  </a:lnTo>
                  <a:lnTo>
                    <a:pt x="5" y="5"/>
                  </a:lnTo>
                  <a:lnTo>
                    <a:pt x="12" y="5"/>
                  </a:lnTo>
                  <a:lnTo>
                    <a:pt x="18" y="7"/>
                  </a:lnTo>
                  <a:lnTo>
                    <a:pt x="27" y="7"/>
                  </a:lnTo>
                  <a:lnTo>
                    <a:pt x="34" y="9"/>
                  </a:lnTo>
                  <a:lnTo>
                    <a:pt x="39" y="11"/>
                  </a:lnTo>
                  <a:lnTo>
                    <a:pt x="46" y="11"/>
                  </a:lnTo>
                  <a:lnTo>
                    <a:pt x="48" y="13"/>
                  </a:lnTo>
                  <a:lnTo>
                    <a:pt x="55" y="15"/>
                  </a:lnTo>
                  <a:lnTo>
                    <a:pt x="61" y="20"/>
                  </a:lnTo>
                  <a:lnTo>
                    <a:pt x="64" y="22"/>
                  </a:lnTo>
                  <a:lnTo>
                    <a:pt x="70" y="24"/>
                  </a:lnTo>
                  <a:lnTo>
                    <a:pt x="73" y="29"/>
                  </a:lnTo>
                  <a:lnTo>
                    <a:pt x="77" y="33"/>
                  </a:lnTo>
                  <a:lnTo>
                    <a:pt x="77" y="37"/>
                  </a:lnTo>
                  <a:lnTo>
                    <a:pt x="79" y="42"/>
                  </a:lnTo>
                  <a:lnTo>
                    <a:pt x="82" y="42"/>
                  </a:lnTo>
                  <a:lnTo>
                    <a:pt x="82" y="35"/>
                  </a:lnTo>
                  <a:lnTo>
                    <a:pt x="79" y="31"/>
                  </a:lnTo>
                  <a:lnTo>
                    <a:pt x="77" y="26"/>
                  </a:lnTo>
                  <a:lnTo>
                    <a:pt x="73" y="22"/>
                  </a:lnTo>
                  <a:lnTo>
                    <a:pt x="70" y="18"/>
                  </a:lnTo>
                  <a:lnTo>
                    <a:pt x="64" y="15"/>
                  </a:lnTo>
                  <a:lnTo>
                    <a:pt x="57" y="13"/>
                  </a:lnTo>
                  <a:lnTo>
                    <a:pt x="52" y="11"/>
                  </a:lnTo>
                  <a:lnTo>
                    <a:pt x="46" y="9"/>
                  </a:lnTo>
                  <a:lnTo>
                    <a:pt x="39" y="7"/>
                  </a:lnTo>
                  <a:lnTo>
                    <a:pt x="34" y="5"/>
                  </a:lnTo>
                  <a:lnTo>
                    <a:pt x="27" y="2"/>
                  </a:lnTo>
                  <a:lnTo>
                    <a:pt x="21" y="2"/>
                  </a:lnTo>
                  <a:lnTo>
                    <a:pt x="15" y="0"/>
                  </a:lnTo>
                  <a:lnTo>
                    <a:pt x="9" y="0"/>
                  </a:lnTo>
                  <a:lnTo>
                    <a:pt x="3" y="0"/>
                  </a:lnTo>
                  <a:lnTo>
                    <a:pt x="0" y="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57" name="Freeform 58"/>
            <p:cNvSpPr>
              <a:spLocks/>
            </p:cNvSpPr>
            <p:nvPr/>
          </p:nvSpPr>
          <p:spPr bwMode="auto">
            <a:xfrm>
              <a:off x="2489" y="3786"/>
              <a:ext cx="207" cy="12"/>
            </a:xfrm>
            <a:custGeom>
              <a:avLst/>
              <a:gdLst>
                <a:gd name="T0" fmla="*/ 0 w 207"/>
                <a:gd name="T1" fmla="*/ 2 h 12"/>
                <a:gd name="T2" fmla="*/ 0 w 207"/>
                <a:gd name="T3" fmla="*/ 4 h 12"/>
                <a:gd name="T4" fmla="*/ 13 w 207"/>
                <a:gd name="T5" fmla="*/ 6 h 12"/>
                <a:gd name="T6" fmla="*/ 25 w 207"/>
                <a:gd name="T7" fmla="*/ 7 h 12"/>
                <a:gd name="T8" fmla="*/ 39 w 207"/>
                <a:gd name="T9" fmla="*/ 9 h 12"/>
                <a:gd name="T10" fmla="*/ 51 w 207"/>
                <a:gd name="T11" fmla="*/ 9 h 12"/>
                <a:gd name="T12" fmla="*/ 63 w 207"/>
                <a:gd name="T13" fmla="*/ 11 h 12"/>
                <a:gd name="T14" fmla="*/ 76 w 207"/>
                <a:gd name="T15" fmla="*/ 11 h 12"/>
                <a:gd name="T16" fmla="*/ 88 w 207"/>
                <a:gd name="T17" fmla="*/ 9 h 12"/>
                <a:gd name="T18" fmla="*/ 102 w 207"/>
                <a:gd name="T19" fmla="*/ 9 h 12"/>
                <a:gd name="T20" fmla="*/ 114 w 207"/>
                <a:gd name="T21" fmla="*/ 9 h 12"/>
                <a:gd name="T22" fmla="*/ 127 w 207"/>
                <a:gd name="T23" fmla="*/ 9 h 12"/>
                <a:gd name="T24" fmla="*/ 139 w 207"/>
                <a:gd name="T25" fmla="*/ 7 h 12"/>
                <a:gd name="T26" fmla="*/ 152 w 207"/>
                <a:gd name="T27" fmla="*/ 7 h 12"/>
                <a:gd name="T28" fmla="*/ 165 w 207"/>
                <a:gd name="T29" fmla="*/ 7 h 12"/>
                <a:gd name="T30" fmla="*/ 178 w 207"/>
                <a:gd name="T31" fmla="*/ 7 h 12"/>
                <a:gd name="T32" fmla="*/ 190 w 207"/>
                <a:gd name="T33" fmla="*/ 9 h 12"/>
                <a:gd name="T34" fmla="*/ 203 w 207"/>
                <a:gd name="T35" fmla="*/ 9 h 12"/>
                <a:gd name="T36" fmla="*/ 206 w 207"/>
                <a:gd name="T37" fmla="*/ 7 h 12"/>
                <a:gd name="T38" fmla="*/ 193 w 207"/>
                <a:gd name="T39" fmla="*/ 6 h 12"/>
                <a:gd name="T40" fmla="*/ 178 w 207"/>
                <a:gd name="T41" fmla="*/ 4 h 12"/>
                <a:gd name="T42" fmla="*/ 165 w 207"/>
                <a:gd name="T43" fmla="*/ 4 h 12"/>
                <a:gd name="T44" fmla="*/ 152 w 207"/>
                <a:gd name="T45" fmla="*/ 4 h 12"/>
                <a:gd name="T46" fmla="*/ 139 w 207"/>
                <a:gd name="T47" fmla="*/ 4 h 12"/>
                <a:gd name="T48" fmla="*/ 127 w 207"/>
                <a:gd name="T49" fmla="*/ 6 h 12"/>
                <a:gd name="T50" fmla="*/ 114 w 207"/>
                <a:gd name="T51" fmla="*/ 6 h 12"/>
                <a:gd name="T52" fmla="*/ 102 w 207"/>
                <a:gd name="T53" fmla="*/ 6 h 12"/>
                <a:gd name="T54" fmla="*/ 88 w 207"/>
                <a:gd name="T55" fmla="*/ 6 h 12"/>
                <a:gd name="T56" fmla="*/ 76 w 207"/>
                <a:gd name="T57" fmla="*/ 7 h 12"/>
                <a:gd name="T58" fmla="*/ 63 w 207"/>
                <a:gd name="T59" fmla="*/ 7 h 12"/>
                <a:gd name="T60" fmla="*/ 51 w 207"/>
                <a:gd name="T61" fmla="*/ 6 h 12"/>
                <a:gd name="T62" fmla="*/ 41 w 207"/>
                <a:gd name="T63" fmla="*/ 6 h 12"/>
                <a:gd name="T64" fmla="*/ 28 w 207"/>
                <a:gd name="T65" fmla="*/ 4 h 12"/>
                <a:gd name="T66" fmla="*/ 16 w 207"/>
                <a:gd name="T67" fmla="*/ 2 h 12"/>
                <a:gd name="T68" fmla="*/ 4 w 207"/>
                <a:gd name="T69" fmla="*/ 0 h 12"/>
                <a:gd name="T70" fmla="*/ 7 w 207"/>
                <a:gd name="T71" fmla="*/ 2 h 12"/>
                <a:gd name="T72" fmla="*/ 0 w 207"/>
                <a:gd name="T73" fmla="*/ 2 h 12"/>
                <a:gd name="T74" fmla="*/ 0 w 207"/>
                <a:gd name="T75" fmla="*/ 4 h 12"/>
                <a:gd name="T76" fmla="*/ 0 w 207"/>
                <a:gd name="T77" fmla="*/ 2 h 1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07" h="12">
                  <a:moveTo>
                    <a:pt x="0" y="2"/>
                  </a:moveTo>
                  <a:lnTo>
                    <a:pt x="0" y="4"/>
                  </a:lnTo>
                  <a:lnTo>
                    <a:pt x="13" y="6"/>
                  </a:lnTo>
                  <a:lnTo>
                    <a:pt x="25" y="7"/>
                  </a:lnTo>
                  <a:lnTo>
                    <a:pt x="39" y="9"/>
                  </a:lnTo>
                  <a:lnTo>
                    <a:pt x="51" y="9"/>
                  </a:lnTo>
                  <a:lnTo>
                    <a:pt x="63" y="11"/>
                  </a:lnTo>
                  <a:lnTo>
                    <a:pt x="76" y="11"/>
                  </a:lnTo>
                  <a:lnTo>
                    <a:pt x="88" y="9"/>
                  </a:lnTo>
                  <a:lnTo>
                    <a:pt x="102" y="9"/>
                  </a:lnTo>
                  <a:lnTo>
                    <a:pt x="114" y="9"/>
                  </a:lnTo>
                  <a:lnTo>
                    <a:pt x="127" y="9"/>
                  </a:lnTo>
                  <a:lnTo>
                    <a:pt x="139" y="7"/>
                  </a:lnTo>
                  <a:lnTo>
                    <a:pt x="152" y="7"/>
                  </a:lnTo>
                  <a:lnTo>
                    <a:pt x="165" y="7"/>
                  </a:lnTo>
                  <a:lnTo>
                    <a:pt x="178" y="7"/>
                  </a:lnTo>
                  <a:lnTo>
                    <a:pt x="190" y="9"/>
                  </a:lnTo>
                  <a:lnTo>
                    <a:pt x="203" y="9"/>
                  </a:lnTo>
                  <a:lnTo>
                    <a:pt x="206" y="7"/>
                  </a:lnTo>
                  <a:lnTo>
                    <a:pt x="193" y="6"/>
                  </a:lnTo>
                  <a:lnTo>
                    <a:pt x="178" y="4"/>
                  </a:lnTo>
                  <a:lnTo>
                    <a:pt x="165" y="4"/>
                  </a:lnTo>
                  <a:lnTo>
                    <a:pt x="152" y="4"/>
                  </a:lnTo>
                  <a:lnTo>
                    <a:pt x="139" y="4"/>
                  </a:lnTo>
                  <a:lnTo>
                    <a:pt x="127" y="6"/>
                  </a:lnTo>
                  <a:lnTo>
                    <a:pt x="114" y="6"/>
                  </a:lnTo>
                  <a:lnTo>
                    <a:pt x="102" y="6"/>
                  </a:lnTo>
                  <a:lnTo>
                    <a:pt x="88" y="6"/>
                  </a:lnTo>
                  <a:lnTo>
                    <a:pt x="76" y="7"/>
                  </a:lnTo>
                  <a:lnTo>
                    <a:pt x="63" y="7"/>
                  </a:lnTo>
                  <a:lnTo>
                    <a:pt x="51" y="6"/>
                  </a:lnTo>
                  <a:lnTo>
                    <a:pt x="41" y="6"/>
                  </a:lnTo>
                  <a:lnTo>
                    <a:pt x="28" y="4"/>
                  </a:lnTo>
                  <a:lnTo>
                    <a:pt x="16" y="2"/>
                  </a:lnTo>
                  <a:lnTo>
                    <a:pt x="4" y="0"/>
                  </a:lnTo>
                  <a:lnTo>
                    <a:pt x="7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58" name="Freeform 59"/>
            <p:cNvSpPr>
              <a:spLocks/>
            </p:cNvSpPr>
            <p:nvPr/>
          </p:nvSpPr>
          <p:spPr bwMode="auto">
            <a:xfrm>
              <a:off x="2486" y="3628"/>
              <a:ext cx="31" cy="158"/>
            </a:xfrm>
            <a:custGeom>
              <a:avLst/>
              <a:gdLst>
                <a:gd name="T0" fmla="*/ 24 w 31"/>
                <a:gd name="T1" fmla="*/ 0 h 158"/>
                <a:gd name="T2" fmla="*/ 24 w 31"/>
                <a:gd name="T3" fmla="*/ 0 h 158"/>
                <a:gd name="T4" fmla="*/ 11 w 31"/>
                <a:gd name="T5" fmla="*/ 16 h 158"/>
                <a:gd name="T6" fmla="*/ 2 w 31"/>
                <a:gd name="T7" fmla="*/ 35 h 158"/>
                <a:gd name="T8" fmla="*/ 0 w 31"/>
                <a:gd name="T9" fmla="*/ 54 h 158"/>
                <a:gd name="T10" fmla="*/ 0 w 31"/>
                <a:gd name="T11" fmla="*/ 76 h 158"/>
                <a:gd name="T12" fmla="*/ 0 w 31"/>
                <a:gd name="T13" fmla="*/ 95 h 158"/>
                <a:gd name="T14" fmla="*/ 2 w 31"/>
                <a:gd name="T15" fmla="*/ 117 h 158"/>
                <a:gd name="T16" fmla="*/ 2 w 31"/>
                <a:gd name="T17" fmla="*/ 136 h 158"/>
                <a:gd name="T18" fmla="*/ 2 w 31"/>
                <a:gd name="T19" fmla="*/ 157 h 158"/>
                <a:gd name="T20" fmla="*/ 8 w 31"/>
                <a:gd name="T21" fmla="*/ 157 h 158"/>
                <a:gd name="T22" fmla="*/ 8 w 31"/>
                <a:gd name="T23" fmla="*/ 136 h 158"/>
                <a:gd name="T24" fmla="*/ 8 w 31"/>
                <a:gd name="T25" fmla="*/ 117 h 158"/>
                <a:gd name="T26" fmla="*/ 6 w 31"/>
                <a:gd name="T27" fmla="*/ 95 h 158"/>
                <a:gd name="T28" fmla="*/ 2 w 31"/>
                <a:gd name="T29" fmla="*/ 76 h 158"/>
                <a:gd name="T30" fmla="*/ 6 w 31"/>
                <a:gd name="T31" fmla="*/ 54 h 158"/>
                <a:gd name="T32" fmla="*/ 8 w 31"/>
                <a:gd name="T33" fmla="*/ 38 h 158"/>
                <a:gd name="T34" fmla="*/ 16 w 31"/>
                <a:gd name="T35" fmla="*/ 19 h 158"/>
                <a:gd name="T36" fmla="*/ 30 w 31"/>
                <a:gd name="T37" fmla="*/ 2 h 158"/>
                <a:gd name="T38" fmla="*/ 24 w 31"/>
                <a:gd name="T39" fmla="*/ 0 h 1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" h="158">
                  <a:moveTo>
                    <a:pt x="24" y="0"/>
                  </a:moveTo>
                  <a:lnTo>
                    <a:pt x="24" y="0"/>
                  </a:lnTo>
                  <a:lnTo>
                    <a:pt x="11" y="16"/>
                  </a:lnTo>
                  <a:lnTo>
                    <a:pt x="2" y="35"/>
                  </a:lnTo>
                  <a:lnTo>
                    <a:pt x="0" y="54"/>
                  </a:lnTo>
                  <a:lnTo>
                    <a:pt x="0" y="76"/>
                  </a:lnTo>
                  <a:lnTo>
                    <a:pt x="0" y="95"/>
                  </a:lnTo>
                  <a:lnTo>
                    <a:pt x="2" y="117"/>
                  </a:lnTo>
                  <a:lnTo>
                    <a:pt x="2" y="136"/>
                  </a:lnTo>
                  <a:lnTo>
                    <a:pt x="2" y="157"/>
                  </a:lnTo>
                  <a:lnTo>
                    <a:pt x="8" y="157"/>
                  </a:lnTo>
                  <a:lnTo>
                    <a:pt x="8" y="136"/>
                  </a:lnTo>
                  <a:lnTo>
                    <a:pt x="8" y="117"/>
                  </a:lnTo>
                  <a:lnTo>
                    <a:pt x="6" y="95"/>
                  </a:lnTo>
                  <a:lnTo>
                    <a:pt x="2" y="76"/>
                  </a:lnTo>
                  <a:lnTo>
                    <a:pt x="6" y="54"/>
                  </a:lnTo>
                  <a:lnTo>
                    <a:pt x="8" y="38"/>
                  </a:lnTo>
                  <a:lnTo>
                    <a:pt x="16" y="19"/>
                  </a:lnTo>
                  <a:lnTo>
                    <a:pt x="30" y="2"/>
                  </a:lnTo>
                  <a:lnTo>
                    <a:pt x="24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59" name="Freeform 60"/>
            <p:cNvSpPr>
              <a:spLocks/>
            </p:cNvSpPr>
            <p:nvPr/>
          </p:nvSpPr>
          <p:spPr bwMode="auto">
            <a:xfrm>
              <a:off x="2515" y="3565"/>
              <a:ext cx="128" cy="62"/>
            </a:xfrm>
            <a:custGeom>
              <a:avLst/>
              <a:gdLst>
                <a:gd name="T0" fmla="*/ 124 w 128"/>
                <a:gd name="T1" fmla="*/ 0 h 62"/>
                <a:gd name="T2" fmla="*/ 124 w 128"/>
                <a:gd name="T3" fmla="*/ 0 h 62"/>
                <a:gd name="T4" fmla="*/ 118 w 128"/>
                <a:gd name="T5" fmla="*/ 4 h 62"/>
                <a:gd name="T6" fmla="*/ 111 w 128"/>
                <a:gd name="T7" fmla="*/ 9 h 62"/>
                <a:gd name="T8" fmla="*/ 102 w 128"/>
                <a:gd name="T9" fmla="*/ 14 h 62"/>
                <a:gd name="T10" fmla="*/ 96 w 128"/>
                <a:gd name="T11" fmla="*/ 16 h 62"/>
                <a:gd name="T12" fmla="*/ 87 w 128"/>
                <a:gd name="T13" fmla="*/ 20 h 62"/>
                <a:gd name="T14" fmla="*/ 81 w 128"/>
                <a:gd name="T15" fmla="*/ 22 h 62"/>
                <a:gd name="T16" fmla="*/ 71 w 128"/>
                <a:gd name="T17" fmla="*/ 27 h 62"/>
                <a:gd name="T18" fmla="*/ 62 w 128"/>
                <a:gd name="T19" fmla="*/ 29 h 62"/>
                <a:gd name="T20" fmla="*/ 52 w 128"/>
                <a:gd name="T21" fmla="*/ 32 h 62"/>
                <a:gd name="T22" fmla="*/ 47 w 128"/>
                <a:gd name="T23" fmla="*/ 36 h 62"/>
                <a:gd name="T24" fmla="*/ 37 w 128"/>
                <a:gd name="T25" fmla="*/ 39 h 62"/>
                <a:gd name="T26" fmla="*/ 28 w 128"/>
                <a:gd name="T27" fmla="*/ 43 h 62"/>
                <a:gd name="T28" fmla="*/ 22 w 128"/>
                <a:gd name="T29" fmla="*/ 45 h 62"/>
                <a:gd name="T30" fmla="*/ 16 w 128"/>
                <a:gd name="T31" fmla="*/ 49 h 62"/>
                <a:gd name="T32" fmla="*/ 6 w 128"/>
                <a:gd name="T33" fmla="*/ 54 h 62"/>
                <a:gd name="T34" fmla="*/ 0 w 128"/>
                <a:gd name="T35" fmla="*/ 59 h 62"/>
                <a:gd name="T36" fmla="*/ 6 w 128"/>
                <a:gd name="T37" fmla="*/ 61 h 62"/>
                <a:gd name="T38" fmla="*/ 13 w 128"/>
                <a:gd name="T39" fmla="*/ 57 h 62"/>
                <a:gd name="T40" fmla="*/ 18 w 128"/>
                <a:gd name="T41" fmla="*/ 54 h 62"/>
                <a:gd name="T42" fmla="*/ 25 w 128"/>
                <a:gd name="T43" fmla="*/ 49 h 62"/>
                <a:gd name="T44" fmla="*/ 31 w 128"/>
                <a:gd name="T45" fmla="*/ 45 h 62"/>
                <a:gd name="T46" fmla="*/ 40 w 128"/>
                <a:gd name="T47" fmla="*/ 43 h 62"/>
                <a:gd name="T48" fmla="*/ 50 w 128"/>
                <a:gd name="T49" fmla="*/ 41 h 62"/>
                <a:gd name="T50" fmla="*/ 56 w 128"/>
                <a:gd name="T51" fmla="*/ 36 h 62"/>
                <a:gd name="T52" fmla="*/ 65 w 128"/>
                <a:gd name="T53" fmla="*/ 34 h 62"/>
                <a:gd name="T54" fmla="*/ 71 w 128"/>
                <a:gd name="T55" fmla="*/ 29 h 62"/>
                <a:gd name="T56" fmla="*/ 81 w 128"/>
                <a:gd name="T57" fmla="*/ 27 h 62"/>
                <a:gd name="T58" fmla="*/ 90 w 128"/>
                <a:gd name="T59" fmla="*/ 24 h 62"/>
                <a:gd name="T60" fmla="*/ 99 w 128"/>
                <a:gd name="T61" fmla="*/ 20 h 62"/>
                <a:gd name="T62" fmla="*/ 106 w 128"/>
                <a:gd name="T63" fmla="*/ 16 h 62"/>
                <a:gd name="T64" fmla="*/ 115 w 128"/>
                <a:gd name="T65" fmla="*/ 11 h 62"/>
                <a:gd name="T66" fmla="*/ 121 w 128"/>
                <a:gd name="T67" fmla="*/ 7 h 62"/>
                <a:gd name="T68" fmla="*/ 127 w 128"/>
                <a:gd name="T69" fmla="*/ 2 h 62"/>
                <a:gd name="T70" fmla="*/ 124 w 128"/>
                <a:gd name="T71" fmla="*/ 0 h 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8" h="62">
                  <a:moveTo>
                    <a:pt x="124" y="0"/>
                  </a:moveTo>
                  <a:lnTo>
                    <a:pt x="124" y="0"/>
                  </a:lnTo>
                  <a:lnTo>
                    <a:pt x="118" y="4"/>
                  </a:lnTo>
                  <a:lnTo>
                    <a:pt x="111" y="9"/>
                  </a:lnTo>
                  <a:lnTo>
                    <a:pt x="102" y="14"/>
                  </a:lnTo>
                  <a:lnTo>
                    <a:pt x="96" y="16"/>
                  </a:lnTo>
                  <a:lnTo>
                    <a:pt x="87" y="20"/>
                  </a:lnTo>
                  <a:lnTo>
                    <a:pt x="81" y="22"/>
                  </a:lnTo>
                  <a:lnTo>
                    <a:pt x="71" y="27"/>
                  </a:lnTo>
                  <a:lnTo>
                    <a:pt x="62" y="29"/>
                  </a:lnTo>
                  <a:lnTo>
                    <a:pt x="52" y="32"/>
                  </a:lnTo>
                  <a:lnTo>
                    <a:pt x="47" y="36"/>
                  </a:lnTo>
                  <a:lnTo>
                    <a:pt x="37" y="39"/>
                  </a:lnTo>
                  <a:lnTo>
                    <a:pt x="28" y="43"/>
                  </a:lnTo>
                  <a:lnTo>
                    <a:pt x="22" y="45"/>
                  </a:lnTo>
                  <a:lnTo>
                    <a:pt x="16" y="49"/>
                  </a:lnTo>
                  <a:lnTo>
                    <a:pt x="6" y="54"/>
                  </a:lnTo>
                  <a:lnTo>
                    <a:pt x="0" y="59"/>
                  </a:lnTo>
                  <a:lnTo>
                    <a:pt x="6" y="61"/>
                  </a:lnTo>
                  <a:lnTo>
                    <a:pt x="13" y="57"/>
                  </a:lnTo>
                  <a:lnTo>
                    <a:pt x="18" y="54"/>
                  </a:lnTo>
                  <a:lnTo>
                    <a:pt x="25" y="49"/>
                  </a:lnTo>
                  <a:lnTo>
                    <a:pt x="31" y="45"/>
                  </a:lnTo>
                  <a:lnTo>
                    <a:pt x="40" y="43"/>
                  </a:lnTo>
                  <a:lnTo>
                    <a:pt x="50" y="41"/>
                  </a:lnTo>
                  <a:lnTo>
                    <a:pt x="56" y="36"/>
                  </a:lnTo>
                  <a:lnTo>
                    <a:pt x="65" y="34"/>
                  </a:lnTo>
                  <a:lnTo>
                    <a:pt x="71" y="29"/>
                  </a:lnTo>
                  <a:lnTo>
                    <a:pt x="81" y="27"/>
                  </a:lnTo>
                  <a:lnTo>
                    <a:pt x="90" y="24"/>
                  </a:lnTo>
                  <a:lnTo>
                    <a:pt x="99" y="20"/>
                  </a:lnTo>
                  <a:lnTo>
                    <a:pt x="106" y="16"/>
                  </a:lnTo>
                  <a:lnTo>
                    <a:pt x="115" y="11"/>
                  </a:lnTo>
                  <a:lnTo>
                    <a:pt x="121" y="7"/>
                  </a:lnTo>
                  <a:lnTo>
                    <a:pt x="127" y="2"/>
                  </a:lnTo>
                  <a:lnTo>
                    <a:pt x="124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60" name="Freeform 61"/>
            <p:cNvSpPr>
              <a:spLocks/>
            </p:cNvSpPr>
            <p:nvPr/>
          </p:nvSpPr>
          <p:spPr bwMode="auto">
            <a:xfrm>
              <a:off x="2645" y="3469"/>
              <a:ext cx="51" cy="95"/>
            </a:xfrm>
            <a:custGeom>
              <a:avLst/>
              <a:gdLst>
                <a:gd name="T0" fmla="*/ 44 w 51"/>
                <a:gd name="T1" fmla="*/ 0 h 95"/>
                <a:gd name="T2" fmla="*/ 44 w 51"/>
                <a:gd name="T3" fmla="*/ 0 h 95"/>
                <a:gd name="T4" fmla="*/ 41 w 51"/>
                <a:gd name="T5" fmla="*/ 12 h 95"/>
                <a:gd name="T6" fmla="*/ 38 w 51"/>
                <a:gd name="T7" fmla="*/ 26 h 95"/>
                <a:gd name="T8" fmla="*/ 32 w 51"/>
                <a:gd name="T9" fmla="*/ 38 h 95"/>
                <a:gd name="T10" fmla="*/ 29 w 51"/>
                <a:gd name="T11" fmla="*/ 49 h 95"/>
                <a:gd name="T12" fmla="*/ 24 w 51"/>
                <a:gd name="T13" fmla="*/ 61 h 95"/>
                <a:gd name="T14" fmla="*/ 18 w 51"/>
                <a:gd name="T15" fmla="*/ 70 h 95"/>
                <a:gd name="T16" fmla="*/ 9 w 51"/>
                <a:gd name="T17" fmla="*/ 82 h 95"/>
                <a:gd name="T18" fmla="*/ 0 w 51"/>
                <a:gd name="T19" fmla="*/ 92 h 95"/>
                <a:gd name="T20" fmla="*/ 3 w 51"/>
                <a:gd name="T21" fmla="*/ 94 h 95"/>
                <a:gd name="T22" fmla="*/ 15 w 51"/>
                <a:gd name="T23" fmla="*/ 84 h 95"/>
                <a:gd name="T24" fmla="*/ 24 w 51"/>
                <a:gd name="T25" fmla="*/ 73 h 95"/>
                <a:gd name="T26" fmla="*/ 29 w 51"/>
                <a:gd name="T27" fmla="*/ 61 h 95"/>
                <a:gd name="T28" fmla="*/ 35 w 51"/>
                <a:gd name="T29" fmla="*/ 49 h 95"/>
                <a:gd name="T30" fmla="*/ 38 w 51"/>
                <a:gd name="T31" fmla="*/ 38 h 95"/>
                <a:gd name="T32" fmla="*/ 44 w 51"/>
                <a:gd name="T33" fmla="*/ 26 h 95"/>
                <a:gd name="T34" fmla="*/ 47 w 51"/>
                <a:gd name="T35" fmla="*/ 15 h 95"/>
                <a:gd name="T36" fmla="*/ 50 w 51"/>
                <a:gd name="T37" fmla="*/ 0 h 95"/>
                <a:gd name="T38" fmla="*/ 44 w 51"/>
                <a:gd name="T39" fmla="*/ 0 h 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1" h="95">
                  <a:moveTo>
                    <a:pt x="44" y="0"/>
                  </a:moveTo>
                  <a:lnTo>
                    <a:pt x="44" y="0"/>
                  </a:lnTo>
                  <a:lnTo>
                    <a:pt x="41" y="12"/>
                  </a:lnTo>
                  <a:lnTo>
                    <a:pt x="38" y="26"/>
                  </a:lnTo>
                  <a:lnTo>
                    <a:pt x="32" y="38"/>
                  </a:lnTo>
                  <a:lnTo>
                    <a:pt x="29" y="49"/>
                  </a:lnTo>
                  <a:lnTo>
                    <a:pt x="24" y="61"/>
                  </a:lnTo>
                  <a:lnTo>
                    <a:pt x="18" y="70"/>
                  </a:lnTo>
                  <a:lnTo>
                    <a:pt x="9" y="82"/>
                  </a:lnTo>
                  <a:lnTo>
                    <a:pt x="0" y="92"/>
                  </a:lnTo>
                  <a:lnTo>
                    <a:pt x="3" y="94"/>
                  </a:lnTo>
                  <a:lnTo>
                    <a:pt x="15" y="84"/>
                  </a:lnTo>
                  <a:lnTo>
                    <a:pt x="24" y="73"/>
                  </a:lnTo>
                  <a:lnTo>
                    <a:pt x="29" y="61"/>
                  </a:lnTo>
                  <a:lnTo>
                    <a:pt x="35" y="49"/>
                  </a:lnTo>
                  <a:lnTo>
                    <a:pt x="38" y="38"/>
                  </a:lnTo>
                  <a:lnTo>
                    <a:pt x="44" y="26"/>
                  </a:lnTo>
                  <a:lnTo>
                    <a:pt x="47" y="15"/>
                  </a:lnTo>
                  <a:lnTo>
                    <a:pt x="50" y="0"/>
                  </a:lnTo>
                  <a:lnTo>
                    <a:pt x="44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61" name="Freeform 62"/>
            <p:cNvSpPr>
              <a:spLocks/>
            </p:cNvSpPr>
            <p:nvPr/>
          </p:nvSpPr>
          <p:spPr bwMode="auto">
            <a:xfrm>
              <a:off x="2645" y="3343"/>
              <a:ext cx="53" cy="123"/>
            </a:xfrm>
            <a:custGeom>
              <a:avLst/>
              <a:gdLst>
                <a:gd name="T0" fmla="*/ 0 w 53"/>
                <a:gd name="T1" fmla="*/ 2 h 123"/>
                <a:gd name="T2" fmla="*/ 5 w 53"/>
                <a:gd name="T3" fmla="*/ 7 h 123"/>
                <a:gd name="T4" fmla="*/ 11 w 53"/>
                <a:gd name="T5" fmla="*/ 14 h 123"/>
                <a:gd name="T6" fmla="*/ 17 w 53"/>
                <a:gd name="T7" fmla="*/ 21 h 123"/>
                <a:gd name="T8" fmla="*/ 23 w 53"/>
                <a:gd name="T9" fmla="*/ 26 h 123"/>
                <a:gd name="T10" fmla="*/ 29 w 53"/>
                <a:gd name="T11" fmla="*/ 33 h 123"/>
                <a:gd name="T12" fmla="*/ 32 w 53"/>
                <a:gd name="T13" fmla="*/ 42 h 123"/>
                <a:gd name="T14" fmla="*/ 37 w 53"/>
                <a:gd name="T15" fmla="*/ 49 h 123"/>
                <a:gd name="T16" fmla="*/ 41 w 53"/>
                <a:gd name="T17" fmla="*/ 56 h 123"/>
                <a:gd name="T18" fmla="*/ 43 w 53"/>
                <a:gd name="T19" fmla="*/ 63 h 123"/>
                <a:gd name="T20" fmla="*/ 43 w 53"/>
                <a:gd name="T21" fmla="*/ 73 h 123"/>
                <a:gd name="T22" fmla="*/ 47 w 53"/>
                <a:gd name="T23" fmla="*/ 82 h 123"/>
                <a:gd name="T24" fmla="*/ 47 w 53"/>
                <a:gd name="T25" fmla="*/ 89 h 123"/>
                <a:gd name="T26" fmla="*/ 47 w 53"/>
                <a:gd name="T27" fmla="*/ 99 h 123"/>
                <a:gd name="T28" fmla="*/ 47 w 53"/>
                <a:gd name="T29" fmla="*/ 106 h 123"/>
                <a:gd name="T30" fmla="*/ 47 w 53"/>
                <a:gd name="T31" fmla="*/ 115 h 123"/>
                <a:gd name="T32" fmla="*/ 43 w 53"/>
                <a:gd name="T33" fmla="*/ 122 h 123"/>
                <a:gd name="T34" fmla="*/ 49 w 53"/>
                <a:gd name="T35" fmla="*/ 122 h 123"/>
                <a:gd name="T36" fmla="*/ 49 w 53"/>
                <a:gd name="T37" fmla="*/ 115 h 123"/>
                <a:gd name="T38" fmla="*/ 52 w 53"/>
                <a:gd name="T39" fmla="*/ 106 h 123"/>
                <a:gd name="T40" fmla="*/ 52 w 53"/>
                <a:gd name="T41" fmla="*/ 99 h 123"/>
                <a:gd name="T42" fmla="*/ 52 w 53"/>
                <a:gd name="T43" fmla="*/ 89 h 123"/>
                <a:gd name="T44" fmla="*/ 52 w 53"/>
                <a:gd name="T45" fmla="*/ 82 h 123"/>
                <a:gd name="T46" fmla="*/ 49 w 53"/>
                <a:gd name="T47" fmla="*/ 73 h 123"/>
                <a:gd name="T48" fmla="*/ 47 w 53"/>
                <a:gd name="T49" fmla="*/ 63 h 123"/>
                <a:gd name="T50" fmla="*/ 47 w 53"/>
                <a:gd name="T51" fmla="*/ 56 h 123"/>
                <a:gd name="T52" fmla="*/ 43 w 53"/>
                <a:gd name="T53" fmla="*/ 47 h 123"/>
                <a:gd name="T54" fmla="*/ 37 w 53"/>
                <a:gd name="T55" fmla="*/ 40 h 123"/>
                <a:gd name="T56" fmla="*/ 35 w 53"/>
                <a:gd name="T57" fmla="*/ 33 h 123"/>
                <a:gd name="T58" fmla="*/ 29 w 53"/>
                <a:gd name="T59" fmla="*/ 23 h 123"/>
                <a:gd name="T60" fmla="*/ 23 w 53"/>
                <a:gd name="T61" fmla="*/ 16 h 123"/>
                <a:gd name="T62" fmla="*/ 17 w 53"/>
                <a:gd name="T63" fmla="*/ 11 h 123"/>
                <a:gd name="T64" fmla="*/ 9 w 53"/>
                <a:gd name="T65" fmla="*/ 4 h 123"/>
                <a:gd name="T66" fmla="*/ 3 w 53"/>
                <a:gd name="T67" fmla="*/ 0 h 123"/>
                <a:gd name="T68" fmla="*/ 0 w 53"/>
                <a:gd name="T69" fmla="*/ 2 h 1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3" h="123">
                  <a:moveTo>
                    <a:pt x="0" y="2"/>
                  </a:moveTo>
                  <a:lnTo>
                    <a:pt x="5" y="7"/>
                  </a:lnTo>
                  <a:lnTo>
                    <a:pt x="11" y="14"/>
                  </a:lnTo>
                  <a:lnTo>
                    <a:pt x="17" y="21"/>
                  </a:lnTo>
                  <a:lnTo>
                    <a:pt x="23" y="26"/>
                  </a:lnTo>
                  <a:lnTo>
                    <a:pt x="29" y="33"/>
                  </a:lnTo>
                  <a:lnTo>
                    <a:pt x="32" y="42"/>
                  </a:lnTo>
                  <a:lnTo>
                    <a:pt x="37" y="49"/>
                  </a:lnTo>
                  <a:lnTo>
                    <a:pt x="41" y="56"/>
                  </a:lnTo>
                  <a:lnTo>
                    <a:pt x="43" y="63"/>
                  </a:lnTo>
                  <a:lnTo>
                    <a:pt x="43" y="73"/>
                  </a:lnTo>
                  <a:lnTo>
                    <a:pt x="47" y="82"/>
                  </a:lnTo>
                  <a:lnTo>
                    <a:pt x="47" y="89"/>
                  </a:lnTo>
                  <a:lnTo>
                    <a:pt x="47" y="99"/>
                  </a:lnTo>
                  <a:lnTo>
                    <a:pt x="47" y="106"/>
                  </a:lnTo>
                  <a:lnTo>
                    <a:pt x="47" y="115"/>
                  </a:lnTo>
                  <a:lnTo>
                    <a:pt x="43" y="122"/>
                  </a:lnTo>
                  <a:lnTo>
                    <a:pt x="49" y="122"/>
                  </a:lnTo>
                  <a:lnTo>
                    <a:pt x="49" y="115"/>
                  </a:lnTo>
                  <a:lnTo>
                    <a:pt x="52" y="106"/>
                  </a:lnTo>
                  <a:lnTo>
                    <a:pt x="52" y="99"/>
                  </a:lnTo>
                  <a:lnTo>
                    <a:pt x="52" y="89"/>
                  </a:lnTo>
                  <a:lnTo>
                    <a:pt x="52" y="82"/>
                  </a:lnTo>
                  <a:lnTo>
                    <a:pt x="49" y="73"/>
                  </a:lnTo>
                  <a:lnTo>
                    <a:pt x="47" y="63"/>
                  </a:lnTo>
                  <a:lnTo>
                    <a:pt x="47" y="56"/>
                  </a:lnTo>
                  <a:lnTo>
                    <a:pt x="43" y="47"/>
                  </a:lnTo>
                  <a:lnTo>
                    <a:pt x="37" y="40"/>
                  </a:lnTo>
                  <a:lnTo>
                    <a:pt x="35" y="33"/>
                  </a:lnTo>
                  <a:lnTo>
                    <a:pt x="29" y="23"/>
                  </a:lnTo>
                  <a:lnTo>
                    <a:pt x="23" y="16"/>
                  </a:lnTo>
                  <a:lnTo>
                    <a:pt x="17" y="11"/>
                  </a:lnTo>
                  <a:lnTo>
                    <a:pt x="9" y="4"/>
                  </a:lnTo>
                  <a:lnTo>
                    <a:pt x="3" y="0"/>
                  </a:lnTo>
                  <a:lnTo>
                    <a:pt x="0" y="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62" name="Freeform 63"/>
            <p:cNvSpPr>
              <a:spLocks/>
            </p:cNvSpPr>
            <p:nvPr/>
          </p:nvSpPr>
          <p:spPr bwMode="auto">
            <a:xfrm>
              <a:off x="2460" y="3523"/>
              <a:ext cx="5" cy="7"/>
            </a:xfrm>
            <a:custGeom>
              <a:avLst/>
              <a:gdLst>
                <a:gd name="T0" fmla="*/ 3 w 5"/>
                <a:gd name="T1" fmla="*/ 6 h 7"/>
                <a:gd name="T2" fmla="*/ 3 w 5"/>
                <a:gd name="T3" fmla="*/ 4 h 7"/>
                <a:gd name="T4" fmla="*/ 4 w 5"/>
                <a:gd name="T5" fmla="*/ 3 h 7"/>
                <a:gd name="T6" fmla="*/ 4 w 5"/>
                <a:gd name="T7" fmla="*/ 0 h 7"/>
                <a:gd name="T8" fmla="*/ 3 w 5"/>
                <a:gd name="T9" fmla="*/ 0 h 7"/>
                <a:gd name="T10" fmla="*/ 1 w 5"/>
                <a:gd name="T11" fmla="*/ 2 h 7"/>
                <a:gd name="T12" fmla="*/ 1 w 5"/>
                <a:gd name="T13" fmla="*/ 3 h 7"/>
                <a:gd name="T14" fmla="*/ 0 w 5"/>
                <a:gd name="T15" fmla="*/ 4 h 7"/>
                <a:gd name="T16" fmla="*/ 3 w 5"/>
                <a:gd name="T17" fmla="*/ 6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7">
                  <a:moveTo>
                    <a:pt x="3" y="6"/>
                  </a:moveTo>
                  <a:lnTo>
                    <a:pt x="3" y="4"/>
                  </a:lnTo>
                  <a:lnTo>
                    <a:pt x="4" y="3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3" y="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63" name="Freeform 64"/>
            <p:cNvSpPr>
              <a:spLocks/>
            </p:cNvSpPr>
            <p:nvPr/>
          </p:nvSpPr>
          <p:spPr bwMode="auto">
            <a:xfrm>
              <a:off x="2460" y="3530"/>
              <a:ext cx="5" cy="2"/>
            </a:xfrm>
            <a:custGeom>
              <a:avLst/>
              <a:gdLst>
                <a:gd name="T0" fmla="*/ 3 w 5"/>
                <a:gd name="T1" fmla="*/ 1 h 2"/>
                <a:gd name="T2" fmla="*/ 4 w 5"/>
                <a:gd name="T3" fmla="*/ 1 h 2"/>
                <a:gd name="T4" fmla="*/ 3 w 5"/>
                <a:gd name="T5" fmla="*/ 1 h 2"/>
                <a:gd name="T6" fmla="*/ 0 w 5"/>
                <a:gd name="T7" fmla="*/ 0 h 2"/>
                <a:gd name="T8" fmla="*/ 0 w 5"/>
                <a:gd name="T9" fmla="*/ 1 h 2"/>
                <a:gd name="T10" fmla="*/ 1 w 5"/>
                <a:gd name="T11" fmla="*/ 1 h 2"/>
                <a:gd name="T12" fmla="*/ 1 w 5"/>
                <a:gd name="T13" fmla="*/ 1 h 2"/>
                <a:gd name="T14" fmla="*/ 3 w 5"/>
                <a:gd name="T15" fmla="*/ 1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" h="2">
                  <a:moveTo>
                    <a:pt x="3" y="1"/>
                  </a:moveTo>
                  <a:lnTo>
                    <a:pt x="4" y="1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3" y="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64" name="Freeform 65"/>
            <p:cNvSpPr>
              <a:spLocks/>
            </p:cNvSpPr>
            <p:nvPr/>
          </p:nvSpPr>
          <p:spPr bwMode="auto">
            <a:xfrm>
              <a:off x="2463" y="3530"/>
              <a:ext cx="18" cy="5"/>
            </a:xfrm>
            <a:custGeom>
              <a:avLst/>
              <a:gdLst>
                <a:gd name="T0" fmla="*/ 14 w 18"/>
                <a:gd name="T1" fmla="*/ 0 h 5"/>
                <a:gd name="T2" fmla="*/ 14 w 18"/>
                <a:gd name="T3" fmla="*/ 0 h 5"/>
                <a:gd name="T4" fmla="*/ 12 w 18"/>
                <a:gd name="T5" fmla="*/ 0 h 5"/>
                <a:gd name="T6" fmla="*/ 12 w 18"/>
                <a:gd name="T7" fmla="*/ 1 h 5"/>
                <a:gd name="T8" fmla="*/ 10 w 18"/>
                <a:gd name="T9" fmla="*/ 1 h 5"/>
                <a:gd name="T10" fmla="*/ 7 w 18"/>
                <a:gd name="T11" fmla="*/ 1 h 5"/>
                <a:gd name="T12" fmla="*/ 5 w 18"/>
                <a:gd name="T13" fmla="*/ 1 h 5"/>
                <a:gd name="T14" fmla="*/ 3 w 18"/>
                <a:gd name="T15" fmla="*/ 1 h 5"/>
                <a:gd name="T16" fmla="*/ 0 w 18"/>
                <a:gd name="T17" fmla="*/ 3 h 5"/>
                <a:gd name="T18" fmla="*/ 3 w 18"/>
                <a:gd name="T19" fmla="*/ 4 h 5"/>
                <a:gd name="T20" fmla="*/ 5 w 18"/>
                <a:gd name="T21" fmla="*/ 4 h 5"/>
                <a:gd name="T22" fmla="*/ 7 w 18"/>
                <a:gd name="T23" fmla="*/ 4 h 5"/>
                <a:gd name="T24" fmla="*/ 10 w 18"/>
                <a:gd name="T25" fmla="*/ 4 h 5"/>
                <a:gd name="T26" fmla="*/ 12 w 18"/>
                <a:gd name="T27" fmla="*/ 4 h 5"/>
                <a:gd name="T28" fmla="*/ 14 w 18"/>
                <a:gd name="T29" fmla="*/ 3 h 5"/>
                <a:gd name="T30" fmla="*/ 17 w 18"/>
                <a:gd name="T31" fmla="*/ 3 h 5"/>
                <a:gd name="T32" fmla="*/ 17 w 18"/>
                <a:gd name="T33" fmla="*/ 1 h 5"/>
                <a:gd name="T34" fmla="*/ 14 w 18"/>
                <a:gd name="T35" fmla="*/ 0 h 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8" h="5">
                  <a:moveTo>
                    <a:pt x="14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7" y="1"/>
                  </a:lnTo>
                  <a:lnTo>
                    <a:pt x="5" y="1"/>
                  </a:lnTo>
                  <a:lnTo>
                    <a:pt x="3" y="1"/>
                  </a:lnTo>
                  <a:lnTo>
                    <a:pt x="0" y="3"/>
                  </a:lnTo>
                  <a:lnTo>
                    <a:pt x="3" y="4"/>
                  </a:lnTo>
                  <a:lnTo>
                    <a:pt x="5" y="4"/>
                  </a:lnTo>
                  <a:lnTo>
                    <a:pt x="7" y="4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4" y="3"/>
                  </a:lnTo>
                  <a:lnTo>
                    <a:pt x="17" y="3"/>
                  </a:lnTo>
                  <a:lnTo>
                    <a:pt x="17" y="1"/>
                  </a:lnTo>
                  <a:lnTo>
                    <a:pt x="14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65" name="Freeform 66"/>
            <p:cNvSpPr>
              <a:spLocks/>
            </p:cNvSpPr>
            <p:nvPr/>
          </p:nvSpPr>
          <p:spPr bwMode="auto">
            <a:xfrm>
              <a:off x="2482" y="3526"/>
              <a:ext cx="2" cy="4"/>
            </a:xfrm>
            <a:custGeom>
              <a:avLst/>
              <a:gdLst>
                <a:gd name="T0" fmla="*/ 1 w 2"/>
                <a:gd name="T1" fmla="*/ 0 h 4"/>
                <a:gd name="T2" fmla="*/ 1 w 2"/>
                <a:gd name="T3" fmla="*/ 0 h 4"/>
                <a:gd name="T4" fmla="*/ 0 w 2"/>
                <a:gd name="T5" fmla="*/ 1 h 4"/>
                <a:gd name="T6" fmla="*/ 0 w 2"/>
                <a:gd name="T7" fmla="*/ 2 h 4"/>
                <a:gd name="T8" fmla="*/ 1 w 2"/>
                <a:gd name="T9" fmla="*/ 3 h 4"/>
                <a:gd name="T10" fmla="*/ 1 w 2"/>
                <a:gd name="T11" fmla="*/ 2 h 4"/>
                <a:gd name="T12" fmla="*/ 1 w 2"/>
                <a:gd name="T13" fmla="*/ 1 h 4"/>
                <a:gd name="T14" fmla="*/ 1 w 2"/>
                <a:gd name="T15" fmla="*/ 0 h 4"/>
                <a:gd name="T16" fmla="*/ 1 w 2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66" name="Freeform 67"/>
            <p:cNvSpPr>
              <a:spLocks/>
            </p:cNvSpPr>
            <p:nvPr/>
          </p:nvSpPr>
          <p:spPr bwMode="auto">
            <a:xfrm>
              <a:off x="2463" y="3511"/>
              <a:ext cx="21" cy="11"/>
            </a:xfrm>
            <a:custGeom>
              <a:avLst/>
              <a:gdLst>
                <a:gd name="T0" fmla="*/ 3 w 21"/>
                <a:gd name="T1" fmla="*/ 3 h 11"/>
                <a:gd name="T2" fmla="*/ 3 w 21"/>
                <a:gd name="T3" fmla="*/ 3 h 11"/>
                <a:gd name="T4" fmla="*/ 7 w 21"/>
                <a:gd name="T5" fmla="*/ 3 h 11"/>
                <a:gd name="T6" fmla="*/ 10 w 21"/>
                <a:gd name="T7" fmla="*/ 3 h 11"/>
                <a:gd name="T8" fmla="*/ 13 w 21"/>
                <a:gd name="T9" fmla="*/ 5 h 11"/>
                <a:gd name="T10" fmla="*/ 15 w 21"/>
                <a:gd name="T11" fmla="*/ 7 h 11"/>
                <a:gd name="T12" fmla="*/ 15 w 21"/>
                <a:gd name="T13" fmla="*/ 8 h 11"/>
                <a:gd name="T14" fmla="*/ 18 w 21"/>
                <a:gd name="T15" fmla="*/ 10 h 11"/>
                <a:gd name="T16" fmla="*/ 20 w 21"/>
                <a:gd name="T17" fmla="*/ 10 h 11"/>
                <a:gd name="T18" fmla="*/ 20 w 21"/>
                <a:gd name="T19" fmla="*/ 7 h 11"/>
                <a:gd name="T20" fmla="*/ 18 w 21"/>
                <a:gd name="T21" fmla="*/ 5 h 11"/>
                <a:gd name="T22" fmla="*/ 15 w 21"/>
                <a:gd name="T23" fmla="*/ 3 h 11"/>
                <a:gd name="T24" fmla="*/ 13 w 21"/>
                <a:gd name="T25" fmla="*/ 2 h 11"/>
                <a:gd name="T26" fmla="*/ 10 w 21"/>
                <a:gd name="T27" fmla="*/ 0 h 11"/>
                <a:gd name="T28" fmla="*/ 7 w 21"/>
                <a:gd name="T29" fmla="*/ 0 h 11"/>
                <a:gd name="T30" fmla="*/ 3 w 21"/>
                <a:gd name="T31" fmla="*/ 0 h 11"/>
                <a:gd name="T32" fmla="*/ 0 w 21"/>
                <a:gd name="T33" fmla="*/ 2 h 11"/>
                <a:gd name="T34" fmla="*/ 3 w 21"/>
                <a:gd name="T35" fmla="*/ 3 h 1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" h="11">
                  <a:moveTo>
                    <a:pt x="3" y="3"/>
                  </a:moveTo>
                  <a:lnTo>
                    <a:pt x="3" y="3"/>
                  </a:lnTo>
                  <a:lnTo>
                    <a:pt x="7" y="3"/>
                  </a:lnTo>
                  <a:lnTo>
                    <a:pt x="10" y="3"/>
                  </a:lnTo>
                  <a:lnTo>
                    <a:pt x="13" y="5"/>
                  </a:lnTo>
                  <a:lnTo>
                    <a:pt x="15" y="7"/>
                  </a:lnTo>
                  <a:lnTo>
                    <a:pt x="15" y="8"/>
                  </a:lnTo>
                  <a:lnTo>
                    <a:pt x="18" y="10"/>
                  </a:lnTo>
                  <a:lnTo>
                    <a:pt x="20" y="10"/>
                  </a:lnTo>
                  <a:lnTo>
                    <a:pt x="20" y="7"/>
                  </a:lnTo>
                  <a:lnTo>
                    <a:pt x="18" y="5"/>
                  </a:lnTo>
                  <a:lnTo>
                    <a:pt x="15" y="3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3" y="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67" name="Freeform 68"/>
            <p:cNvSpPr>
              <a:spLocks/>
            </p:cNvSpPr>
            <p:nvPr/>
          </p:nvSpPr>
          <p:spPr bwMode="auto">
            <a:xfrm>
              <a:off x="2443" y="3513"/>
              <a:ext cx="19" cy="14"/>
            </a:xfrm>
            <a:custGeom>
              <a:avLst/>
              <a:gdLst>
                <a:gd name="T0" fmla="*/ 5 w 19"/>
                <a:gd name="T1" fmla="*/ 13 h 14"/>
                <a:gd name="T2" fmla="*/ 5 w 19"/>
                <a:gd name="T3" fmla="*/ 13 h 14"/>
                <a:gd name="T4" fmla="*/ 8 w 19"/>
                <a:gd name="T5" fmla="*/ 11 h 14"/>
                <a:gd name="T6" fmla="*/ 8 w 19"/>
                <a:gd name="T7" fmla="*/ 10 h 14"/>
                <a:gd name="T8" fmla="*/ 8 w 19"/>
                <a:gd name="T9" fmla="*/ 7 h 14"/>
                <a:gd name="T10" fmla="*/ 11 w 19"/>
                <a:gd name="T11" fmla="*/ 6 h 14"/>
                <a:gd name="T12" fmla="*/ 13 w 19"/>
                <a:gd name="T13" fmla="*/ 4 h 14"/>
                <a:gd name="T14" fmla="*/ 15 w 19"/>
                <a:gd name="T15" fmla="*/ 4 h 14"/>
                <a:gd name="T16" fmla="*/ 18 w 19"/>
                <a:gd name="T17" fmla="*/ 2 h 14"/>
                <a:gd name="T18" fmla="*/ 15 w 19"/>
                <a:gd name="T19" fmla="*/ 0 h 14"/>
                <a:gd name="T20" fmla="*/ 13 w 19"/>
                <a:gd name="T21" fmla="*/ 0 h 14"/>
                <a:gd name="T22" fmla="*/ 11 w 19"/>
                <a:gd name="T23" fmla="*/ 2 h 14"/>
                <a:gd name="T24" fmla="*/ 8 w 19"/>
                <a:gd name="T25" fmla="*/ 4 h 14"/>
                <a:gd name="T26" fmla="*/ 5 w 19"/>
                <a:gd name="T27" fmla="*/ 6 h 14"/>
                <a:gd name="T28" fmla="*/ 2 w 19"/>
                <a:gd name="T29" fmla="*/ 7 h 14"/>
                <a:gd name="T30" fmla="*/ 2 w 19"/>
                <a:gd name="T31" fmla="*/ 10 h 14"/>
                <a:gd name="T32" fmla="*/ 0 w 19"/>
                <a:gd name="T33" fmla="*/ 11 h 14"/>
                <a:gd name="T34" fmla="*/ 5 w 19"/>
                <a:gd name="T35" fmla="*/ 13 h 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9" h="14">
                  <a:moveTo>
                    <a:pt x="5" y="13"/>
                  </a:moveTo>
                  <a:lnTo>
                    <a:pt x="5" y="13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8" y="7"/>
                  </a:lnTo>
                  <a:lnTo>
                    <a:pt x="11" y="6"/>
                  </a:lnTo>
                  <a:lnTo>
                    <a:pt x="13" y="4"/>
                  </a:lnTo>
                  <a:lnTo>
                    <a:pt x="15" y="4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1" y="2"/>
                  </a:lnTo>
                  <a:lnTo>
                    <a:pt x="8" y="4"/>
                  </a:lnTo>
                  <a:lnTo>
                    <a:pt x="5" y="6"/>
                  </a:lnTo>
                  <a:lnTo>
                    <a:pt x="2" y="7"/>
                  </a:lnTo>
                  <a:lnTo>
                    <a:pt x="2" y="10"/>
                  </a:lnTo>
                  <a:lnTo>
                    <a:pt x="0" y="11"/>
                  </a:lnTo>
                  <a:lnTo>
                    <a:pt x="5" y="1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68" name="Freeform 69"/>
            <p:cNvSpPr>
              <a:spLocks/>
            </p:cNvSpPr>
            <p:nvPr/>
          </p:nvSpPr>
          <p:spPr bwMode="auto">
            <a:xfrm>
              <a:off x="2443" y="3528"/>
              <a:ext cx="12" cy="18"/>
            </a:xfrm>
            <a:custGeom>
              <a:avLst/>
              <a:gdLst>
                <a:gd name="T0" fmla="*/ 11 w 12"/>
                <a:gd name="T1" fmla="*/ 14 h 18"/>
                <a:gd name="T2" fmla="*/ 11 w 12"/>
                <a:gd name="T3" fmla="*/ 14 h 18"/>
                <a:gd name="T4" fmla="*/ 9 w 12"/>
                <a:gd name="T5" fmla="*/ 14 h 18"/>
                <a:gd name="T6" fmla="*/ 6 w 12"/>
                <a:gd name="T7" fmla="*/ 11 h 18"/>
                <a:gd name="T8" fmla="*/ 6 w 12"/>
                <a:gd name="T9" fmla="*/ 10 h 18"/>
                <a:gd name="T10" fmla="*/ 5 w 12"/>
                <a:gd name="T11" fmla="*/ 10 h 18"/>
                <a:gd name="T12" fmla="*/ 5 w 12"/>
                <a:gd name="T13" fmla="*/ 8 h 18"/>
                <a:gd name="T14" fmla="*/ 5 w 12"/>
                <a:gd name="T15" fmla="*/ 6 h 18"/>
                <a:gd name="T16" fmla="*/ 5 w 12"/>
                <a:gd name="T17" fmla="*/ 4 h 18"/>
                <a:gd name="T18" fmla="*/ 5 w 12"/>
                <a:gd name="T19" fmla="*/ 2 h 18"/>
                <a:gd name="T20" fmla="*/ 0 w 12"/>
                <a:gd name="T21" fmla="*/ 0 h 18"/>
                <a:gd name="T22" fmla="*/ 0 w 12"/>
                <a:gd name="T23" fmla="*/ 4 h 18"/>
                <a:gd name="T24" fmla="*/ 0 w 12"/>
                <a:gd name="T25" fmla="*/ 6 h 18"/>
                <a:gd name="T26" fmla="*/ 0 w 12"/>
                <a:gd name="T27" fmla="*/ 8 h 18"/>
                <a:gd name="T28" fmla="*/ 2 w 12"/>
                <a:gd name="T29" fmla="*/ 10 h 18"/>
                <a:gd name="T30" fmla="*/ 2 w 12"/>
                <a:gd name="T31" fmla="*/ 11 h 18"/>
                <a:gd name="T32" fmla="*/ 5 w 12"/>
                <a:gd name="T33" fmla="*/ 14 h 18"/>
                <a:gd name="T34" fmla="*/ 6 w 12"/>
                <a:gd name="T35" fmla="*/ 15 h 18"/>
                <a:gd name="T36" fmla="*/ 9 w 12"/>
                <a:gd name="T37" fmla="*/ 17 h 18"/>
                <a:gd name="T38" fmla="*/ 11 w 12"/>
                <a:gd name="T39" fmla="*/ 14 h 1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2" h="18">
                  <a:moveTo>
                    <a:pt x="11" y="14"/>
                  </a:moveTo>
                  <a:lnTo>
                    <a:pt x="11" y="14"/>
                  </a:lnTo>
                  <a:lnTo>
                    <a:pt x="9" y="14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5" y="8"/>
                  </a:lnTo>
                  <a:lnTo>
                    <a:pt x="5" y="6"/>
                  </a:lnTo>
                  <a:lnTo>
                    <a:pt x="5" y="4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5" y="14"/>
                  </a:lnTo>
                  <a:lnTo>
                    <a:pt x="6" y="15"/>
                  </a:lnTo>
                  <a:lnTo>
                    <a:pt x="9" y="17"/>
                  </a:lnTo>
                  <a:lnTo>
                    <a:pt x="11" y="1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69" name="Freeform 70"/>
            <p:cNvSpPr>
              <a:spLocks/>
            </p:cNvSpPr>
            <p:nvPr/>
          </p:nvSpPr>
          <p:spPr bwMode="auto">
            <a:xfrm>
              <a:off x="2457" y="3545"/>
              <a:ext cx="20" cy="4"/>
            </a:xfrm>
            <a:custGeom>
              <a:avLst/>
              <a:gdLst>
                <a:gd name="T0" fmla="*/ 19 w 20"/>
                <a:gd name="T1" fmla="*/ 1 h 4"/>
                <a:gd name="T2" fmla="*/ 17 w 20"/>
                <a:gd name="T3" fmla="*/ 1 h 4"/>
                <a:gd name="T4" fmla="*/ 15 w 20"/>
                <a:gd name="T5" fmla="*/ 1 h 4"/>
                <a:gd name="T6" fmla="*/ 12 w 20"/>
                <a:gd name="T7" fmla="*/ 1 h 4"/>
                <a:gd name="T8" fmla="*/ 10 w 20"/>
                <a:gd name="T9" fmla="*/ 1 h 4"/>
                <a:gd name="T10" fmla="*/ 7 w 20"/>
                <a:gd name="T11" fmla="*/ 1 h 4"/>
                <a:gd name="T12" fmla="*/ 4 w 20"/>
                <a:gd name="T13" fmla="*/ 1 h 4"/>
                <a:gd name="T14" fmla="*/ 2 w 20"/>
                <a:gd name="T15" fmla="*/ 0 h 4"/>
                <a:gd name="T16" fmla="*/ 0 w 20"/>
                <a:gd name="T17" fmla="*/ 2 h 4"/>
                <a:gd name="T18" fmla="*/ 2 w 20"/>
                <a:gd name="T19" fmla="*/ 2 h 4"/>
                <a:gd name="T20" fmla="*/ 4 w 20"/>
                <a:gd name="T21" fmla="*/ 3 h 4"/>
                <a:gd name="T22" fmla="*/ 7 w 20"/>
                <a:gd name="T23" fmla="*/ 3 h 4"/>
                <a:gd name="T24" fmla="*/ 10 w 20"/>
                <a:gd name="T25" fmla="*/ 3 h 4"/>
                <a:gd name="T26" fmla="*/ 12 w 20"/>
                <a:gd name="T27" fmla="*/ 3 h 4"/>
                <a:gd name="T28" fmla="*/ 15 w 20"/>
                <a:gd name="T29" fmla="*/ 3 h 4"/>
                <a:gd name="T30" fmla="*/ 17 w 20"/>
                <a:gd name="T31" fmla="*/ 3 h 4"/>
                <a:gd name="T32" fmla="*/ 19 w 20"/>
                <a:gd name="T33" fmla="*/ 2 h 4"/>
                <a:gd name="T34" fmla="*/ 19 w 20"/>
                <a:gd name="T35" fmla="*/ 1 h 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0" h="4">
                  <a:moveTo>
                    <a:pt x="19" y="1"/>
                  </a:moveTo>
                  <a:lnTo>
                    <a:pt x="17" y="1"/>
                  </a:lnTo>
                  <a:lnTo>
                    <a:pt x="15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7" y="1"/>
                  </a:lnTo>
                  <a:lnTo>
                    <a:pt x="4" y="1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3"/>
                  </a:lnTo>
                  <a:lnTo>
                    <a:pt x="7" y="3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7" y="3"/>
                  </a:lnTo>
                  <a:lnTo>
                    <a:pt x="19" y="2"/>
                  </a:lnTo>
                  <a:lnTo>
                    <a:pt x="19" y="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70" name="Freeform 71"/>
            <p:cNvSpPr>
              <a:spLocks/>
            </p:cNvSpPr>
            <p:nvPr/>
          </p:nvSpPr>
          <p:spPr bwMode="auto">
            <a:xfrm>
              <a:off x="2262" y="3357"/>
              <a:ext cx="398" cy="58"/>
            </a:xfrm>
            <a:custGeom>
              <a:avLst/>
              <a:gdLst>
                <a:gd name="T0" fmla="*/ 387 w 398"/>
                <a:gd name="T1" fmla="*/ 41 h 58"/>
                <a:gd name="T2" fmla="*/ 365 w 398"/>
                <a:gd name="T3" fmla="*/ 29 h 58"/>
                <a:gd name="T4" fmla="*/ 343 w 398"/>
                <a:gd name="T5" fmla="*/ 20 h 58"/>
                <a:gd name="T6" fmla="*/ 317 w 398"/>
                <a:gd name="T7" fmla="*/ 14 h 58"/>
                <a:gd name="T8" fmla="*/ 291 w 398"/>
                <a:gd name="T9" fmla="*/ 7 h 58"/>
                <a:gd name="T10" fmla="*/ 266 w 398"/>
                <a:gd name="T11" fmla="*/ 4 h 58"/>
                <a:gd name="T12" fmla="*/ 240 w 398"/>
                <a:gd name="T13" fmla="*/ 0 h 58"/>
                <a:gd name="T14" fmla="*/ 214 w 398"/>
                <a:gd name="T15" fmla="*/ 0 h 58"/>
                <a:gd name="T16" fmla="*/ 186 w 398"/>
                <a:gd name="T17" fmla="*/ 0 h 58"/>
                <a:gd name="T18" fmla="*/ 160 w 398"/>
                <a:gd name="T19" fmla="*/ 2 h 58"/>
                <a:gd name="T20" fmla="*/ 134 w 398"/>
                <a:gd name="T21" fmla="*/ 4 h 58"/>
                <a:gd name="T22" fmla="*/ 109 w 398"/>
                <a:gd name="T23" fmla="*/ 9 h 58"/>
                <a:gd name="T24" fmla="*/ 83 w 398"/>
                <a:gd name="T25" fmla="*/ 18 h 58"/>
                <a:gd name="T26" fmla="*/ 57 w 398"/>
                <a:gd name="T27" fmla="*/ 25 h 58"/>
                <a:gd name="T28" fmla="*/ 31 w 398"/>
                <a:gd name="T29" fmla="*/ 34 h 58"/>
                <a:gd name="T30" fmla="*/ 10 w 398"/>
                <a:gd name="T31" fmla="*/ 48 h 58"/>
                <a:gd name="T32" fmla="*/ 3 w 398"/>
                <a:gd name="T33" fmla="*/ 57 h 58"/>
                <a:gd name="T34" fmla="*/ 26 w 398"/>
                <a:gd name="T35" fmla="*/ 45 h 58"/>
                <a:gd name="T36" fmla="*/ 48 w 398"/>
                <a:gd name="T37" fmla="*/ 34 h 58"/>
                <a:gd name="T38" fmla="*/ 70 w 398"/>
                <a:gd name="T39" fmla="*/ 25 h 58"/>
                <a:gd name="T40" fmla="*/ 96 w 398"/>
                <a:gd name="T41" fmla="*/ 18 h 58"/>
                <a:gd name="T42" fmla="*/ 121 w 398"/>
                <a:gd name="T43" fmla="*/ 12 h 58"/>
                <a:gd name="T44" fmla="*/ 147 w 398"/>
                <a:gd name="T45" fmla="*/ 7 h 58"/>
                <a:gd name="T46" fmla="*/ 172 w 398"/>
                <a:gd name="T47" fmla="*/ 4 h 58"/>
                <a:gd name="T48" fmla="*/ 202 w 398"/>
                <a:gd name="T49" fmla="*/ 4 h 58"/>
                <a:gd name="T50" fmla="*/ 228 w 398"/>
                <a:gd name="T51" fmla="*/ 4 h 58"/>
                <a:gd name="T52" fmla="*/ 252 w 398"/>
                <a:gd name="T53" fmla="*/ 7 h 58"/>
                <a:gd name="T54" fmla="*/ 278 w 398"/>
                <a:gd name="T55" fmla="*/ 9 h 58"/>
                <a:gd name="T56" fmla="*/ 304 w 398"/>
                <a:gd name="T57" fmla="*/ 16 h 58"/>
                <a:gd name="T58" fmla="*/ 327 w 398"/>
                <a:gd name="T59" fmla="*/ 20 h 58"/>
                <a:gd name="T60" fmla="*/ 348 w 398"/>
                <a:gd name="T61" fmla="*/ 29 h 58"/>
                <a:gd name="T62" fmla="*/ 371 w 398"/>
                <a:gd name="T63" fmla="*/ 39 h 58"/>
                <a:gd name="T64" fmla="*/ 390 w 398"/>
                <a:gd name="T65" fmla="*/ 50 h 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98" h="58">
                  <a:moveTo>
                    <a:pt x="397" y="48"/>
                  </a:moveTo>
                  <a:lnTo>
                    <a:pt x="387" y="41"/>
                  </a:lnTo>
                  <a:lnTo>
                    <a:pt x="374" y="37"/>
                  </a:lnTo>
                  <a:lnTo>
                    <a:pt x="365" y="29"/>
                  </a:lnTo>
                  <a:lnTo>
                    <a:pt x="352" y="25"/>
                  </a:lnTo>
                  <a:lnTo>
                    <a:pt x="343" y="20"/>
                  </a:lnTo>
                  <a:lnTo>
                    <a:pt x="329" y="18"/>
                  </a:lnTo>
                  <a:lnTo>
                    <a:pt x="317" y="14"/>
                  </a:lnTo>
                  <a:lnTo>
                    <a:pt x="304" y="12"/>
                  </a:lnTo>
                  <a:lnTo>
                    <a:pt x="291" y="7"/>
                  </a:lnTo>
                  <a:lnTo>
                    <a:pt x="278" y="7"/>
                  </a:lnTo>
                  <a:lnTo>
                    <a:pt x="266" y="4"/>
                  </a:lnTo>
                  <a:lnTo>
                    <a:pt x="252" y="2"/>
                  </a:lnTo>
                  <a:lnTo>
                    <a:pt x="240" y="0"/>
                  </a:lnTo>
                  <a:lnTo>
                    <a:pt x="228" y="0"/>
                  </a:lnTo>
                  <a:lnTo>
                    <a:pt x="214" y="0"/>
                  </a:lnTo>
                  <a:lnTo>
                    <a:pt x="202" y="0"/>
                  </a:lnTo>
                  <a:lnTo>
                    <a:pt x="186" y="0"/>
                  </a:lnTo>
                  <a:lnTo>
                    <a:pt x="172" y="0"/>
                  </a:lnTo>
                  <a:lnTo>
                    <a:pt x="160" y="2"/>
                  </a:lnTo>
                  <a:lnTo>
                    <a:pt x="147" y="2"/>
                  </a:lnTo>
                  <a:lnTo>
                    <a:pt x="134" y="4"/>
                  </a:lnTo>
                  <a:lnTo>
                    <a:pt x="121" y="7"/>
                  </a:lnTo>
                  <a:lnTo>
                    <a:pt x="109" y="9"/>
                  </a:lnTo>
                  <a:lnTo>
                    <a:pt x="96" y="14"/>
                  </a:lnTo>
                  <a:lnTo>
                    <a:pt x="83" y="18"/>
                  </a:lnTo>
                  <a:lnTo>
                    <a:pt x="70" y="20"/>
                  </a:lnTo>
                  <a:lnTo>
                    <a:pt x="57" y="25"/>
                  </a:lnTo>
                  <a:lnTo>
                    <a:pt x="45" y="29"/>
                  </a:lnTo>
                  <a:lnTo>
                    <a:pt x="31" y="34"/>
                  </a:lnTo>
                  <a:lnTo>
                    <a:pt x="22" y="41"/>
                  </a:lnTo>
                  <a:lnTo>
                    <a:pt x="10" y="48"/>
                  </a:lnTo>
                  <a:lnTo>
                    <a:pt x="0" y="54"/>
                  </a:lnTo>
                  <a:lnTo>
                    <a:pt x="3" y="57"/>
                  </a:lnTo>
                  <a:lnTo>
                    <a:pt x="15" y="50"/>
                  </a:lnTo>
                  <a:lnTo>
                    <a:pt x="26" y="45"/>
                  </a:lnTo>
                  <a:lnTo>
                    <a:pt x="35" y="39"/>
                  </a:lnTo>
                  <a:lnTo>
                    <a:pt x="48" y="34"/>
                  </a:lnTo>
                  <a:lnTo>
                    <a:pt x="61" y="29"/>
                  </a:lnTo>
                  <a:lnTo>
                    <a:pt x="70" y="25"/>
                  </a:lnTo>
                  <a:lnTo>
                    <a:pt x="83" y="20"/>
                  </a:lnTo>
                  <a:lnTo>
                    <a:pt x="96" y="18"/>
                  </a:lnTo>
                  <a:lnTo>
                    <a:pt x="109" y="14"/>
                  </a:lnTo>
                  <a:lnTo>
                    <a:pt x="121" y="12"/>
                  </a:lnTo>
                  <a:lnTo>
                    <a:pt x="134" y="9"/>
                  </a:lnTo>
                  <a:lnTo>
                    <a:pt x="147" y="7"/>
                  </a:lnTo>
                  <a:lnTo>
                    <a:pt x="160" y="7"/>
                  </a:lnTo>
                  <a:lnTo>
                    <a:pt x="172" y="4"/>
                  </a:lnTo>
                  <a:lnTo>
                    <a:pt x="186" y="4"/>
                  </a:lnTo>
                  <a:lnTo>
                    <a:pt x="202" y="4"/>
                  </a:lnTo>
                  <a:lnTo>
                    <a:pt x="214" y="4"/>
                  </a:lnTo>
                  <a:lnTo>
                    <a:pt x="228" y="4"/>
                  </a:lnTo>
                  <a:lnTo>
                    <a:pt x="240" y="4"/>
                  </a:lnTo>
                  <a:lnTo>
                    <a:pt x="252" y="7"/>
                  </a:lnTo>
                  <a:lnTo>
                    <a:pt x="266" y="7"/>
                  </a:lnTo>
                  <a:lnTo>
                    <a:pt x="278" y="9"/>
                  </a:lnTo>
                  <a:lnTo>
                    <a:pt x="291" y="12"/>
                  </a:lnTo>
                  <a:lnTo>
                    <a:pt x="304" y="16"/>
                  </a:lnTo>
                  <a:lnTo>
                    <a:pt x="313" y="18"/>
                  </a:lnTo>
                  <a:lnTo>
                    <a:pt x="327" y="20"/>
                  </a:lnTo>
                  <a:lnTo>
                    <a:pt x="339" y="25"/>
                  </a:lnTo>
                  <a:lnTo>
                    <a:pt x="348" y="29"/>
                  </a:lnTo>
                  <a:lnTo>
                    <a:pt x="362" y="34"/>
                  </a:lnTo>
                  <a:lnTo>
                    <a:pt x="371" y="39"/>
                  </a:lnTo>
                  <a:lnTo>
                    <a:pt x="381" y="45"/>
                  </a:lnTo>
                  <a:lnTo>
                    <a:pt x="390" y="50"/>
                  </a:lnTo>
                  <a:lnTo>
                    <a:pt x="397" y="48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71" name="Freeform 72"/>
            <p:cNvSpPr>
              <a:spLocks/>
            </p:cNvSpPr>
            <p:nvPr/>
          </p:nvSpPr>
          <p:spPr bwMode="auto">
            <a:xfrm>
              <a:off x="2138" y="2868"/>
              <a:ext cx="606" cy="432"/>
            </a:xfrm>
            <a:custGeom>
              <a:avLst/>
              <a:gdLst>
                <a:gd name="T0" fmla="*/ 447 w 606"/>
                <a:gd name="T1" fmla="*/ 428 h 432"/>
                <a:gd name="T2" fmla="*/ 477 w 606"/>
                <a:gd name="T3" fmla="*/ 426 h 432"/>
                <a:gd name="T4" fmla="*/ 503 w 606"/>
                <a:gd name="T5" fmla="*/ 421 h 432"/>
                <a:gd name="T6" fmla="*/ 525 w 606"/>
                <a:gd name="T7" fmla="*/ 409 h 432"/>
                <a:gd name="T8" fmla="*/ 564 w 606"/>
                <a:gd name="T9" fmla="*/ 385 h 432"/>
                <a:gd name="T10" fmla="*/ 586 w 606"/>
                <a:gd name="T11" fmla="*/ 351 h 432"/>
                <a:gd name="T12" fmla="*/ 593 w 606"/>
                <a:gd name="T13" fmla="*/ 314 h 432"/>
                <a:gd name="T14" fmla="*/ 586 w 606"/>
                <a:gd name="T15" fmla="*/ 276 h 432"/>
                <a:gd name="T16" fmla="*/ 573 w 606"/>
                <a:gd name="T17" fmla="*/ 250 h 432"/>
                <a:gd name="T18" fmla="*/ 560 w 606"/>
                <a:gd name="T19" fmla="*/ 227 h 432"/>
                <a:gd name="T20" fmla="*/ 538 w 606"/>
                <a:gd name="T21" fmla="*/ 211 h 432"/>
                <a:gd name="T22" fmla="*/ 508 w 606"/>
                <a:gd name="T23" fmla="*/ 201 h 432"/>
                <a:gd name="T24" fmla="*/ 512 w 606"/>
                <a:gd name="T25" fmla="*/ 189 h 432"/>
                <a:gd name="T26" fmla="*/ 531 w 606"/>
                <a:gd name="T27" fmla="*/ 191 h 432"/>
                <a:gd name="T28" fmla="*/ 548 w 606"/>
                <a:gd name="T29" fmla="*/ 199 h 432"/>
                <a:gd name="T30" fmla="*/ 560 w 606"/>
                <a:gd name="T31" fmla="*/ 201 h 432"/>
                <a:gd name="T32" fmla="*/ 579 w 606"/>
                <a:gd name="T33" fmla="*/ 150 h 432"/>
                <a:gd name="T34" fmla="*/ 583 w 606"/>
                <a:gd name="T35" fmla="*/ 83 h 432"/>
                <a:gd name="T36" fmla="*/ 593 w 606"/>
                <a:gd name="T37" fmla="*/ 58 h 432"/>
                <a:gd name="T38" fmla="*/ 602 w 606"/>
                <a:gd name="T39" fmla="*/ 46 h 432"/>
                <a:gd name="T40" fmla="*/ 570 w 606"/>
                <a:gd name="T41" fmla="*/ 51 h 432"/>
                <a:gd name="T42" fmla="*/ 528 w 606"/>
                <a:gd name="T43" fmla="*/ 71 h 432"/>
                <a:gd name="T44" fmla="*/ 496 w 606"/>
                <a:gd name="T45" fmla="*/ 97 h 432"/>
                <a:gd name="T46" fmla="*/ 463 w 606"/>
                <a:gd name="T47" fmla="*/ 124 h 432"/>
                <a:gd name="T48" fmla="*/ 451 w 606"/>
                <a:gd name="T49" fmla="*/ 95 h 432"/>
                <a:gd name="T50" fmla="*/ 425 w 606"/>
                <a:gd name="T51" fmla="*/ 56 h 432"/>
                <a:gd name="T52" fmla="*/ 383 w 606"/>
                <a:gd name="T53" fmla="*/ 30 h 432"/>
                <a:gd name="T54" fmla="*/ 331 w 606"/>
                <a:gd name="T55" fmla="*/ 8 h 432"/>
                <a:gd name="T56" fmla="*/ 309 w 606"/>
                <a:gd name="T57" fmla="*/ 0 h 432"/>
                <a:gd name="T58" fmla="*/ 296 w 606"/>
                <a:gd name="T59" fmla="*/ 0 h 432"/>
                <a:gd name="T60" fmla="*/ 274 w 606"/>
                <a:gd name="T61" fmla="*/ 8 h 432"/>
                <a:gd name="T62" fmla="*/ 222 w 606"/>
                <a:gd name="T63" fmla="*/ 30 h 432"/>
                <a:gd name="T64" fmla="*/ 180 w 606"/>
                <a:gd name="T65" fmla="*/ 56 h 432"/>
                <a:gd name="T66" fmla="*/ 154 w 606"/>
                <a:gd name="T67" fmla="*/ 95 h 432"/>
                <a:gd name="T68" fmla="*/ 142 w 606"/>
                <a:gd name="T69" fmla="*/ 124 h 432"/>
                <a:gd name="T70" fmla="*/ 109 w 606"/>
                <a:gd name="T71" fmla="*/ 97 h 432"/>
                <a:gd name="T72" fmla="*/ 77 w 606"/>
                <a:gd name="T73" fmla="*/ 71 h 432"/>
                <a:gd name="T74" fmla="*/ 35 w 606"/>
                <a:gd name="T75" fmla="*/ 51 h 432"/>
                <a:gd name="T76" fmla="*/ 3 w 606"/>
                <a:gd name="T77" fmla="*/ 46 h 432"/>
                <a:gd name="T78" fmla="*/ 12 w 606"/>
                <a:gd name="T79" fmla="*/ 58 h 432"/>
                <a:gd name="T80" fmla="*/ 26 w 606"/>
                <a:gd name="T81" fmla="*/ 83 h 432"/>
                <a:gd name="T82" fmla="*/ 26 w 606"/>
                <a:gd name="T83" fmla="*/ 150 h 432"/>
                <a:gd name="T84" fmla="*/ 45 w 606"/>
                <a:gd name="T85" fmla="*/ 201 h 432"/>
                <a:gd name="T86" fmla="*/ 57 w 606"/>
                <a:gd name="T87" fmla="*/ 199 h 432"/>
                <a:gd name="T88" fmla="*/ 74 w 606"/>
                <a:gd name="T89" fmla="*/ 191 h 432"/>
                <a:gd name="T90" fmla="*/ 93 w 606"/>
                <a:gd name="T91" fmla="*/ 189 h 432"/>
                <a:gd name="T92" fmla="*/ 97 w 606"/>
                <a:gd name="T93" fmla="*/ 201 h 432"/>
                <a:gd name="T94" fmla="*/ 67 w 606"/>
                <a:gd name="T95" fmla="*/ 211 h 432"/>
                <a:gd name="T96" fmla="*/ 48 w 606"/>
                <a:gd name="T97" fmla="*/ 227 h 432"/>
                <a:gd name="T98" fmla="*/ 32 w 606"/>
                <a:gd name="T99" fmla="*/ 250 h 432"/>
                <a:gd name="T100" fmla="*/ 19 w 606"/>
                <a:gd name="T101" fmla="*/ 276 h 432"/>
                <a:gd name="T102" fmla="*/ 12 w 606"/>
                <a:gd name="T103" fmla="*/ 314 h 432"/>
                <a:gd name="T104" fmla="*/ 19 w 606"/>
                <a:gd name="T105" fmla="*/ 351 h 432"/>
                <a:gd name="T106" fmla="*/ 45 w 606"/>
                <a:gd name="T107" fmla="*/ 385 h 432"/>
                <a:gd name="T108" fmla="*/ 80 w 606"/>
                <a:gd name="T109" fmla="*/ 409 h 432"/>
                <a:gd name="T110" fmla="*/ 106 w 606"/>
                <a:gd name="T111" fmla="*/ 421 h 432"/>
                <a:gd name="T112" fmla="*/ 132 w 606"/>
                <a:gd name="T113" fmla="*/ 426 h 432"/>
                <a:gd name="T114" fmla="*/ 158 w 606"/>
                <a:gd name="T115" fmla="*/ 428 h 432"/>
                <a:gd name="T116" fmla="*/ 428 w 606"/>
                <a:gd name="T117" fmla="*/ 431 h 43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606" h="432">
                  <a:moveTo>
                    <a:pt x="428" y="431"/>
                  </a:moveTo>
                  <a:lnTo>
                    <a:pt x="435" y="431"/>
                  </a:lnTo>
                  <a:lnTo>
                    <a:pt x="441" y="431"/>
                  </a:lnTo>
                  <a:lnTo>
                    <a:pt x="447" y="428"/>
                  </a:lnTo>
                  <a:lnTo>
                    <a:pt x="458" y="428"/>
                  </a:lnTo>
                  <a:lnTo>
                    <a:pt x="463" y="428"/>
                  </a:lnTo>
                  <a:lnTo>
                    <a:pt x="470" y="428"/>
                  </a:lnTo>
                  <a:lnTo>
                    <a:pt x="477" y="426"/>
                  </a:lnTo>
                  <a:lnTo>
                    <a:pt x="483" y="426"/>
                  </a:lnTo>
                  <a:lnTo>
                    <a:pt x="489" y="424"/>
                  </a:lnTo>
                  <a:lnTo>
                    <a:pt x="496" y="421"/>
                  </a:lnTo>
                  <a:lnTo>
                    <a:pt x="503" y="421"/>
                  </a:lnTo>
                  <a:lnTo>
                    <a:pt x="508" y="419"/>
                  </a:lnTo>
                  <a:lnTo>
                    <a:pt x="515" y="417"/>
                  </a:lnTo>
                  <a:lnTo>
                    <a:pt x="522" y="414"/>
                  </a:lnTo>
                  <a:lnTo>
                    <a:pt x="525" y="409"/>
                  </a:lnTo>
                  <a:lnTo>
                    <a:pt x="531" y="407"/>
                  </a:lnTo>
                  <a:lnTo>
                    <a:pt x="544" y="399"/>
                  </a:lnTo>
                  <a:lnTo>
                    <a:pt x="554" y="394"/>
                  </a:lnTo>
                  <a:lnTo>
                    <a:pt x="564" y="385"/>
                  </a:lnTo>
                  <a:lnTo>
                    <a:pt x="570" y="378"/>
                  </a:lnTo>
                  <a:lnTo>
                    <a:pt x="576" y="371"/>
                  </a:lnTo>
                  <a:lnTo>
                    <a:pt x="583" y="360"/>
                  </a:lnTo>
                  <a:lnTo>
                    <a:pt x="586" y="351"/>
                  </a:lnTo>
                  <a:lnTo>
                    <a:pt x="590" y="344"/>
                  </a:lnTo>
                  <a:lnTo>
                    <a:pt x="593" y="334"/>
                  </a:lnTo>
                  <a:lnTo>
                    <a:pt x="593" y="325"/>
                  </a:lnTo>
                  <a:lnTo>
                    <a:pt x="593" y="314"/>
                  </a:lnTo>
                  <a:lnTo>
                    <a:pt x="593" y="305"/>
                  </a:lnTo>
                  <a:lnTo>
                    <a:pt x="593" y="296"/>
                  </a:lnTo>
                  <a:lnTo>
                    <a:pt x="590" y="286"/>
                  </a:lnTo>
                  <a:lnTo>
                    <a:pt x="586" y="276"/>
                  </a:lnTo>
                  <a:lnTo>
                    <a:pt x="583" y="266"/>
                  </a:lnTo>
                  <a:lnTo>
                    <a:pt x="579" y="259"/>
                  </a:lnTo>
                  <a:lnTo>
                    <a:pt x="576" y="254"/>
                  </a:lnTo>
                  <a:lnTo>
                    <a:pt x="573" y="250"/>
                  </a:lnTo>
                  <a:lnTo>
                    <a:pt x="570" y="245"/>
                  </a:lnTo>
                  <a:lnTo>
                    <a:pt x="567" y="237"/>
                  </a:lnTo>
                  <a:lnTo>
                    <a:pt x="564" y="232"/>
                  </a:lnTo>
                  <a:lnTo>
                    <a:pt x="560" y="227"/>
                  </a:lnTo>
                  <a:lnTo>
                    <a:pt x="554" y="223"/>
                  </a:lnTo>
                  <a:lnTo>
                    <a:pt x="548" y="218"/>
                  </a:lnTo>
                  <a:lnTo>
                    <a:pt x="544" y="216"/>
                  </a:lnTo>
                  <a:lnTo>
                    <a:pt x="538" y="211"/>
                  </a:lnTo>
                  <a:lnTo>
                    <a:pt x="531" y="209"/>
                  </a:lnTo>
                  <a:lnTo>
                    <a:pt x="525" y="206"/>
                  </a:lnTo>
                  <a:lnTo>
                    <a:pt x="515" y="204"/>
                  </a:lnTo>
                  <a:lnTo>
                    <a:pt x="508" y="201"/>
                  </a:lnTo>
                  <a:lnTo>
                    <a:pt x="499" y="201"/>
                  </a:lnTo>
                  <a:lnTo>
                    <a:pt x="505" y="194"/>
                  </a:lnTo>
                  <a:lnTo>
                    <a:pt x="508" y="191"/>
                  </a:lnTo>
                  <a:lnTo>
                    <a:pt x="512" y="189"/>
                  </a:lnTo>
                  <a:lnTo>
                    <a:pt x="519" y="189"/>
                  </a:lnTo>
                  <a:lnTo>
                    <a:pt x="522" y="189"/>
                  </a:lnTo>
                  <a:lnTo>
                    <a:pt x="525" y="189"/>
                  </a:lnTo>
                  <a:lnTo>
                    <a:pt x="531" y="191"/>
                  </a:lnTo>
                  <a:lnTo>
                    <a:pt x="534" y="194"/>
                  </a:lnTo>
                  <a:lnTo>
                    <a:pt x="538" y="194"/>
                  </a:lnTo>
                  <a:lnTo>
                    <a:pt x="544" y="196"/>
                  </a:lnTo>
                  <a:lnTo>
                    <a:pt x="548" y="199"/>
                  </a:lnTo>
                  <a:lnTo>
                    <a:pt x="550" y="201"/>
                  </a:lnTo>
                  <a:lnTo>
                    <a:pt x="554" y="201"/>
                  </a:lnTo>
                  <a:lnTo>
                    <a:pt x="557" y="201"/>
                  </a:lnTo>
                  <a:lnTo>
                    <a:pt x="560" y="201"/>
                  </a:lnTo>
                  <a:lnTo>
                    <a:pt x="564" y="199"/>
                  </a:lnTo>
                  <a:lnTo>
                    <a:pt x="573" y="182"/>
                  </a:lnTo>
                  <a:lnTo>
                    <a:pt x="579" y="165"/>
                  </a:lnTo>
                  <a:lnTo>
                    <a:pt x="579" y="150"/>
                  </a:lnTo>
                  <a:lnTo>
                    <a:pt x="579" y="133"/>
                  </a:lnTo>
                  <a:lnTo>
                    <a:pt x="579" y="117"/>
                  </a:lnTo>
                  <a:lnTo>
                    <a:pt x="579" y="99"/>
                  </a:lnTo>
                  <a:lnTo>
                    <a:pt x="583" y="83"/>
                  </a:lnTo>
                  <a:lnTo>
                    <a:pt x="590" y="68"/>
                  </a:lnTo>
                  <a:lnTo>
                    <a:pt x="590" y="65"/>
                  </a:lnTo>
                  <a:lnTo>
                    <a:pt x="593" y="63"/>
                  </a:lnTo>
                  <a:lnTo>
                    <a:pt x="593" y="58"/>
                  </a:lnTo>
                  <a:lnTo>
                    <a:pt x="595" y="56"/>
                  </a:lnTo>
                  <a:lnTo>
                    <a:pt x="595" y="53"/>
                  </a:lnTo>
                  <a:lnTo>
                    <a:pt x="599" y="51"/>
                  </a:lnTo>
                  <a:lnTo>
                    <a:pt x="602" y="46"/>
                  </a:lnTo>
                  <a:lnTo>
                    <a:pt x="605" y="46"/>
                  </a:lnTo>
                  <a:lnTo>
                    <a:pt x="593" y="46"/>
                  </a:lnTo>
                  <a:lnTo>
                    <a:pt x="583" y="49"/>
                  </a:lnTo>
                  <a:lnTo>
                    <a:pt x="570" y="51"/>
                  </a:lnTo>
                  <a:lnTo>
                    <a:pt x="560" y="53"/>
                  </a:lnTo>
                  <a:lnTo>
                    <a:pt x="548" y="58"/>
                  </a:lnTo>
                  <a:lnTo>
                    <a:pt x="538" y="63"/>
                  </a:lnTo>
                  <a:lnTo>
                    <a:pt x="528" y="71"/>
                  </a:lnTo>
                  <a:lnTo>
                    <a:pt x="522" y="76"/>
                  </a:lnTo>
                  <a:lnTo>
                    <a:pt x="512" y="83"/>
                  </a:lnTo>
                  <a:lnTo>
                    <a:pt x="503" y="90"/>
                  </a:lnTo>
                  <a:lnTo>
                    <a:pt x="496" y="97"/>
                  </a:lnTo>
                  <a:lnTo>
                    <a:pt x="486" y="104"/>
                  </a:lnTo>
                  <a:lnTo>
                    <a:pt x="480" y="112"/>
                  </a:lnTo>
                  <a:lnTo>
                    <a:pt x="470" y="117"/>
                  </a:lnTo>
                  <a:lnTo>
                    <a:pt x="463" y="124"/>
                  </a:lnTo>
                  <a:lnTo>
                    <a:pt x="458" y="131"/>
                  </a:lnTo>
                  <a:lnTo>
                    <a:pt x="458" y="119"/>
                  </a:lnTo>
                  <a:lnTo>
                    <a:pt x="454" y="106"/>
                  </a:lnTo>
                  <a:lnTo>
                    <a:pt x="451" y="95"/>
                  </a:lnTo>
                  <a:lnTo>
                    <a:pt x="444" y="85"/>
                  </a:lnTo>
                  <a:lnTo>
                    <a:pt x="437" y="76"/>
                  </a:lnTo>
                  <a:lnTo>
                    <a:pt x="432" y="65"/>
                  </a:lnTo>
                  <a:lnTo>
                    <a:pt x="425" y="56"/>
                  </a:lnTo>
                  <a:lnTo>
                    <a:pt x="415" y="49"/>
                  </a:lnTo>
                  <a:lnTo>
                    <a:pt x="406" y="42"/>
                  </a:lnTo>
                  <a:lnTo>
                    <a:pt x="396" y="37"/>
                  </a:lnTo>
                  <a:lnTo>
                    <a:pt x="383" y="30"/>
                  </a:lnTo>
                  <a:lnTo>
                    <a:pt x="373" y="24"/>
                  </a:lnTo>
                  <a:lnTo>
                    <a:pt x="361" y="17"/>
                  </a:lnTo>
                  <a:lnTo>
                    <a:pt x="345" y="12"/>
                  </a:lnTo>
                  <a:lnTo>
                    <a:pt x="331" y="8"/>
                  </a:lnTo>
                  <a:lnTo>
                    <a:pt x="319" y="3"/>
                  </a:lnTo>
                  <a:lnTo>
                    <a:pt x="316" y="3"/>
                  </a:lnTo>
                  <a:lnTo>
                    <a:pt x="312" y="3"/>
                  </a:lnTo>
                  <a:lnTo>
                    <a:pt x="309" y="0"/>
                  </a:lnTo>
                  <a:lnTo>
                    <a:pt x="305" y="0"/>
                  </a:lnTo>
                  <a:lnTo>
                    <a:pt x="303" y="0"/>
                  </a:lnTo>
                  <a:lnTo>
                    <a:pt x="300" y="0"/>
                  </a:lnTo>
                  <a:lnTo>
                    <a:pt x="296" y="0"/>
                  </a:lnTo>
                  <a:lnTo>
                    <a:pt x="293" y="3"/>
                  </a:lnTo>
                  <a:lnTo>
                    <a:pt x="290" y="3"/>
                  </a:lnTo>
                  <a:lnTo>
                    <a:pt x="286" y="3"/>
                  </a:lnTo>
                  <a:lnTo>
                    <a:pt x="274" y="8"/>
                  </a:lnTo>
                  <a:lnTo>
                    <a:pt x="258" y="12"/>
                  </a:lnTo>
                  <a:lnTo>
                    <a:pt x="244" y="17"/>
                  </a:lnTo>
                  <a:lnTo>
                    <a:pt x="232" y="24"/>
                  </a:lnTo>
                  <a:lnTo>
                    <a:pt x="222" y="30"/>
                  </a:lnTo>
                  <a:lnTo>
                    <a:pt x="209" y="37"/>
                  </a:lnTo>
                  <a:lnTo>
                    <a:pt x="199" y="42"/>
                  </a:lnTo>
                  <a:lnTo>
                    <a:pt x="190" y="49"/>
                  </a:lnTo>
                  <a:lnTo>
                    <a:pt x="180" y="56"/>
                  </a:lnTo>
                  <a:lnTo>
                    <a:pt x="173" y="65"/>
                  </a:lnTo>
                  <a:lnTo>
                    <a:pt x="168" y="76"/>
                  </a:lnTo>
                  <a:lnTo>
                    <a:pt x="161" y="85"/>
                  </a:lnTo>
                  <a:lnTo>
                    <a:pt x="154" y="95"/>
                  </a:lnTo>
                  <a:lnTo>
                    <a:pt x="151" y="106"/>
                  </a:lnTo>
                  <a:lnTo>
                    <a:pt x="151" y="119"/>
                  </a:lnTo>
                  <a:lnTo>
                    <a:pt x="148" y="131"/>
                  </a:lnTo>
                  <a:lnTo>
                    <a:pt x="142" y="124"/>
                  </a:lnTo>
                  <a:lnTo>
                    <a:pt x="135" y="117"/>
                  </a:lnTo>
                  <a:lnTo>
                    <a:pt x="125" y="112"/>
                  </a:lnTo>
                  <a:lnTo>
                    <a:pt x="119" y="104"/>
                  </a:lnTo>
                  <a:lnTo>
                    <a:pt x="109" y="97"/>
                  </a:lnTo>
                  <a:lnTo>
                    <a:pt x="102" y="90"/>
                  </a:lnTo>
                  <a:lnTo>
                    <a:pt x="93" y="83"/>
                  </a:lnTo>
                  <a:lnTo>
                    <a:pt x="87" y="76"/>
                  </a:lnTo>
                  <a:lnTo>
                    <a:pt x="77" y="71"/>
                  </a:lnTo>
                  <a:lnTo>
                    <a:pt x="67" y="63"/>
                  </a:lnTo>
                  <a:lnTo>
                    <a:pt x="57" y="58"/>
                  </a:lnTo>
                  <a:lnTo>
                    <a:pt x="48" y="53"/>
                  </a:lnTo>
                  <a:lnTo>
                    <a:pt x="35" y="51"/>
                  </a:lnTo>
                  <a:lnTo>
                    <a:pt x="26" y="49"/>
                  </a:lnTo>
                  <a:lnTo>
                    <a:pt x="12" y="46"/>
                  </a:lnTo>
                  <a:lnTo>
                    <a:pt x="0" y="46"/>
                  </a:lnTo>
                  <a:lnTo>
                    <a:pt x="3" y="46"/>
                  </a:lnTo>
                  <a:lnTo>
                    <a:pt x="6" y="51"/>
                  </a:lnTo>
                  <a:lnTo>
                    <a:pt x="10" y="53"/>
                  </a:lnTo>
                  <a:lnTo>
                    <a:pt x="10" y="56"/>
                  </a:lnTo>
                  <a:lnTo>
                    <a:pt x="12" y="58"/>
                  </a:lnTo>
                  <a:lnTo>
                    <a:pt x="12" y="63"/>
                  </a:lnTo>
                  <a:lnTo>
                    <a:pt x="16" y="65"/>
                  </a:lnTo>
                  <a:lnTo>
                    <a:pt x="16" y="68"/>
                  </a:lnTo>
                  <a:lnTo>
                    <a:pt x="26" y="83"/>
                  </a:lnTo>
                  <a:lnTo>
                    <a:pt x="29" y="99"/>
                  </a:lnTo>
                  <a:lnTo>
                    <a:pt x="29" y="117"/>
                  </a:lnTo>
                  <a:lnTo>
                    <a:pt x="26" y="133"/>
                  </a:lnTo>
                  <a:lnTo>
                    <a:pt x="26" y="150"/>
                  </a:lnTo>
                  <a:lnTo>
                    <a:pt x="29" y="165"/>
                  </a:lnTo>
                  <a:lnTo>
                    <a:pt x="32" y="182"/>
                  </a:lnTo>
                  <a:lnTo>
                    <a:pt x="41" y="199"/>
                  </a:lnTo>
                  <a:lnTo>
                    <a:pt x="45" y="201"/>
                  </a:lnTo>
                  <a:lnTo>
                    <a:pt x="48" y="201"/>
                  </a:lnTo>
                  <a:lnTo>
                    <a:pt x="52" y="201"/>
                  </a:lnTo>
                  <a:lnTo>
                    <a:pt x="55" y="201"/>
                  </a:lnTo>
                  <a:lnTo>
                    <a:pt x="57" y="199"/>
                  </a:lnTo>
                  <a:lnTo>
                    <a:pt x="64" y="196"/>
                  </a:lnTo>
                  <a:lnTo>
                    <a:pt x="67" y="194"/>
                  </a:lnTo>
                  <a:lnTo>
                    <a:pt x="71" y="194"/>
                  </a:lnTo>
                  <a:lnTo>
                    <a:pt x="74" y="191"/>
                  </a:lnTo>
                  <a:lnTo>
                    <a:pt x="80" y="189"/>
                  </a:lnTo>
                  <a:lnTo>
                    <a:pt x="83" y="189"/>
                  </a:lnTo>
                  <a:lnTo>
                    <a:pt x="87" y="189"/>
                  </a:lnTo>
                  <a:lnTo>
                    <a:pt x="93" y="189"/>
                  </a:lnTo>
                  <a:lnTo>
                    <a:pt x="97" y="191"/>
                  </a:lnTo>
                  <a:lnTo>
                    <a:pt x="102" y="194"/>
                  </a:lnTo>
                  <a:lnTo>
                    <a:pt x="106" y="201"/>
                  </a:lnTo>
                  <a:lnTo>
                    <a:pt x="97" y="201"/>
                  </a:lnTo>
                  <a:lnTo>
                    <a:pt x="90" y="204"/>
                  </a:lnTo>
                  <a:lnTo>
                    <a:pt x="83" y="206"/>
                  </a:lnTo>
                  <a:lnTo>
                    <a:pt x="74" y="209"/>
                  </a:lnTo>
                  <a:lnTo>
                    <a:pt x="67" y="211"/>
                  </a:lnTo>
                  <a:lnTo>
                    <a:pt x="61" y="216"/>
                  </a:lnTo>
                  <a:lnTo>
                    <a:pt x="57" y="218"/>
                  </a:lnTo>
                  <a:lnTo>
                    <a:pt x="52" y="223"/>
                  </a:lnTo>
                  <a:lnTo>
                    <a:pt x="48" y="227"/>
                  </a:lnTo>
                  <a:lnTo>
                    <a:pt x="41" y="232"/>
                  </a:lnTo>
                  <a:lnTo>
                    <a:pt x="38" y="237"/>
                  </a:lnTo>
                  <a:lnTo>
                    <a:pt x="35" y="245"/>
                  </a:lnTo>
                  <a:lnTo>
                    <a:pt x="32" y="250"/>
                  </a:lnTo>
                  <a:lnTo>
                    <a:pt x="29" y="254"/>
                  </a:lnTo>
                  <a:lnTo>
                    <a:pt x="26" y="259"/>
                  </a:lnTo>
                  <a:lnTo>
                    <a:pt x="22" y="266"/>
                  </a:lnTo>
                  <a:lnTo>
                    <a:pt x="19" y="276"/>
                  </a:lnTo>
                  <a:lnTo>
                    <a:pt x="16" y="286"/>
                  </a:lnTo>
                  <a:lnTo>
                    <a:pt x="12" y="296"/>
                  </a:lnTo>
                  <a:lnTo>
                    <a:pt x="12" y="305"/>
                  </a:lnTo>
                  <a:lnTo>
                    <a:pt x="12" y="314"/>
                  </a:lnTo>
                  <a:lnTo>
                    <a:pt x="12" y="325"/>
                  </a:lnTo>
                  <a:lnTo>
                    <a:pt x="12" y="334"/>
                  </a:lnTo>
                  <a:lnTo>
                    <a:pt x="16" y="344"/>
                  </a:lnTo>
                  <a:lnTo>
                    <a:pt x="19" y="351"/>
                  </a:lnTo>
                  <a:lnTo>
                    <a:pt x="26" y="360"/>
                  </a:lnTo>
                  <a:lnTo>
                    <a:pt x="29" y="371"/>
                  </a:lnTo>
                  <a:lnTo>
                    <a:pt x="35" y="378"/>
                  </a:lnTo>
                  <a:lnTo>
                    <a:pt x="45" y="385"/>
                  </a:lnTo>
                  <a:lnTo>
                    <a:pt x="52" y="394"/>
                  </a:lnTo>
                  <a:lnTo>
                    <a:pt x="61" y="399"/>
                  </a:lnTo>
                  <a:lnTo>
                    <a:pt x="74" y="407"/>
                  </a:lnTo>
                  <a:lnTo>
                    <a:pt x="80" y="409"/>
                  </a:lnTo>
                  <a:lnTo>
                    <a:pt x="87" y="414"/>
                  </a:lnTo>
                  <a:lnTo>
                    <a:pt x="93" y="417"/>
                  </a:lnTo>
                  <a:lnTo>
                    <a:pt x="100" y="419"/>
                  </a:lnTo>
                  <a:lnTo>
                    <a:pt x="106" y="421"/>
                  </a:lnTo>
                  <a:lnTo>
                    <a:pt x="112" y="421"/>
                  </a:lnTo>
                  <a:lnTo>
                    <a:pt x="119" y="424"/>
                  </a:lnTo>
                  <a:lnTo>
                    <a:pt x="125" y="426"/>
                  </a:lnTo>
                  <a:lnTo>
                    <a:pt x="132" y="426"/>
                  </a:lnTo>
                  <a:lnTo>
                    <a:pt x="138" y="428"/>
                  </a:lnTo>
                  <a:lnTo>
                    <a:pt x="145" y="428"/>
                  </a:lnTo>
                  <a:lnTo>
                    <a:pt x="151" y="428"/>
                  </a:lnTo>
                  <a:lnTo>
                    <a:pt x="158" y="428"/>
                  </a:lnTo>
                  <a:lnTo>
                    <a:pt x="164" y="431"/>
                  </a:lnTo>
                  <a:lnTo>
                    <a:pt x="170" y="431"/>
                  </a:lnTo>
                  <a:lnTo>
                    <a:pt x="177" y="431"/>
                  </a:lnTo>
                  <a:lnTo>
                    <a:pt x="428" y="431"/>
                  </a:lnTo>
                </a:path>
              </a:pathLst>
            </a:custGeom>
            <a:solidFill>
              <a:srgbClr val="FF7FFF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72" name="Freeform 73"/>
            <p:cNvSpPr>
              <a:spLocks/>
            </p:cNvSpPr>
            <p:nvPr/>
          </p:nvSpPr>
          <p:spPr bwMode="auto">
            <a:xfrm>
              <a:off x="2570" y="3276"/>
              <a:ext cx="102" cy="26"/>
            </a:xfrm>
            <a:custGeom>
              <a:avLst/>
              <a:gdLst>
                <a:gd name="T0" fmla="*/ 98 w 102"/>
                <a:gd name="T1" fmla="*/ 0 h 26"/>
                <a:gd name="T2" fmla="*/ 98 w 102"/>
                <a:gd name="T3" fmla="*/ 0 h 26"/>
                <a:gd name="T4" fmla="*/ 92 w 102"/>
                <a:gd name="T5" fmla="*/ 4 h 26"/>
                <a:gd name="T6" fmla="*/ 86 w 102"/>
                <a:gd name="T7" fmla="*/ 6 h 26"/>
                <a:gd name="T8" fmla="*/ 80 w 102"/>
                <a:gd name="T9" fmla="*/ 8 h 26"/>
                <a:gd name="T10" fmla="*/ 74 w 102"/>
                <a:gd name="T11" fmla="*/ 11 h 26"/>
                <a:gd name="T12" fmla="*/ 67 w 102"/>
                <a:gd name="T13" fmla="*/ 13 h 26"/>
                <a:gd name="T14" fmla="*/ 62 w 102"/>
                <a:gd name="T15" fmla="*/ 14 h 26"/>
                <a:gd name="T16" fmla="*/ 56 w 102"/>
                <a:gd name="T17" fmla="*/ 14 h 26"/>
                <a:gd name="T18" fmla="*/ 49 w 102"/>
                <a:gd name="T19" fmla="*/ 17 h 26"/>
                <a:gd name="T20" fmla="*/ 43 w 102"/>
                <a:gd name="T21" fmla="*/ 17 h 26"/>
                <a:gd name="T22" fmla="*/ 37 w 102"/>
                <a:gd name="T23" fmla="*/ 19 h 26"/>
                <a:gd name="T24" fmla="*/ 31 w 102"/>
                <a:gd name="T25" fmla="*/ 19 h 26"/>
                <a:gd name="T26" fmla="*/ 28 w 102"/>
                <a:gd name="T27" fmla="*/ 19 h 26"/>
                <a:gd name="T28" fmla="*/ 18 w 102"/>
                <a:gd name="T29" fmla="*/ 19 h 26"/>
                <a:gd name="T30" fmla="*/ 13 w 102"/>
                <a:gd name="T31" fmla="*/ 21 h 26"/>
                <a:gd name="T32" fmla="*/ 6 w 102"/>
                <a:gd name="T33" fmla="*/ 21 h 26"/>
                <a:gd name="T34" fmla="*/ 0 w 102"/>
                <a:gd name="T35" fmla="*/ 21 h 26"/>
                <a:gd name="T36" fmla="*/ 0 w 102"/>
                <a:gd name="T37" fmla="*/ 25 h 26"/>
                <a:gd name="T38" fmla="*/ 6 w 102"/>
                <a:gd name="T39" fmla="*/ 25 h 26"/>
                <a:gd name="T40" fmla="*/ 13 w 102"/>
                <a:gd name="T41" fmla="*/ 23 h 26"/>
                <a:gd name="T42" fmla="*/ 18 w 102"/>
                <a:gd name="T43" fmla="*/ 23 h 26"/>
                <a:gd name="T44" fmla="*/ 28 w 102"/>
                <a:gd name="T45" fmla="*/ 23 h 26"/>
                <a:gd name="T46" fmla="*/ 34 w 102"/>
                <a:gd name="T47" fmla="*/ 23 h 26"/>
                <a:gd name="T48" fmla="*/ 40 w 102"/>
                <a:gd name="T49" fmla="*/ 23 h 26"/>
                <a:gd name="T50" fmla="*/ 46 w 102"/>
                <a:gd name="T51" fmla="*/ 21 h 26"/>
                <a:gd name="T52" fmla="*/ 53 w 102"/>
                <a:gd name="T53" fmla="*/ 21 h 26"/>
                <a:gd name="T54" fmla="*/ 58 w 102"/>
                <a:gd name="T55" fmla="*/ 19 h 26"/>
                <a:gd name="T56" fmla="*/ 65 w 102"/>
                <a:gd name="T57" fmla="*/ 17 h 26"/>
                <a:gd name="T58" fmla="*/ 71 w 102"/>
                <a:gd name="T59" fmla="*/ 17 h 26"/>
                <a:gd name="T60" fmla="*/ 76 w 102"/>
                <a:gd name="T61" fmla="*/ 14 h 26"/>
                <a:gd name="T62" fmla="*/ 83 w 102"/>
                <a:gd name="T63" fmla="*/ 13 h 26"/>
                <a:gd name="T64" fmla="*/ 89 w 102"/>
                <a:gd name="T65" fmla="*/ 11 h 26"/>
                <a:gd name="T66" fmla="*/ 96 w 102"/>
                <a:gd name="T67" fmla="*/ 6 h 26"/>
                <a:gd name="T68" fmla="*/ 101 w 102"/>
                <a:gd name="T69" fmla="*/ 4 h 26"/>
                <a:gd name="T70" fmla="*/ 98 w 102"/>
                <a:gd name="T71" fmla="*/ 0 h 2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2" h="26">
                  <a:moveTo>
                    <a:pt x="98" y="0"/>
                  </a:moveTo>
                  <a:lnTo>
                    <a:pt x="98" y="0"/>
                  </a:lnTo>
                  <a:lnTo>
                    <a:pt x="92" y="4"/>
                  </a:lnTo>
                  <a:lnTo>
                    <a:pt x="86" y="6"/>
                  </a:lnTo>
                  <a:lnTo>
                    <a:pt x="80" y="8"/>
                  </a:lnTo>
                  <a:lnTo>
                    <a:pt x="74" y="11"/>
                  </a:lnTo>
                  <a:lnTo>
                    <a:pt x="67" y="13"/>
                  </a:lnTo>
                  <a:lnTo>
                    <a:pt x="62" y="14"/>
                  </a:lnTo>
                  <a:lnTo>
                    <a:pt x="56" y="14"/>
                  </a:lnTo>
                  <a:lnTo>
                    <a:pt x="49" y="17"/>
                  </a:lnTo>
                  <a:lnTo>
                    <a:pt x="43" y="17"/>
                  </a:lnTo>
                  <a:lnTo>
                    <a:pt x="37" y="19"/>
                  </a:lnTo>
                  <a:lnTo>
                    <a:pt x="31" y="19"/>
                  </a:lnTo>
                  <a:lnTo>
                    <a:pt x="28" y="19"/>
                  </a:lnTo>
                  <a:lnTo>
                    <a:pt x="18" y="19"/>
                  </a:lnTo>
                  <a:lnTo>
                    <a:pt x="13" y="21"/>
                  </a:lnTo>
                  <a:lnTo>
                    <a:pt x="6" y="21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6" y="25"/>
                  </a:lnTo>
                  <a:lnTo>
                    <a:pt x="13" y="23"/>
                  </a:lnTo>
                  <a:lnTo>
                    <a:pt x="18" y="23"/>
                  </a:lnTo>
                  <a:lnTo>
                    <a:pt x="28" y="23"/>
                  </a:lnTo>
                  <a:lnTo>
                    <a:pt x="34" y="23"/>
                  </a:lnTo>
                  <a:lnTo>
                    <a:pt x="40" y="23"/>
                  </a:lnTo>
                  <a:lnTo>
                    <a:pt x="46" y="21"/>
                  </a:lnTo>
                  <a:lnTo>
                    <a:pt x="53" y="21"/>
                  </a:lnTo>
                  <a:lnTo>
                    <a:pt x="58" y="19"/>
                  </a:lnTo>
                  <a:lnTo>
                    <a:pt x="65" y="17"/>
                  </a:lnTo>
                  <a:lnTo>
                    <a:pt x="71" y="17"/>
                  </a:lnTo>
                  <a:lnTo>
                    <a:pt x="76" y="14"/>
                  </a:lnTo>
                  <a:lnTo>
                    <a:pt x="83" y="13"/>
                  </a:lnTo>
                  <a:lnTo>
                    <a:pt x="89" y="11"/>
                  </a:lnTo>
                  <a:lnTo>
                    <a:pt x="96" y="6"/>
                  </a:lnTo>
                  <a:lnTo>
                    <a:pt x="101" y="4"/>
                  </a:lnTo>
                  <a:lnTo>
                    <a:pt x="98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73" name="Freeform 74"/>
            <p:cNvSpPr>
              <a:spLocks/>
            </p:cNvSpPr>
            <p:nvPr/>
          </p:nvSpPr>
          <p:spPr bwMode="auto">
            <a:xfrm>
              <a:off x="2674" y="3135"/>
              <a:ext cx="60" cy="143"/>
            </a:xfrm>
            <a:custGeom>
              <a:avLst/>
              <a:gdLst>
                <a:gd name="T0" fmla="*/ 44 w 60"/>
                <a:gd name="T1" fmla="*/ 2 h 143"/>
                <a:gd name="T2" fmla="*/ 44 w 60"/>
                <a:gd name="T3" fmla="*/ 2 h 143"/>
                <a:gd name="T4" fmla="*/ 48 w 60"/>
                <a:gd name="T5" fmla="*/ 12 h 143"/>
                <a:gd name="T6" fmla="*/ 50 w 60"/>
                <a:gd name="T7" fmla="*/ 21 h 143"/>
                <a:gd name="T8" fmla="*/ 54 w 60"/>
                <a:gd name="T9" fmla="*/ 31 h 143"/>
                <a:gd name="T10" fmla="*/ 54 w 60"/>
                <a:gd name="T11" fmla="*/ 40 h 143"/>
                <a:gd name="T12" fmla="*/ 54 w 60"/>
                <a:gd name="T13" fmla="*/ 49 h 143"/>
                <a:gd name="T14" fmla="*/ 54 w 60"/>
                <a:gd name="T15" fmla="*/ 59 h 143"/>
                <a:gd name="T16" fmla="*/ 54 w 60"/>
                <a:gd name="T17" fmla="*/ 68 h 143"/>
                <a:gd name="T18" fmla="*/ 50 w 60"/>
                <a:gd name="T19" fmla="*/ 75 h 143"/>
                <a:gd name="T20" fmla="*/ 48 w 60"/>
                <a:gd name="T21" fmla="*/ 85 h 143"/>
                <a:gd name="T22" fmla="*/ 44 w 60"/>
                <a:gd name="T23" fmla="*/ 94 h 143"/>
                <a:gd name="T24" fmla="*/ 39 w 60"/>
                <a:gd name="T25" fmla="*/ 101 h 143"/>
                <a:gd name="T26" fmla="*/ 33 w 60"/>
                <a:gd name="T27" fmla="*/ 111 h 143"/>
                <a:gd name="T28" fmla="*/ 26 w 60"/>
                <a:gd name="T29" fmla="*/ 118 h 143"/>
                <a:gd name="T30" fmla="*/ 18 w 60"/>
                <a:gd name="T31" fmla="*/ 125 h 143"/>
                <a:gd name="T32" fmla="*/ 9 w 60"/>
                <a:gd name="T33" fmla="*/ 132 h 143"/>
                <a:gd name="T34" fmla="*/ 0 w 60"/>
                <a:gd name="T35" fmla="*/ 137 h 143"/>
                <a:gd name="T36" fmla="*/ 3 w 60"/>
                <a:gd name="T37" fmla="*/ 142 h 143"/>
                <a:gd name="T38" fmla="*/ 11 w 60"/>
                <a:gd name="T39" fmla="*/ 134 h 143"/>
                <a:gd name="T40" fmla="*/ 24 w 60"/>
                <a:gd name="T41" fmla="*/ 127 h 143"/>
                <a:gd name="T42" fmla="*/ 30 w 60"/>
                <a:gd name="T43" fmla="*/ 120 h 143"/>
                <a:gd name="T44" fmla="*/ 39 w 60"/>
                <a:gd name="T45" fmla="*/ 113 h 143"/>
                <a:gd name="T46" fmla="*/ 44 w 60"/>
                <a:gd name="T47" fmla="*/ 104 h 143"/>
                <a:gd name="T48" fmla="*/ 48 w 60"/>
                <a:gd name="T49" fmla="*/ 94 h 143"/>
                <a:gd name="T50" fmla="*/ 54 w 60"/>
                <a:gd name="T51" fmla="*/ 87 h 143"/>
                <a:gd name="T52" fmla="*/ 56 w 60"/>
                <a:gd name="T53" fmla="*/ 78 h 143"/>
                <a:gd name="T54" fmla="*/ 59 w 60"/>
                <a:gd name="T55" fmla="*/ 68 h 143"/>
                <a:gd name="T56" fmla="*/ 59 w 60"/>
                <a:gd name="T57" fmla="*/ 59 h 143"/>
                <a:gd name="T58" fmla="*/ 59 w 60"/>
                <a:gd name="T59" fmla="*/ 49 h 143"/>
                <a:gd name="T60" fmla="*/ 59 w 60"/>
                <a:gd name="T61" fmla="*/ 40 h 143"/>
                <a:gd name="T62" fmla="*/ 59 w 60"/>
                <a:gd name="T63" fmla="*/ 31 h 143"/>
                <a:gd name="T64" fmla="*/ 56 w 60"/>
                <a:gd name="T65" fmla="*/ 19 h 143"/>
                <a:gd name="T66" fmla="*/ 54 w 60"/>
                <a:gd name="T67" fmla="*/ 9 h 143"/>
                <a:gd name="T68" fmla="*/ 50 w 60"/>
                <a:gd name="T69" fmla="*/ 0 h 143"/>
                <a:gd name="T70" fmla="*/ 44 w 60"/>
                <a:gd name="T71" fmla="*/ 2 h 14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" h="143">
                  <a:moveTo>
                    <a:pt x="44" y="2"/>
                  </a:moveTo>
                  <a:lnTo>
                    <a:pt x="44" y="2"/>
                  </a:lnTo>
                  <a:lnTo>
                    <a:pt x="48" y="12"/>
                  </a:lnTo>
                  <a:lnTo>
                    <a:pt x="50" y="21"/>
                  </a:lnTo>
                  <a:lnTo>
                    <a:pt x="54" y="31"/>
                  </a:lnTo>
                  <a:lnTo>
                    <a:pt x="54" y="40"/>
                  </a:lnTo>
                  <a:lnTo>
                    <a:pt x="54" y="49"/>
                  </a:lnTo>
                  <a:lnTo>
                    <a:pt x="54" y="59"/>
                  </a:lnTo>
                  <a:lnTo>
                    <a:pt x="54" y="68"/>
                  </a:lnTo>
                  <a:lnTo>
                    <a:pt x="50" y="75"/>
                  </a:lnTo>
                  <a:lnTo>
                    <a:pt x="48" y="85"/>
                  </a:lnTo>
                  <a:lnTo>
                    <a:pt x="44" y="94"/>
                  </a:lnTo>
                  <a:lnTo>
                    <a:pt x="39" y="101"/>
                  </a:lnTo>
                  <a:lnTo>
                    <a:pt x="33" y="111"/>
                  </a:lnTo>
                  <a:lnTo>
                    <a:pt x="26" y="118"/>
                  </a:lnTo>
                  <a:lnTo>
                    <a:pt x="18" y="125"/>
                  </a:lnTo>
                  <a:lnTo>
                    <a:pt x="9" y="132"/>
                  </a:lnTo>
                  <a:lnTo>
                    <a:pt x="0" y="137"/>
                  </a:lnTo>
                  <a:lnTo>
                    <a:pt x="3" y="142"/>
                  </a:lnTo>
                  <a:lnTo>
                    <a:pt x="11" y="134"/>
                  </a:lnTo>
                  <a:lnTo>
                    <a:pt x="24" y="127"/>
                  </a:lnTo>
                  <a:lnTo>
                    <a:pt x="30" y="120"/>
                  </a:lnTo>
                  <a:lnTo>
                    <a:pt x="39" y="113"/>
                  </a:lnTo>
                  <a:lnTo>
                    <a:pt x="44" y="104"/>
                  </a:lnTo>
                  <a:lnTo>
                    <a:pt x="48" y="94"/>
                  </a:lnTo>
                  <a:lnTo>
                    <a:pt x="54" y="87"/>
                  </a:lnTo>
                  <a:lnTo>
                    <a:pt x="56" y="78"/>
                  </a:lnTo>
                  <a:lnTo>
                    <a:pt x="59" y="68"/>
                  </a:lnTo>
                  <a:lnTo>
                    <a:pt x="59" y="59"/>
                  </a:lnTo>
                  <a:lnTo>
                    <a:pt x="59" y="49"/>
                  </a:lnTo>
                  <a:lnTo>
                    <a:pt x="59" y="40"/>
                  </a:lnTo>
                  <a:lnTo>
                    <a:pt x="59" y="31"/>
                  </a:lnTo>
                  <a:lnTo>
                    <a:pt x="56" y="19"/>
                  </a:lnTo>
                  <a:lnTo>
                    <a:pt x="54" y="9"/>
                  </a:lnTo>
                  <a:lnTo>
                    <a:pt x="50" y="0"/>
                  </a:lnTo>
                  <a:lnTo>
                    <a:pt x="44" y="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74" name="Freeform 75"/>
            <p:cNvSpPr>
              <a:spLocks/>
            </p:cNvSpPr>
            <p:nvPr/>
          </p:nvSpPr>
          <p:spPr bwMode="auto">
            <a:xfrm>
              <a:off x="2638" y="3069"/>
              <a:ext cx="87" cy="65"/>
            </a:xfrm>
            <a:custGeom>
              <a:avLst/>
              <a:gdLst>
                <a:gd name="T0" fmla="*/ 0 w 87"/>
                <a:gd name="T1" fmla="*/ 0 h 65"/>
                <a:gd name="T2" fmla="*/ 3 w 87"/>
                <a:gd name="T3" fmla="*/ 5 h 65"/>
                <a:gd name="T4" fmla="*/ 12 w 87"/>
                <a:gd name="T5" fmla="*/ 5 h 65"/>
                <a:gd name="T6" fmla="*/ 18 w 87"/>
                <a:gd name="T7" fmla="*/ 7 h 65"/>
                <a:gd name="T8" fmla="*/ 25 w 87"/>
                <a:gd name="T9" fmla="*/ 7 h 65"/>
                <a:gd name="T10" fmla="*/ 31 w 87"/>
                <a:gd name="T11" fmla="*/ 12 h 65"/>
                <a:gd name="T12" fmla="*/ 37 w 87"/>
                <a:gd name="T13" fmla="*/ 14 h 65"/>
                <a:gd name="T14" fmla="*/ 43 w 87"/>
                <a:gd name="T15" fmla="*/ 16 h 65"/>
                <a:gd name="T16" fmla="*/ 49 w 87"/>
                <a:gd name="T17" fmla="*/ 20 h 65"/>
                <a:gd name="T18" fmla="*/ 52 w 87"/>
                <a:gd name="T19" fmla="*/ 25 h 65"/>
                <a:gd name="T20" fmla="*/ 59 w 87"/>
                <a:gd name="T21" fmla="*/ 30 h 65"/>
                <a:gd name="T22" fmla="*/ 61 w 87"/>
                <a:gd name="T23" fmla="*/ 35 h 65"/>
                <a:gd name="T24" fmla="*/ 65 w 87"/>
                <a:gd name="T25" fmla="*/ 39 h 65"/>
                <a:gd name="T26" fmla="*/ 68 w 87"/>
                <a:gd name="T27" fmla="*/ 44 h 65"/>
                <a:gd name="T28" fmla="*/ 74 w 87"/>
                <a:gd name="T29" fmla="*/ 48 h 65"/>
                <a:gd name="T30" fmla="*/ 74 w 87"/>
                <a:gd name="T31" fmla="*/ 55 h 65"/>
                <a:gd name="T32" fmla="*/ 77 w 87"/>
                <a:gd name="T33" fmla="*/ 59 h 65"/>
                <a:gd name="T34" fmla="*/ 80 w 87"/>
                <a:gd name="T35" fmla="*/ 64 h 65"/>
                <a:gd name="T36" fmla="*/ 86 w 87"/>
                <a:gd name="T37" fmla="*/ 62 h 65"/>
                <a:gd name="T38" fmla="*/ 83 w 87"/>
                <a:gd name="T39" fmla="*/ 57 h 65"/>
                <a:gd name="T40" fmla="*/ 80 w 87"/>
                <a:gd name="T41" fmla="*/ 52 h 65"/>
                <a:gd name="T42" fmla="*/ 77 w 87"/>
                <a:gd name="T43" fmla="*/ 48 h 65"/>
                <a:gd name="T44" fmla="*/ 74 w 87"/>
                <a:gd name="T45" fmla="*/ 42 h 65"/>
                <a:gd name="T46" fmla="*/ 70 w 87"/>
                <a:gd name="T47" fmla="*/ 37 h 65"/>
                <a:gd name="T48" fmla="*/ 68 w 87"/>
                <a:gd name="T49" fmla="*/ 32 h 65"/>
                <a:gd name="T50" fmla="*/ 61 w 87"/>
                <a:gd name="T51" fmla="*/ 27 h 65"/>
                <a:gd name="T52" fmla="*/ 59 w 87"/>
                <a:gd name="T53" fmla="*/ 23 h 65"/>
                <a:gd name="T54" fmla="*/ 52 w 87"/>
                <a:gd name="T55" fmla="*/ 18 h 65"/>
                <a:gd name="T56" fmla="*/ 46 w 87"/>
                <a:gd name="T57" fmla="*/ 14 h 65"/>
                <a:gd name="T58" fmla="*/ 40 w 87"/>
                <a:gd name="T59" fmla="*/ 10 h 65"/>
                <a:gd name="T60" fmla="*/ 34 w 87"/>
                <a:gd name="T61" fmla="*/ 7 h 65"/>
                <a:gd name="T62" fmla="*/ 27 w 87"/>
                <a:gd name="T63" fmla="*/ 5 h 65"/>
                <a:gd name="T64" fmla="*/ 18 w 87"/>
                <a:gd name="T65" fmla="*/ 2 h 65"/>
                <a:gd name="T66" fmla="*/ 12 w 87"/>
                <a:gd name="T67" fmla="*/ 0 h 65"/>
                <a:gd name="T68" fmla="*/ 3 w 87"/>
                <a:gd name="T69" fmla="*/ 0 h 65"/>
                <a:gd name="T70" fmla="*/ 6 w 87"/>
                <a:gd name="T71" fmla="*/ 2 h 65"/>
                <a:gd name="T72" fmla="*/ 0 w 87"/>
                <a:gd name="T73" fmla="*/ 0 h 65"/>
                <a:gd name="T74" fmla="*/ 0 w 87"/>
                <a:gd name="T75" fmla="*/ 5 h 65"/>
                <a:gd name="T76" fmla="*/ 3 w 87"/>
                <a:gd name="T77" fmla="*/ 5 h 65"/>
                <a:gd name="T78" fmla="*/ 0 w 87"/>
                <a:gd name="T79" fmla="*/ 0 h 6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87" h="65">
                  <a:moveTo>
                    <a:pt x="0" y="0"/>
                  </a:moveTo>
                  <a:lnTo>
                    <a:pt x="3" y="5"/>
                  </a:lnTo>
                  <a:lnTo>
                    <a:pt x="12" y="5"/>
                  </a:lnTo>
                  <a:lnTo>
                    <a:pt x="18" y="7"/>
                  </a:lnTo>
                  <a:lnTo>
                    <a:pt x="25" y="7"/>
                  </a:lnTo>
                  <a:lnTo>
                    <a:pt x="31" y="12"/>
                  </a:lnTo>
                  <a:lnTo>
                    <a:pt x="37" y="14"/>
                  </a:lnTo>
                  <a:lnTo>
                    <a:pt x="43" y="16"/>
                  </a:lnTo>
                  <a:lnTo>
                    <a:pt x="49" y="20"/>
                  </a:lnTo>
                  <a:lnTo>
                    <a:pt x="52" y="25"/>
                  </a:lnTo>
                  <a:lnTo>
                    <a:pt x="59" y="30"/>
                  </a:lnTo>
                  <a:lnTo>
                    <a:pt x="61" y="35"/>
                  </a:lnTo>
                  <a:lnTo>
                    <a:pt x="65" y="39"/>
                  </a:lnTo>
                  <a:lnTo>
                    <a:pt x="68" y="44"/>
                  </a:lnTo>
                  <a:lnTo>
                    <a:pt x="74" y="48"/>
                  </a:lnTo>
                  <a:lnTo>
                    <a:pt x="74" y="55"/>
                  </a:lnTo>
                  <a:lnTo>
                    <a:pt x="77" y="59"/>
                  </a:lnTo>
                  <a:lnTo>
                    <a:pt x="80" y="64"/>
                  </a:lnTo>
                  <a:lnTo>
                    <a:pt x="86" y="62"/>
                  </a:lnTo>
                  <a:lnTo>
                    <a:pt x="83" y="57"/>
                  </a:lnTo>
                  <a:lnTo>
                    <a:pt x="80" y="52"/>
                  </a:lnTo>
                  <a:lnTo>
                    <a:pt x="77" y="48"/>
                  </a:lnTo>
                  <a:lnTo>
                    <a:pt x="74" y="42"/>
                  </a:lnTo>
                  <a:lnTo>
                    <a:pt x="70" y="37"/>
                  </a:lnTo>
                  <a:lnTo>
                    <a:pt x="68" y="32"/>
                  </a:lnTo>
                  <a:lnTo>
                    <a:pt x="61" y="27"/>
                  </a:lnTo>
                  <a:lnTo>
                    <a:pt x="59" y="23"/>
                  </a:lnTo>
                  <a:lnTo>
                    <a:pt x="52" y="18"/>
                  </a:lnTo>
                  <a:lnTo>
                    <a:pt x="46" y="14"/>
                  </a:lnTo>
                  <a:lnTo>
                    <a:pt x="40" y="10"/>
                  </a:lnTo>
                  <a:lnTo>
                    <a:pt x="34" y="7"/>
                  </a:lnTo>
                  <a:lnTo>
                    <a:pt x="27" y="5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3" y="0"/>
                  </a:lnTo>
                  <a:lnTo>
                    <a:pt x="6" y="2"/>
                  </a:lnTo>
                  <a:lnTo>
                    <a:pt x="0" y="0"/>
                  </a:lnTo>
                  <a:lnTo>
                    <a:pt x="0" y="5"/>
                  </a:lnTo>
                  <a:lnTo>
                    <a:pt x="3" y="5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75" name="Freeform 76"/>
            <p:cNvSpPr>
              <a:spLocks/>
            </p:cNvSpPr>
            <p:nvPr/>
          </p:nvSpPr>
          <p:spPr bwMode="auto">
            <a:xfrm>
              <a:off x="2638" y="3056"/>
              <a:ext cx="67" cy="15"/>
            </a:xfrm>
            <a:custGeom>
              <a:avLst/>
              <a:gdLst>
                <a:gd name="T0" fmla="*/ 60 w 67"/>
                <a:gd name="T1" fmla="*/ 8 h 15"/>
                <a:gd name="T2" fmla="*/ 60 w 67"/>
                <a:gd name="T3" fmla="*/ 8 h 15"/>
                <a:gd name="T4" fmla="*/ 60 w 67"/>
                <a:gd name="T5" fmla="*/ 10 h 15"/>
                <a:gd name="T6" fmla="*/ 57 w 67"/>
                <a:gd name="T7" fmla="*/ 10 h 15"/>
                <a:gd name="T8" fmla="*/ 54 w 67"/>
                <a:gd name="T9" fmla="*/ 10 h 15"/>
                <a:gd name="T10" fmla="*/ 51 w 67"/>
                <a:gd name="T11" fmla="*/ 10 h 15"/>
                <a:gd name="T12" fmla="*/ 48 w 67"/>
                <a:gd name="T13" fmla="*/ 8 h 15"/>
                <a:gd name="T14" fmla="*/ 45 w 67"/>
                <a:gd name="T15" fmla="*/ 8 h 15"/>
                <a:gd name="T16" fmla="*/ 42 w 67"/>
                <a:gd name="T17" fmla="*/ 6 h 15"/>
                <a:gd name="T18" fmla="*/ 39 w 67"/>
                <a:gd name="T19" fmla="*/ 4 h 15"/>
                <a:gd name="T20" fmla="*/ 33 w 67"/>
                <a:gd name="T21" fmla="*/ 2 h 15"/>
                <a:gd name="T22" fmla="*/ 30 w 67"/>
                <a:gd name="T23" fmla="*/ 0 h 15"/>
                <a:gd name="T24" fmla="*/ 24 w 67"/>
                <a:gd name="T25" fmla="*/ 0 h 15"/>
                <a:gd name="T26" fmla="*/ 21 w 67"/>
                <a:gd name="T27" fmla="*/ 0 h 15"/>
                <a:gd name="T28" fmla="*/ 15 w 67"/>
                <a:gd name="T29" fmla="*/ 0 h 15"/>
                <a:gd name="T30" fmla="*/ 9 w 67"/>
                <a:gd name="T31" fmla="*/ 2 h 15"/>
                <a:gd name="T32" fmla="*/ 6 w 67"/>
                <a:gd name="T33" fmla="*/ 6 h 15"/>
                <a:gd name="T34" fmla="*/ 0 w 67"/>
                <a:gd name="T35" fmla="*/ 10 h 15"/>
                <a:gd name="T36" fmla="*/ 6 w 67"/>
                <a:gd name="T37" fmla="*/ 12 h 15"/>
                <a:gd name="T38" fmla="*/ 9 w 67"/>
                <a:gd name="T39" fmla="*/ 8 h 15"/>
                <a:gd name="T40" fmla="*/ 15 w 67"/>
                <a:gd name="T41" fmla="*/ 6 h 15"/>
                <a:gd name="T42" fmla="*/ 18 w 67"/>
                <a:gd name="T43" fmla="*/ 4 h 15"/>
                <a:gd name="T44" fmla="*/ 21 w 67"/>
                <a:gd name="T45" fmla="*/ 4 h 15"/>
                <a:gd name="T46" fmla="*/ 24 w 67"/>
                <a:gd name="T47" fmla="*/ 4 h 15"/>
                <a:gd name="T48" fmla="*/ 27 w 67"/>
                <a:gd name="T49" fmla="*/ 4 h 15"/>
                <a:gd name="T50" fmla="*/ 30 w 67"/>
                <a:gd name="T51" fmla="*/ 6 h 15"/>
                <a:gd name="T52" fmla="*/ 36 w 67"/>
                <a:gd name="T53" fmla="*/ 6 h 15"/>
                <a:gd name="T54" fmla="*/ 39 w 67"/>
                <a:gd name="T55" fmla="*/ 8 h 15"/>
                <a:gd name="T56" fmla="*/ 42 w 67"/>
                <a:gd name="T57" fmla="*/ 10 h 15"/>
                <a:gd name="T58" fmla="*/ 45 w 67"/>
                <a:gd name="T59" fmla="*/ 12 h 15"/>
                <a:gd name="T60" fmla="*/ 51 w 67"/>
                <a:gd name="T61" fmla="*/ 14 h 15"/>
                <a:gd name="T62" fmla="*/ 54 w 67"/>
                <a:gd name="T63" fmla="*/ 14 h 15"/>
                <a:gd name="T64" fmla="*/ 57 w 67"/>
                <a:gd name="T65" fmla="*/ 14 h 15"/>
                <a:gd name="T66" fmla="*/ 63 w 67"/>
                <a:gd name="T67" fmla="*/ 12 h 15"/>
                <a:gd name="T68" fmla="*/ 66 w 67"/>
                <a:gd name="T69" fmla="*/ 10 h 15"/>
                <a:gd name="T70" fmla="*/ 60 w 67"/>
                <a:gd name="T71" fmla="*/ 8 h 1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7" h="15">
                  <a:moveTo>
                    <a:pt x="60" y="8"/>
                  </a:moveTo>
                  <a:lnTo>
                    <a:pt x="60" y="8"/>
                  </a:lnTo>
                  <a:lnTo>
                    <a:pt x="60" y="10"/>
                  </a:lnTo>
                  <a:lnTo>
                    <a:pt x="57" y="10"/>
                  </a:lnTo>
                  <a:lnTo>
                    <a:pt x="54" y="10"/>
                  </a:lnTo>
                  <a:lnTo>
                    <a:pt x="51" y="10"/>
                  </a:lnTo>
                  <a:lnTo>
                    <a:pt x="48" y="8"/>
                  </a:lnTo>
                  <a:lnTo>
                    <a:pt x="45" y="8"/>
                  </a:lnTo>
                  <a:lnTo>
                    <a:pt x="42" y="6"/>
                  </a:lnTo>
                  <a:lnTo>
                    <a:pt x="39" y="4"/>
                  </a:lnTo>
                  <a:lnTo>
                    <a:pt x="33" y="2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5" y="0"/>
                  </a:lnTo>
                  <a:lnTo>
                    <a:pt x="9" y="2"/>
                  </a:lnTo>
                  <a:lnTo>
                    <a:pt x="6" y="6"/>
                  </a:lnTo>
                  <a:lnTo>
                    <a:pt x="0" y="10"/>
                  </a:lnTo>
                  <a:lnTo>
                    <a:pt x="6" y="12"/>
                  </a:lnTo>
                  <a:lnTo>
                    <a:pt x="9" y="8"/>
                  </a:lnTo>
                  <a:lnTo>
                    <a:pt x="15" y="6"/>
                  </a:lnTo>
                  <a:lnTo>
                    <a:pt x="18" y="4"/>
                  </a:lnTo>
                  <a:lnTo>
                    <a:pt x="21" y="4"/>
                  </a:lnTo>
                  <a:lnTo>
                    <a:pt x="24" y="4"/>
                  </a:lnTo>
                  <a:lnTo>
                    <a:pt x="27" y="4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9" y="8"/>
                  </a:lnTo>
                  <a:lnTo>
                    <a:pt x="42" y="10"/>
                  </a:lnTo>
                  <a:lnTo>
                    <a:pt x="45" y="12"/>
                  </a:lnTo>
                  <a:lnTo>
                    <a:pt x="51" y="14"/>
                  </a:lnTo>
                  <a:lnTo>
                    <a:pt x="54" y="14"/>
                  </a:lnTo>
                  <a:lnTo>
                    <a:pt x="57" y="14"/>
                  </a:lnTo>
                  <a:lnTo>
                    <a:pt x="63" y="12"/>
                  </a:lnTo>
                  <a:lnTo>
                    <a:pt x="66" y="10"/>
                  </a:lnTo>
                  <a:lnTo>
                    <a:pt x="60" y="8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76" name="Freeform 77"/>
            <p:cNvSpPr>
              <a:spLocks/>
            </p:cNvSpPr>
            <p:nvPr/>
          </p:nvSpPr>
          <p:spPr bwMode="auto">
            <a:xfrm>
              <a:off x="2703" y="2937"/>
              <a:ext cx="28" cy="128"/>
            </a:xfrm>
            <a:custGeom>
              <a:avLst/>
              <a:gdLst>
                <a:gd name="T0" fmla="*/ 21 w 28"/>
                <a:gd name="T1" fmla="*/ 0 h 128"/>
                <a:gd name="T2" fmla="*/ 21 w 28"/>
                <a:gd name="T3" fmla="*/ 0 h 128"/>
                <a:gd name="T4" fmla="*/ 16 w 28"/>
                <a:gd name="T5" fmla="*/ 14 h 128"/>
                <a:gd name="T6" fmla="*/ 14 w 28"/>
                <a:gd name="T7" fmla="*/ 30 h 128"/>
                <a:gd name="T8" fmla="*/ 14 w 28"/>
                <a:gd name="T9" fmla="*/ 47 h 128"/>
                <a:gd name="T10" fmla="*/ 14 w 28"/>
                <a:gd name="T11" fmla="*/ 63 h 128"/>
                <a:gd name="T12" fmla="*/ 14 w 28"/>
                <a:gd name="T13" fmla="*/ 80 h 128"/>
                <a:gd name="T14" fmla="*/ 14 w 28"/>
                <a:gd name="T15" fmla="*/ 94 h 128"/>
                <a:gd name="T16" fmla="*/ 8 w 28"/>
                <a:gd name="T17" fmla="*/ 111 h 128"/>
                <a:gd name="T18" fmla="*/ 0 w 28"/>
                <a:gd name="T19" fmla="*/ 125 h 128"/>
                <a:gd name="T20" fmla="*/ 6 w 28"/>
                <a:gd name="T21" fmla="*/ 127 h 128"/>
                <a:gd name="T22" fmla="*/ 14 w 28"/>
                <a:gd name="T23" fmla="*/ 111 h 128"/>
                <a:gd name="T24" fmla="*/ 19 w 28"/>
                <a:gd name="T25" fmla="*/ 96 h 128"/>
                <a:gd name="T26" fmla="*/ 19 w 28"/>
                <a:gd name="T27" fmla="*/ 80 h 128"/>
                <a:gd name="T28" fmla="*/ 19 w 28"/>
                <a:gd name="T29" fmla="*/ 63 h 128"/>
                <a:gd name="T30" fmla="*/ 19 w 28"/>
                <a:gd name="T31" fmla="*/ 47 h 128"/>
                <a:gd name="T32" fmla="*/ 19 w 28"/>
                <a:gd name="T33" fmla="*/ 30 h 128"/>
                <a:gd name="T34" fmla="*/ 19 w 28"/>
                <a:gd name="T35" fmla="*/ 16 h 128"/>
                <a:gd name="T36" fmla="*/ 27 w 28"/>
                <a:gd name="T37" fmla="*/ 0 h 128"/>
                <a:gd name="T38" fmla="*/ 21 w 28"/>
                <a:gd name="T39" fmla="*/ 0 h 12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8" h="128">
                  <a:moveTo>
                    <a:pt x="21" y="0"/>
                  </a:moveTo>
                  <a:lnTo>
                    <a:pt x="21" y="0"/>
                  </a:lnTo>
                  <a:lnTo>
                    <a:pt x="16" y="14"/>
                  </a:lnTo>
                  <a:lnTo>
                    <a:pt x="14" y="30"/>
                  </a:lnTo>
                  <a:lnTo>
                    <a:pt x="14" y="47"/>
                  </a:lnTo>
                  <a:lnTo>
                    <a:pt x="14" y="63"/>
                  </a:lnTo>
                  <a:lnTo>
                    <a:pt x="14" y="80"/>
                  </a:lnTo>
                  <a:lnTo>
                    <a:pt x="14" y="94"/>
                  </a:lnTo>
                  <a:lnTo>
                    <a:pt x="8" y="111"/>
                  </a:lnTo>
                  <a:lnTo>
                    <a:pt x="0" y="125"/>
                  </a:lnTo>
                  <a:lnTo>
                    <a:pt x="6" y="127"/>
                  </a:lnTo>
                  <a:lnTo>
                    <a:pt x="14" y="111"/>
                  </a:lnTo>
                  <a:lnTo>
                    <a:pt x="19" y="96"/>
                  </a:lnTo>
                  <a:lnTo>
                    <a:pt x="19" y="80"/>
                  </a:lnTo>
                  <a:lnTo>
                    <a:pt x="19" y="63"/>
                  </a:lnTo>
                  <a:lnTo>
                    <a:pt x="19" y="47"/>
                  </a:lnTo>
                  <a:lnTo>
                    <a:pt x="19" y="30"/>
                  </a:lnTo>
                  <a:lnTo>
                    <a:pt x="19" y="16"/>
                  </a:lnTo>
                  <a:lnTo>
                    <a:pt x="27" y="0"/>
                  </a:lnTo>
                  <a:lnTo>
                    <a:pt x="21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77" name="Freeform 78"/>
            <p:cNvSpPr>
              <a:spLocks/>
            </p:cNvSpPr>
            <p:nvPr/>
          </p:nvSpPr>
          <p:spPr bwMode="auto">
            <a:xfrm>
              <a:off x="2729" y="2913"/>
              <a:ext cx="28" cy="21"/>
            </a:xfrm>
            <a:custGeom>
              <a:avLst/>
              <a:gdLst>
                <a:gd name="T0" fmla="*/ 16 w 28"/>
                <a:gd name="T1" fmla="*/ 4 h 21"/>
                <a:gd name="T2" fmla="*/ 16 w 28"/>
                <a:gd name="T3" fmla="*/ 0 h 21"/>
                <a:gd name="T4" fmla="*/ 14 w 28"/>
                <a:gd name="T5" fmla="*/ 2 h 21"/>
                <a:gd name="T6" fmla="*/ 8 w 28"/>
                <a:gd name="T7" fmla="*/ 4 h 21"/>
                <a:gd name="T8" fmla="*/ 8 w 28"/>
                <a:gd name="T9" fmla="*/ 6 h 21"/>
                <a:gd name="T10" fmla="*/ 6 w 28"/>
                <a:gd name="T11" fmla="*/ 10 h 21"/>
                <a:gd name="T12" fmla="*/ 3 w 28"/>
                <a:gd name="T13" fmla="*/ 12 h 21"/>
                <a:gd name="T14" fmla="*/ 3 w 28"/>
                <a:gd name="T15" fmla="*/ 14 h 21"/>
                <a:gd name="T16" fmla="*/ 0 w 28"/>
                <a:gd name="T17" fmla="*/ 18 h 21"/>
                <a:gd name="T18" fmla="*/ 0 w 28"/>
                <a:gd name="T19" fmla="*/ 20 h 21"/>
                <a:gd name="T20" fmla="*/ 6 w 28"/>
                <a:gd name="T21" fmla="*/ 20 h 21"/>
                <a:gd name="T22" fmla="*/ 6 w 28"/>
                <a:gd name="T23" fmla="*/ 18 h 21"/>
                <a:gd name="T24" fmla="*/ 8 w 28"/>
                <a:gd name="T25" fmla="*/ 16 h 21"/>
                <a:gd name="T26" fmla="*/ 8 w 28"/>
                <a:gd name="T27" fmla="*/ 14 h 21"/>
                <a:gd name="T28" fmla="*/ 11 w 28"/>
                <a:gd name="T29" fmla="*/ 10 h 21"/>
                <a:gd name="T30" fmla="*/ 11 w 28"/>
                <a:gd name="T31" fmla="*/ 8 h 21"/>
                <a:gd name="T32" fmla="*/ 14 w 28"/>
                <a:gd name="T33" fmla="*/ 6 h 21"/>
                <a:gd name="T34" fmla="*/ 16 w 28"/>
                <a:gd name="T35" fmla="*/ 4 h 21"/>
                <a:gd name="T36" fmla="*/ 19 w 28"/>
                <a:gd name="T37" fmla="*/ 2 h 21"/>
                <a:gd name="T38" fmla="*/ 16 w 28"/>
                <a:gd name="T39" fmla="*/ 0 h 21"/>
                <a:gd name="T40" fmla="*/ 19 w 28"/>
                <a:gd name="T41" fmla="*/ 2 h 21"/>
                <a:gd name="T42" fmla="*/ 27 w 28"/>
                <a:gd name="T43" fmla="*/ 0 h 21"/>
                <a:gd name="T44" fmla="*/ 16 w 28"/>
                <a:gd name="T45" fmla="*/ 0 h 21"/>
                <a:gd name="T46" fmla="*/ 16 w 28"/>
                <a:gd name="T47" fmla="*/ 4 h 2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8" h="21">
                  <a:moveTo>
                    <a:pt x="16" y="4"/>
                  </a:moveTo>
                  <a:lnTo>
                    <a:pt x="16" y="0"/>
                  </a:lnTo>
                  <a:lnTo>
                    <a:pt x="14" y="2"/>
                  </a:lnTo>
                  <a:lnTo>
                    <a:pt x="8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3" y="12"/>
                  </a:lnTo>
                  <a:lnTo>
                    <a:pt x="3" y="14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6" y="20"/>
                  </a:lnTo>
                  <a:lnTo>
                    <a:pt x="6" y="18"/>
                  </a:lnTo>
                  <a:lnTo>
                    <a:pt x="8" y="16"/>
                  </a:lnTo>
                  <a:lnTo>
                    <a:pt x="8" y="14"/>
                  </a:lnTo>
                  <a:lnTo>
                    <a:pt x="11" y="10"/>
                  </a:lnTo>
                  <a:lnTo>
                    <a:pt x="11" y="8"/>
                  </a:lnTo>
                  <a:lnTo>
                    <a:pt x="14" y="6"/>
                  </a:lnTo>
                  <a:lnTo>
                    <a:pt x="16" y="4"/>
                  </a:lnTo>
                  <a:lnTo>
                    <a:pt x="19" y="2"/>
                  </a:lnTo>
                  <a:lnTo>
                    <a:pt x="16" y="0"/>
                  </a:lnTo>
                  <a:lnTo>
                    <a:pt x="19" y="2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16" y="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78" name="Freeform 79"/>
            <p:cNvSpPr>
              <a:spLocks/>
            </p:cNvSpPr>
            <p:nvPr/>
          </p:nvSpPr>
          <p:spPr bwMode="auto">
            <a:xfrm>
              <a:off x="2596" y="2913"/>
              <a:ext cx="148" cy="91"/>
            </a:xfrm>
            <a:custGeom>
              <a:avLst/>
              <a:gdLst>
                <a:gd name="T0" fmla="*/ 0 w 148"/>
                <a:gd name="T1" fmla="*/ 83 h 91"/>
                <a:gd name="T2" fmla="*/ 4 w 148"/>
                <a:gd name="T3" fmla="*/ 85 h 91"/>
                <a:gd name="T4" fmla="*/ 13 w 148"/>
                <a:gd name="T5" fmla="*/ 78 h 91"/>
                <a:gd name="T6" fmla="*/ 19 w 148"/>
                <a:gd name="T7" fmla="*/ 71 h 91"/>
                <a:gd name="T8" fmla="*/ 29 w 148"/>
                <a:gd name="T9" fmla="*/ 65 h 91"/>
                <a:gd name="T10" fmla="*/ 34 w 148"/>
                <a:gd name="T11" fmla="*/ 58 h 91"/>
                <a:gd name="T12" fmla="*/ 41 w 148"/>
                <a:gd name="T13" fmla="*/ 51 h 91"/>
                <a:gd name="T14" fmla="*/ 50 w 148"/>
                <a:gd name="T15" fmla="*/ 44 h 91"/>
                <a:gd name="T16" fmla="*/ 60 w 148"/>
                <a:gd name="T17" fmla="*/ 37 h 91"/>
                <a:gd name="T18" fmla="*/ 66 w 148"/>
                <a:gd name="T19" fmla="*/ 32 h 91"/>
                <a:gd name="T20" fmla="*/ 75 w 148"/>
                <a:gd name="T21" fmla="*/ 25 h 91"/>
                <a:gd name="T22" fmla="*/ 85 w 148"/>
                <a:gd name="T23" fmla="*/ 21 h 91"/>
                <a:gd name="T24" fmla="*/ 94 w 148"/>
                <a:gd name="T25" fmla="*/ 16 h 91"/>
                <a:gd name="T26" fmla="*/ 103 w 148"/>
                <a:gd name="T27" fmla="*/ 12 h 91"/>
                <a:gd name="T28" fmla="*/ 113 w 148"/>
                <a:gd name="T29" fmla="*/ 9 h 91"/>
                <a:gd name="T30" fmla="*/ 126 w 148"/>
                <a:gd name="T31" fmla="*/ 7 h 91"/>
                <a:gd name="T32" fmla="*/ 135 w 148"/>
                <a:gd name="T33" fmla="*/ 5 h 91"/>
                <a:gd name="T34" fmla="*/ 147 w 148"/>
                <a:gd name="T35" fmla="*/ 5 h 91"/>
                <a:gd name="T36" fmla="*/ 147 w 148"/>
                <a:gd name="T37" fmla="*/ 0 h 91"/>
                <a:gd name="T38" fmla="*/ 135 w 148"/>
                <a:gd name="T39" fmla="*/ 0 h 91"/>
                <a:gd name="T40" fmla="*/ 122 w 148"/>
                <a:gd name="T41" fmla="*/ 2 h 91"/>
                <a:gd name="T42" fmla="*/ 113 w 148"/>
                <a:gd name="T43" fmla="*/ 5 h 91"/>
                <a:gd name="T44" fmla="*/ 100 w 148"/>
                <a:gd name="T45" fmla="*/ 9 h 91"/>
                <a:gd name="T46" fmla="*/ 91 w 148"/>
                <a:gd name="T47" fmla="*/ 12 h 91"/>
                <a:gd name="T48" fmla="*/ 82 w 148"/>
                <a:gd name="T49" fmla="*/ 19 h 91"/>
                <a:gd name="T50" fmla="*/ 73 w 148"/>
                <a:gd name="T51" fmla="*/ 23 h 91"/>
                <a:gd name="T52" fmla="*/ 63 w 148"/>
                <a:gd name="T53" fmla="*/ 30 h 91"/>
                <a:gd name="T54" fmla="*/ 53 w 148"/>
                <a:gd name="T55" fmla="*/ 34 h 91"/>
                <a:gd name="T56" fmla="*/ 47 w 148"/>
                <a:gd name="T57" fmla="*/ 41 h 91"/>
                <a:gd name="T58" fmla="*/ 38 w 148"/>
                <a:gd name="T59" fmla="*/ 49 h 91"/>
                <a:gd name="T60" fmla="*/ 32 w 148"/>
                <a:gd name="T61" fmla="*/ 56 h 91"/>
                <a:gd name="T62" fmla="*/ 22 w 148"/>
                <a:gd name="T63" fmla="*/ 63 h 91"/>
                <a:gd name="T64" fmla="*/ 16 w 148"/>
                <a:gd name="T65" fmla="*/ 69 h 91"/>
                <a:gd name="T66" fmla="*/ 7 w 148"/>
                <a:gd name="T67" fmla="*/ 76 h 91"/>
                <a:gd name="T68" fmla="*/ 0 w 148"/>
                <a:gd name="T69" fmla="*/ 81 h 91"/>
                <a:gd name="T70" fmla="*/ 7 w 148"/>
                <a:gd name="T71" fmla="*/ 83 h 91"/>
                <a:gd name="T72" fmla="*/ 0 w 148"/>
                <a:gd name="T73" fmla="*/ 83 h 91"/>
                <a:gd name="T74" fmla="*/ 0 w 148"/>
                <a:gd name="T75" fmla="*/ 90 h 91"/>
                <a:gd name="T76" fmla="*/ 4 w 148"/>
                <a:gd name="T77" fmla="*/ 85 h 91"/>
                <a:gd name="T78" fmla="*/ 0 w 148"/>
                <a:gd name="T79" fmla="*/ 83 h 9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48" h="91">
                  <a:moveTo>
                    <a:pt x="0" y="83"/>
                  </a:moveTo>
                  <a:lnTo>
                    <a:pt x="4" y="85"/>
                  </a:lnTo>
                  <a:lnTo>
                    <a:pt x="13" y="78"/>
                  </a:lnTo>
                  <a:lnTo>
                    <a:pt x="19" y="71"/>
                  </a:lnTo>
                  <a:lnTo>
                    <a:pt x="29" y="65"/>
                  </a:lnTo>
                  <a:lnTo>
                    <a:pt x="34" y="58"/>
                  </a:lnTo>
                  <a:lnTo>
                    <a:pt x="41" y="51"/>
                  </a:lnTo>
                  <a:lnTo>
                    <a:pt x="50" y="44"/>
                  </a:lnTo>
                  <a:lnTo>
                    <a:pt x="60" y="37"/>
                  </a:lnTo>
                  <a:lnTo>
                    <a:pt x="66" y="32"/>
                  </a:lnTo>
                  <a:lnTo>
                    <a:pt x="75" y="25"/>
                  </a:lnTo>
                  <a:lnTo>
                    <a:pt x="85" y="21"/>
                  </a:lnTo>
                  <a:lnTo>
                    <a:pt x="94" y="16"/>
                  </a:lnTo>
                  <a:lnTo>
                    <a:pt x="103" y="12"/>
                  </a:lnTo>
                  <a:lnTo>
                    <a:pt x="113" y="9"/>
                  </a:lnTo>
                  <a:lnTo>
                    <a:pt x="126" y="7"/>
                  </a:lnTo>
                  <a:lnTo>
                    <a:pt x="135" y="5"/>
                  </a:lnTo>
                  <a:lnTo>
                    <a:pt x="147" y="5"/>
                  </a:lnTo>
                  <a:lnTo>
                    <a:pt x="147" y="0"/>
                  </a:lnTo>
                  <a:lnTo>
                    <a:pt x="135" y="0"/>
                  </a:lnTo>
                  <a:lnTo>
                    <a:pt x="122" y="2"/>
                  </a:lnTo>
                  <a:lnTo>
                    <a:pt x="113" y="5"/>
                  </a:lnTo>
                  <a:lnTo>
                    <a:pt x="100" y="9"/>
                  </a:lnTo>
                  <a:lnTo>
                    <a:pt x="91" y="12"/>
                  </a:lnTo>
                  <a:lnTo>
                    <a:pt x="82" y="19"/>
                  </a:lnTo>
                  <a:lnTo>
                    <a:pt x="73" y="23"/>
                  </a:lnTo>
                  <a:lnTo>
                    <a:pt x="63" y="30"/>
                  </a:lnTo>
                  <a:lnTo>
                    <a:pt x="53" y="34"/>
                  </a:lnTo>
                  <a:lnTo>
                    <a:pt x="47" y="41"/>
                  </a:lnTo>
                  <a:lnTo>
                    <a:pt x="38" y="49"/>
                  </a:lnTo>
                  <a:lnTo>
                    <a:pt x="32" y="56"/>
                  </a:lnTo>
                  <a:lnTo>
                    <a:pt x="22" y="63"/>
                  </a:lnTo>
                  <a:lnTo>
                    <a:pt x="16" y="69"/>
                  </a:lnTo>
                  <a:lnTo>
                    <a:pt x="7" y="76"/>
                  </a:lnTo>
                  <a:lnTo>
                    <a:pt x="0" y="81"/>
                  </a:lnTo>
                  <a:lnTo>
                    <a:pt x="7" y="83"/>
                  </a:lnTo>
                  <a:lnTo>
                    <a:pt x="0" y="83"/>
                  </a:lnTo>
                  <a:lnTo>
                    <a:pt x="0" y="90"/>
                  </a:lnTo>
                  <a:lnTo>
                    <a:pt x="4" y="85"/>
                  </a:lnTo>
                  <a:lnTo>
                    <a:pt x="0" y="8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79" name="Freeform 80"/>
            <p:cNvSpPr>
              <a:spLocks/>
            </p:cNvSpPr>
            <p:nvPr/>
          </p:nvSpPr>
          <p:spPr bwMode="auto">
            <a:xfrm>
              <a:off x="2460" y="2868"/>
              <a:ext cx="138" cy="129"/>
            </a:xfrm>
            <a:custGeom>
              <a:avLst/>
              <a:gdLst>
                <a:gd name="T0" fmla="*/ 0 w 138"/>
                <a:gd name="T1" fmla="*/ 5 h 129"/>
                <a:gd name="T2" fmla="*/ 0 w 138"/>
                <a:gd name="T3" fmla="*/ 5 h 129"/>
                <a:gd name="T4" fmla="*/ 12 w 138"/>
                <a:gd name="T5" fmla="*/ 10 h 129"/>
                <a:gd name="T6" fmla="*/ 25 w 138"/>
                <a:gd name="T7" fmla="*/ 15 h 129"/>
                <a:gd name="T8" fmla="*/ 37 w 138"/>
                <a:gd name="T9" fmla="*/ 19 h 129"/>
                <a:gd name="T10" fmla="*/ 50 w 138"/>
                <a:gd name="T11" fmla="*/ 24 h 129"/>
                <a:gd name="T12" fmla="*/ 62 w 138"/>
                <a:gd name="T13" fmla="*/ 31 h 129"/>
                <a:gd name="T14" fmla="*/ 71 w 138"/>
                <a:gd name="T15" fmla="*/ 36 h 129"/>
                <a:gd name="T16" fmla="*/ 81 w 138"/>
                <a:gd name="T17" fmla="*/ 43 h 129"/>
                <a:gd name="T18" fmla="*/ 90 w 138"/>
                <a:gd name="T19" fmla="*/ 50 h 129"/>
                <a:gd name="T20" fmla="*/ 100 w 138"/>
                <a:gd name="T21" fmla="*/ 57 h 129"/>
                <a:gd name="T22" fmla="*/ 106 w 138"/>
                <a:gd name="T23" fmla="*/ 64 h 129"/>
                <a:gd name="T24" fmla="*/ 115 w 138"/>
                <a:gd name="T25" fmla="*/ 74 h 129"/>
                <a:gd name="T26" fmla="*/ 121 w 138"/>
                <a:gd name="T27" fmla="*/ 83 h 129"/>
                <a:gd name="T28" fmla="*/ 124 w 138"/>
                <a:gd name="T29" fmla="*/ 93 h 129"/>
                <a:gd name="T30" fmla="*/ 128 w 138"/>
                <a:gd name="T31" fmla="*/ 104 h 129"/>
                <a:gd name="T32" fmla="*/ 131 w 138"/>
                <a:gd name="T33" fmla="*/ 116 h 129"/>
                <a:gd name="T34" fmla="*/ 131 w 138"/>
                <a:gd name="T35" fmla="*/ 128 h 129"/>
                <a:gd name="T36" fmla="*/ 137 w 138"/>
                <a:gd name="T37" fmla="*/ 128 h 129"/>
                <a:gd name="T38" fmla="*/ 134 w 138"/>
                <a:gd name="T39" fmla="*/ 116 h 129"/>
                <a:gd name="T40" fmla="*/ 134 w 138"/>
                <a:gd name="T41" fmla="*/ 102 h 129"/>
                <a:gd name="T42" fmla="*/ 131 w 138"/>
                <a:gd name="T43" fmla="*/ 93 h 129"/>
                <a:gd name="T44" fmla="*/ 124 w 138"/>
                <a:gd name="T45" fmla="*/ 81 h 129"/>
                <a:gd name="T46" fmla="*/ 118 w 138"/>
                <a:gd name="T47" fmla="*/ 71 h 129"/>
                <a:gd name="T48" fmla="*/ 112 w 138"/>
                <a:gd name="T49" fmla="*/ 62 h 129"/>
                <a:gd name="T50" fmla="*/ 106 w 138"/>
                <a:gd name="T51" fmla="*/ 55 h 129"/>
                <a:gd name="T52" fmla="*/ 96 w 138"/>
                <a:gd name="T53" fmla="*/ 48 h 129"/>
                <a:gd name="T54" fmla="*/ 87 w 138"/>
                <a:gd name="T55" fmla="*/ 41 h 129"/>
                <a:gd name="T56" fmla="*/ 75 w 138"/>
                <a:gd name="T57" fmla="*/ 33 h 129"/>
                <a:gd name="T58" fmla="*/ 66 w 138"/>
                <a:gd name="T59" fmla="*/ 26 h 129"/>
                <a:gd name="T60" fmla="*/ 53 w 138"/>
                <a:gd name="T61" fmla="*/ 22 h 129"/>
                <a:gd name="T62" fmla="*/ 41 w 138"/>
                <a:gd name="T63" fmla="*/ 15 h 129"/>
                <a:gd name="T64" fmla="*/ 28 w 138"/>
                <a:gd name="T65" fmla="*/ 10 h 129"/>
                <a:gd name="T66" fmla="*/ 16 w 138"/>
                <a:gd name="T67" fmla="*/ 5 h 129"/>
                <a:gd name="T68" fmla="*/ 0 w 138"/>
                <a:gd name="T69" fmla="*/ 0 h 129"/>
                <a:gd name="T70" fmla="*/ 0 w 138"/>
                <a:gd name="T71" fmla="*/ 5 h 12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38" h="129">
                  <a:moveTo>
                    <a:pt x="0" y="5"/>
                  </a:moveTo>
                  <a:lnTo>
                    <a:pt x="0" y="5"/>
                  </a:lnTo>
                  <a:lnTo>
                    <a:pt x="12" y="10"/>
                  </a:lnTo>
                  <a:lnTo>
                    <a:pt x="25" y="15"/>
                  </a:lnTo>
                  <a:lnTo>
                    <a:pt x="37" y="19"/>
                  </a:lnTo>
                  <a:lnTo>
                    <a:pt x="50" y="24"/>
                  </a:lnTo>
                  <a:lnTo>
                    <a:pt x="62" y="31"/>
                  </a:lnTo>
                  <a:lnTo>
                    <a:pt x="71" y="36"/>
                  </a:lnTo>
                  <a:lnTo>
                    <a:pt x="81" y="43"/>
                  </a:lnTo>
                  <a:lnTo>
                    <a:pt x="90" y="50"/>
                  </a:lnTo>
                  <a:lnTo>
                    <a:pt x="100" y="57"/>
                  </a:lnTo>
                  <a:lnTo>
                    <a:pt x="106" y="64"/>
                  </a:lnTo>
                  <a:lnTo>
                    <a:pt x="115" y="74"/>
                  </a:lnTo>
                  <a:lnTo>
                    <a:pt x="121" y="83"/>
                  </a:lnTo>
                  <a:lnTo>
                    <a:pt x="124" y="93"/>
                  </a:lnTo>
                  <a:lnTo>
                    <a:pt x="128" y="104"/>
                  </a:lnTo>
                  <a:lnTo>
                    <a:pt x="131" y="116"/>
                  </a:lnTo>
                  <a:lnTo>
                    <a:pt x="131" y="128"/>
                  </a:lnTo>
                  <a:lnTo>
                    <a:pt x="137" y="128"/>
                  </a:lnTo>
                  <a:lnTo>
                    <a:pt x="134" y="116"/>
                  </a:lnTo>
                  <a:lnTo>
                    <a:pt x="134" y="102"/>
                  </a:lnTo>
                  <a:lnTo>
                    <a:pt x="131" y="93"/>
                  </a:lnTo>
                  <a:lnTo>
                    <a:pt x="124" y="81"/>
                  </a:lnTo>
                  <a:lnTo>
                    <a:pt x="118" y="71"/>
                  </a:lnTo>
                  <a:lnTo>
                    <a:pt x="112" y="62"/>
                  </a:lnTo>
                  <a:lnTo>
                    <a:pt x="106" y="55"/>
                  </a:lnTo>
                  <a:lnTo>
                    <a:pt x="96" y="48"/>
                  </a:lnTo>
                  <a:lnTo>
                    <a:pt x="87" y="41"/>
                  </a:lnTo>
                  <a:lnTo>
                    <a:pt x="75" y="33"/>
                  </a:lnTo>
                  <a:lnTo>
                    <a:pt x="66" y="26"/>
                  </a:lnTo>
                  <a:lnTo>
                    <a:pt x="53" y="22"/>
                  </a:lnTo>
                  <a:lnTo>
                    <a:pt x="41" y="15"/>
                  </a:lnTo>
                  <a:lnTo>
                    <a:pt x="28" y="10"/>
                  </a:lnTo>
                  <a:lnTo>
                    <a:pt x="16" y="5"/>
                  </a:lnTo>
                  <a:lnTo>
                    <a:pt x="0" y="0"/>
                  </a:lnTo>
                  <a:lnTo>
                    <a:pt x="0" y="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80" name="Freeform 81"/>
            <p:cNvSpPr>
              <a:spLocks/>
            </p:cNvSpPr>
            <p:nvPr/>
          </p:nvSpPr>
          <p:spPr bwMode="auto">
            <a:xfrm>
              <a:off x="2443" y="2866"/>
              <a:ext cx="12" cy="4"/>
            </a:xfrm>
            <a:custGeom>
              <a:avLst/>
              <a:gdLst>
                <a:gd name="T0" fmla="*/ 0 w 12"/>
                <a:gd name="T1" fmla="*/ 2 h 4"/>
                <a:gd name="T2" fmla="*/ 0 w 12"/>
                <a:gd name="T3" fmla="*/ 2 h 4"/>
                <a:gd name="T4" fmla="*/ 2 w 12"/>
                <a:gd name="T5" fmla="*/ 2 h 4"/>
                <a:gd name="T6" fmla="*/ 5 w 12"/>
                <a:gd name="T7" fmla="*/ 2 h 4"/>
                <a:gd name="T8" fmla="*/ 6 w 12"/>
                <a:gd name="T9" fmla="*/ 3 h 4"/>
                <a:gd name="T10" fmla="*/ 9 w 12"/>
                <a:gd name="T11" fmla="*/ 3 h 4"/>
                <a:gd name="T12" fmla="*/ 11 w 12"/>
                <a:gd name="T13" fmla="*/ 3 h 4"/>
                <a:gd name="T14" fmla="*/ 11 w 12"/>
                <a:gd name="T15" fmla="*/ 1 h 4"/>
                <a:gd name="T16" fmla="*/ 9 w 12"/>
                <a:gd name="T17" fmla="*/ 1 h 4"/>
                <a:gd name="T18" fmla="*/ 6 w 12"/>
                <a:gd name="T19" fmla="*/ 1 h 4"/>
                <a:gd name="T20" fmla="*/ 5 w 12"/>
                <a:gd name="T21" fmla="*/ 0 h 4"/>
                <a:gd name="T22" fmla="*/ 2 w 12"/>
                <a:gd name="T23" fmla="*/ 0 h 4"/>
                <a:gd name="T24" fmla="*/ 0 w 12"/>
                <a:gd name="T25" fmla="*/ 0 h 4"/>
                <a:gd name="T26" fmla="*/ 0 w 12"/>
                <a:gd name="T27" fmla="*/ 2 h 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5" y="2"/>
                  </a:lnTo>
                  <a:lnTo>
                    <a:pt x="6" y="3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1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81" name="Freeform 82"/>
            <p:cNvSpPr>
              <a:spLocks/>
            </p:cNvSpPr>
            <p:nvPr/>
          </p:nvSpPr>
          <p:spPr bwMode="auto">
            <a:xfrm>
              <a:off x="2443" y="2866"/>
              <a:ext cx="1" cy="2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0 h 2"/>
                <a:gd name="T4" fmla="*/ 0 w 1"/>
                <a:gd name="T5" fmla="*/ 0 h 2"/>
                <a:gd name="T6" fmla="*/ 0 w 1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82" name="Freeform 83"/>
            <p:cNvSpPr>
              <a:spLocks/>
            </p:cNvSpPr>
            <p:nvPr/>
          </p:nvSpPr>
          <p:spPr bwMode="auto">
            <a:xfrm>
              <a:off x="2427" y="2866"/>
              <a:ext cx="12" cy="4"/>
            </a:xfrm>
            <a:custGeom>
              <a:avLst/>
              <a:gdLst>
                <a:gd name="T0" fmla="*/ 0 w 12"/>
                <a:gd name="T1" fmla="*/ 3 h 4"/>
                <a:gd name="T2" fmla="*/ 0 w 12"/>
                <a:gd name="T3" fmla="*/ 3 h 4"/>
                <a:gd name="T4" fmla="*/ 3 w 12"/>
                <a:gd name="T5" fmla="*/ 3 h 4"/>
                <a:gd name="T6" fmla="*/ 5 w 12"/>
                <a:gd name="T7" fmla="*/ 3 h 4"/>
                <a:gd name="T8" fmla="*/ 6 w 12"/>
                <a:gd name="T9" fmla="*/ 2 h 4"/>
                <a:gd name="T10" fmla="*/ 9 w 12"/>
                <a:gd name="T11" fmla="*/ 2 h 4"/>
                <a:gd name="T12" fmla="*/ 11 w 12"/>
                <a:gd name="T13" fmla="*/ 2 h 4"/>
                <a:gd name="T14" fmla="*/ 11 w 12"/>
                <a:gd name="T15" fmla="*/ 0 h 4"/>
                <a:gd name="T16" fmla="*/ 9 w 12"/>
                <a:gd name="T17" fmla="*/ 0 h 4"/>
                <a:gd name="T18" fmla="*/ 6 w 12"/>
                <a:gd name="T19" fmla="*/ 0 h 4"/>
                <a:gd name="T20" fmla="*/ 5 w 12"/>
                <a:gd name="T21" fmla="*/ 1 h 4"/>
                <a:gd name="T22" fmla="*/ 3 w 12"/>
                <a:gd name="T23" fmla="*/ 1 h 4"/>
                <a:gd name="T24" fmla="*/ 0 w 12"/>
                <a:gd name="T25" fmla="*/ 1 h 4"/>
                <a:gd name="T26" fmla="*/ 0 w 12"/>
                <a:gd name="T27" fmla="*/ 3 h 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" h="4">
                  <a:moveTo>
                    <a:pt x="0" y="3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5" y="3"/>
                  </a:lnTo>
                  <a:lnTo>
                    <a:pt x="6" y="2"/>
                  </a:lnTo>
                  <a:lnTo>
                    <a:pt x="9" y="2"/>
                  </a:lnTo>
                  <a:lnTo>
                    <a:pt x="11" y="2"/>
                  </a:lnTo>
                  <a:lnTo>
                    <a:pt x="11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1"/>
                  </a:lnTo>
                  <a:lnTo>
                    <a:pt x="0" y="1"/>
                  </a:lnTo>
                  <a:lnTo>
                    <a:pt x="0" y="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83" name="Freeform 84"/>
            <p:cNvSpPr>
              <a:spLocks/>
            </p:cNvSpPr>
            <p:nvPr/>
          </p:nvSpPr>
          <p:spPr bwMode="auto">
            <a:xfrm>
              <a:off x="2284" y="2868"/>
              <a:ext cx="138" cy="136"/>
            </a:xfrm>
            <a:custGeom>
              <a:avLst/>
              <a:gdLst>
                <a:gd name="T0" fmla="*/ 4 w 138"/>
                <a:gd name="T1" fmla="*/ 130 h 136"/>
                <a:gd name="T2" fmla="*/ 6 w 138"/>
                <a:gd name="T3" fmla="*/ 128 h 136"/>
                <a:gd name="T4" fmla="*/ 9 w 138"/>
                <a:gd name="T5" fmla="*/ 116 h 136"/>
                <a:gd name="T6" fmla="*/ 9 w 138"/>
                <a:gd name="T7" fmla="*/ 104 h 136"/>
                <a:gd name="T8" fmla="*/ 13 w 138"/>
                <a:gd name="T9" fmla="*/ 93 h 136"/>
                <a:gd name="T10" fmla="*/ 19 w 138"/>
                <a:gd name="T11" fmla="*/ 83 h 136"/>
                <a:gd name="T12" fmla="*/ 22 w 138"/>
                <a:gd name="T13" fmla="*/ 74 h 136"/>
                <a:gd name="T14" fmla="*/ 31 w 138"/>
                <a:gd name="T15" fmla="*/ 64 h 136"/>
                <a:gd name="T16" fmla="*/ 38 w 138"/>
                <a:gd name="T17" fmla="*/ 57 h 136"/>
                <a:gd name="T18" fmla="*/ 47 w 138"/>
                <a:gd name="T19" fmla="*/ 50 h 136"/>
                <a:gd name="T20" fmla="*/ 56 w 138"/>
                <a:gd name="T21" fmla="*/ 43 h 136"/>
                <a:gd name="T22" fmla="*/ 66 w 138"/>
                <a:gd name="T23" fmla="*/ 36 h 136"/>
                <a:gd name="T24" fmla="*/ 75 w 138"/>
                <a:gd name="T25" fmla="*/ 31 h 136"/>
                <a:gd name="T26" fmla="*/ 87 w 138"/>
                <a:gd name="T27" fmla="*/ 24 h 136"/>
                <a:gd name="T28" fmla="*/ 100 w 138"/>
                <a:gd name="T29" fmla="*/ 19 h 136"/>
                <a:gd name="T30" fmla="*/ 112 w 138"/>
                <a:gd name="T31" fmla="*/ 15 h 136"/>
                <a:gd name="T32" fmla="*/ 125 w 138"/>
                <a:gd name="T33" fmla="*/ 10 h 136"/>
                <a:gd name="T34" fmla="*/ 137 w 138"/>
                <a:gd name="T35" fmla="*/ 5 h 136"/>
                <a:gd name="T36" fmla="*/ 137 w 138"/>
                <a:gd name="T37" fmla="*/ 0 h 136"/>
                <a:gd name="T38" fmla="*/ 121 w 138"/>
                <a:gd name="T39" fmla="*/ 5 h 136"/>
                <a:gd name="T40" fmla="*/ 109 w 138"/>
                <a:gd name="T41" fmla="*/ 10 h 136"/>
                <a:gd name="T42" fmla="*/ 96 w 138"/>
                <a:gd name="T43" fmla="*/ 15 h 136"/>
                <a:gd name="T44" fmla="*/ 84 w 138"/>
                <a:gd name="T45" fmla="*/ 22 h 136"/>
                <a:gd name="T46" fmla="*/ 72 w 138"/>
                <a:gd name="T47" fmla="*/ 26 h 136"/>
                <a:gd name="T48" fmla="*/ 62 w 138"/>
                <a:gd name="T49" fmla="*/ 33 h 136"/>
                <a:gd name="T50" fmla="*/ 50 w 138"/>
                <a:gd name="T51" fmla="*/ 41 h 136"/>
                <a:gd name="T52" fmla="*/ 41 w 138"/>
                <a:gd name="T53" fmla="*/ 48 h 136"/>
                <a:gd name="T54" fmla="*/ 31 w 138"/>
                <a:gd name="T55" fmla="*/ 55 h 136"/>
                <a:gd name="T56" fmla="*/ 25 w 138"/>
                <a:gd name="T57" fmla="*/ 62 h 136"/>
                <a:gd name="T58" fmla="*/ 19 w 138"/>
                <a:gd name="T59" fmla="*/ 71 h 136"/>
                <a:gd name="T60" fmla="*/ 13 w 138"/>
                <a:gd name="T61" fmla="*/ 81 h 136"/>
                <a:gd name="T62" fmla="*/ 6 w 138"/>
                <a:gd name="T63" fmla="*/ 93 h 136"/>
                <a:gd name="T64" fmla="*/ 4 w 138"/>
                <a:gd name="T65" fmla="*/ 102 h 136"/>
                <a:gd name="T66" fmla="*/ 4 w 138"/>
                <a:gd name="T67" fmla="*/ 116 h 136"/>
                <a:gd name="T68" fmla="*/ 0 w 138"/>
                <a:gd name="T69" fmla="*/ 128 h 136"/>
                <a:gd name="T70" fmla="*/ 6 w 138"/>
                <a:gd name="T71" fmla="*/ 126 h 136"/>
                <a:gd name="T72" fmla="*/ 4 w 138"/>
                <a:gd name="T73" fmla="*/ 130 h 136"/>
                <a:gd name="T74" fmla="*/ 6 w 138"/>
                <a:gd name="T75" fmla="*/ 135 h 136"/>
                <a:gd name="T76" fmla="*/ 6 w 138"/>
                <a:gd name="T77" fmla="*/ 128 h 136"/>
                <a:gd name="T78" fmla="*/ 4 w 138"/>
                <a:gd name="T79" fmla="*/ 130 h 1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38" h="136">
                  <a:moveTo>
                    <a:pt x="4" y="130"/>
                  </a:moveTo>
                  <a:lnTo>
                    <a:pt x="6" y="128"/>
                  </a:lnTo>
                  <a:lnTo>
                    <a:pt x="9" y="116"/>
                  </a:lnTo>
                  <a:lnTo>
                    <a:pt x="9" y="104"/>
                  </a:lnTo>
                  <a:lnTo>
                    <a:pt x="13" y="93"/>
                  </a:lnTo>
                  <a:lnTo>
                    <a:pt x="19" y="83"/>
                  </a:lnTo>
                  <a:lnTo>
                    <a:pt x="22" y="74"/>
                  </a:lnTo>
                  <a:lnTo>
                    <a:pt x="31" y="64"/>
                  </a:lnTo>
                  <a:lnTo>
                    <a:pt x="38" y="57"/>
                  </a:lnTo>
                  <a:lnTo>
                    <a:pt x="47" y="50"/>
                  </a:lnTo>
                  <a:lnTo>
                    <a:pt x="56" y="43"/>
                  </a:lnTo>
                  <a:lnTo>
                    <a:pt x="66" y="36"/>
                  </a:lnTo>
                  <a:lnTo>
                    <a:pt x="75" y="31"/>
                  </a:lnTo>
                  <a:lnTo>
                    <a:pt x="87" y="24"/>
                  </a:lnTo>
                  <a:lnTo>
                    <a:pt x="100" y="19"/>
                  </a:lnTo>
                  <a:lnTo>
                    <a:pt x="112" y="15"/>
                  </a:lnTo>
                  <a:lnTo>
                    <a:pt x="125" y="10"/>
                  </a:lnTo>
                  <a:lnTo>
                    <a:pt x="137" y="5"/>
                  </a:lnTo>
                  <a:lnTo>
                    <a:pt x="137" y="0"/>
                  </a:lnTo>
                  <a:lnTo>
                    <a:pt x="121" y="5"/>
                  </a:lnTo>
                  <a:lnTo>
                    <a:pt x="109" y="10"/>
                  </a:lnTo>
                  <a:lnTo>
                    <a:pt x="96" y="15"/>
                  </a:lnTo>
                  <a:lnTo>
                    <a:pt x="84" y="22"/>
                  </a:lnTo>
                  <a:lnTo>
                    <a:pt x="72" y="26"/>
                  </a:lnTo>
                  <a:lnTo>
                    <a:pt x="62" y="33"/>
                  </a:lnTo>
                  <a:lnTo>
                    <a:pt x="50" y="41"/>
                  </a:lnTo>
                  <a:lnTo>
                    <a:pt x="41" y="48"/>
                  </a:lnTo>
                  <a:lnTo>
                    <a:pt x="31" y="55"/>
                  </a:lnTo>
                  <a:lnTo>
                    <a:pt x="25" y="62"/>
                  </a:lnTo>
                  <a:lnTo>
                    <a:pt x="19" y="71"/>
                  </a:lnTo>
                  <a:lnTo>
                    <a:pt x="13" y="81"/>
                  </a:lnTo>
                  <a:lnTo>
                    <a:pt x="6" y="93"/>
                  </a:lnTo>
                  <a:lnTo>
                    <a:pt x="4" y="102"/>
                  </a:lnTo>
                  <a:lnTo>
                    <a:pt x="4" y="116"/>
                  </a:lnTo>
                  <a:lnTo>
                    <a:pt x="0" y="128"/>
                  </a:lnTo>
                  <a:lnTo>
                    <a:pt x="6" y="126"/>
                  </a:lnTo>
                  <a:lnTo>
                    <a:pt x="4" y="130"/>
                  </a:lnTo>
                  <a:lnTo>
                    <a:pt x="6" y="135"/>
                  </a:lnTo>
                  <a:lnTo>
                    <a:pt x="6" y="128"/>
                  </a:lnTo>
                  <a:lnTo>
                    <a:pt x="4" y="13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84" name="Freeform 85"/>
            <p:cNvSpPr>
              <a:spLocks/>
            </p:cNvSpPr>
            <p:nvPr/>
          </p:nvSpPr>
          <p:spPr bwMode="auto">
            <a:xfrm>
              <a:off x="2128" y="2913"/>
              <a:ext cx="158" cy="86"/>
            </a:xfrm>
            <a:custGeom>
              <a:avLst/>
              <a:gdLst>
                <a:gd name="T0" fmla="*/ 12 w 158"/>
                <a:gd name="T1" fmla="*/ 0 h 86"/>
                <a:gd name="T2" fmla="*/ 9 w 158"/>
                <a:gd name="T3" fmla="*/ 5 h 86"/>
                <a:gd name="T4" fmla="*/ 21 w 158"/>
                <a:gd name="T5" fmla="*/ 5 h 86"/>
                <a:gd name="T6" fmla="*/ 31 w 158"/>
                <a:gd name="T7" fmla="*/ 7 h 86"/>
                <a:gd name="T8" fmla="*/ 44 w 158"/>
                <a:gd name="T9" fmla="*/ 9 h 86"/>
                <a:gd name="T10" fmla="*/ 53 w 158"/>
                <a:gd name="T11" fmla="*/ 12 h 86"/>
                <a:gd name="T12" fmla="*/ 63 w 158"/>
                <a:gd name="T13" fmla="*/ 16 h 86"/>
                <a:gd name="T14" fmla="*/ 72 w 158"/>
                <a:gd name="T15" fmla="*/ 21 h 86"/>
                <a:gd name="T16" fmla="*/ 81 w 158"/>
                <a:gd name="T17" fmla="*/ 25 h 86"/>
                <a:gd name="T18" fmla="*/ 91 w 158"/>
                <a:gd name="T19" fmla="*/ 32 h 86"/>
                <a:gd name="T20" fmla="*/ 100 w 158"/>
                <a:gd name="T21" fmla="*/ 37 h 86"/>
                <a:gd name="T22" fmla="*/ 107 w 158"/>
                <a:gd name="T23" fmla="*/ 44 h 86"/>
                <a:gd name="T24" fmla="*/ 116 w 158"/>
                <a:gd name="T25" fmla="*/ 51 h 86"/>
                <a:gd name="T26" fmla="*/ 122 w 158"/>
                <a:gd name="T27" fmla="*/ 58 h 86"/>
                <a:gd name="T28" fmla="*/ 132 w 158"/>
                <a:gd name="T29" fmla="*/ 64 h 86"/>
                <a:gd name="T30" fmla="*/ 138 w 158"/>
                <a:gd name="T31" fmla="*/ 71 h 86"/>
                <a:gd name="T32" fmla="*/ 144 w 158"/>
                <a:gd name="T33" fmla="*/ 78 h 86"/>
                <a:gd name="T34" fmla="*/ 154 w 158"/>
                <a:gd name="T35" fmla="*/ 85 h 86"/>
                <a:gd name="T36" fmla="*/ 157 w 158"/>
                <a:gd name="T37" fmla="*/ 81 h 86"/>
                <a:gd name="T38" fmla="*/ 150 w 158"/>
                <a:gd name="T39" fmla="*/ 76 h 86"/>
                <a:gd name="T40" fmla="*/ 141 w 158"/>
                <a:gd name="T41" fmla="*/ 69 h 86"/>
                <a:gd name="T42" fmla="*/ 135 w 158"/>
                <a:gd name="T43" fmla="*/ 62 h 86"/>
                <a:gd name="T44" fmla="*/ 129 w 158"/>
                <a:gd name="T45" fmla="*/ 56 h 86"/>
                <a:gd name="T46" fmla="*/ 119 w 158"/>
                <a:gd name="T47" fmla="*/ 49 h 86"/>
                <a:gd name="T48" fmla="*/ 113 w 158"/>
                <a:gd name="T49" fmla="*/ 41 h 86"/>
                <a:gd name="T50" fmla="*/ 104 w 158"/>
                <a:gd name="T51" fmla="*/ 34 h 86"/>
                <a:gd name="T52" fmla="*/ 94 w 158"/>
                <a:gd name="T53" fmla="*/ 30 h 86"/>
                <a:gd name="T54" fmla="*/ 84 w 158"/>
                <a:gd name="T55" fmla="*/ 23 h 86"/>
                <a:gd name="T56" fmla="*/ 75 w 158"/>
                <a:gd name="T57" fmla="*/ 19 h 86"/>
                <a:gd name="T58" fmla="*/ 65 w 158"/>
                <a:gd name="T59" fmla="*/ 12 h 86"/>
                <a:gd name="T60" fmla="*/ 56 w 158"/>
                <a:gd name="T61" fmla="*/ 9 h 86"/>
                <a:gd name="T62" fmla="*/ 47 w 158"/>
                <a:gd name="T63" fmla="*/ 5 h 86"/>
                <a:gd name="T64" fmla="*/ 35 w 158"/>
                <a:gd name="T65" fmla="*/ 2 h 86"/>
                <a:gd name="T66" fmla="*/ 21 w 158"/>
                <a:gd name="T67" fmla="*/ 0 h 86"/>
                <a:gd name="T68" fmla="*/ 9 w 158"/>
                <a:gd name="T69" fmla="*/ 0 h 86"/>
                <a:gd name="T70" fmla="*/ 9 w 158"/>
                <a:gd name="T71" fmla="*/ 2 h 86"/>
                <a:gd name="T72" fmla="*/ 9 w 158"/>
                <a:gd name="T73" fmla="*/ 0 h 86"/>
                <a:gd name="T74" fmla="*/ 0 w 158"/>
                <a:gd name="T75" fmla="*/ 0 h 86"/>
                <a:gd name="T76" fmla="*/ 9 w 158"/>
                <a:gd name="T77" fmla="*/ 2 h 86"/>
                <a:gd name="T78" fmla="*/ 12 w 158"/>
                <a:gd name="T79" fmla="*/ 0 h 8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58" h="86">
                  <a:moveTo>
                    <a:pt x="12" y="0"/>
                  </a:moveTo>
                  <a:lnTo>
                    <a:pt x="9" y="5"/>
                  </a:lnTo>
                  <a:lnTo>
                    <a:pt x="21" y="5"/>
                  </a:lnTo>
                  <a:lnTo>
                    <a:pt x="31" y="7"/>
                  </a:lnTo>
                  <a:lnTo>
                    <a:pt x="44" y="9"/>
                  </a:lnTo>
                  <a:lnTo>
                    <a:pt x="53" y="12"/>
                  </a:lnTo>
                  <a:lnTo>
                    <a:pt x="63" y="16"/>
                  </a:lnTo>
                  <a:lnTo>
                    <a:pt x="72" y="21"/>
                  </a:lnTo>
                  <a:lnTo>
                    <a:pt x="81" y="25"/>
                  </a:lnTo>
                  <a:lnTo>
                    <a:pt x="91" y="32"/>
                  </a:lnTo>
                  <a:lnTo>
                    <a:pt x="100" y="37"/>
                  </a:lnTo>
                  <a:lnTo>
                    <a:pt x="107" y="44"/>
                  </a:lnTo>
                  <a:lnTo>
                    <a:pt x="116" y="51"/>
                  </a:lnTo>
                  <a:lnTo>
                    <a:pt x="122" y="58"/>
                  </a:lnTo>
                  <a:lnTo>
                    <a:pt x="132" y="64"/>
                  </a:lnTo>
                  <a:lnTo>
                    <a:pt x="138" y="71"/>
                  </a:lnTo>
                  <a:lnTo>
                    <a:pt x="144" y="78"/>
                  </a:lnTo>
                  <a:lnTo>
                    <a:pt x="154" y="85"/>
                  </a:lnTo>
                  <a:lnTo>
                    <a:pt x="157" y="81"/>
                  </a:lnTo>
                  <a:lnTo>
                    <a:pt x="150" y="76"/>
                  </a:lnTo>
                  <a:lnTo>
                    <a:pt x="141" y="69"/>
                  </a:lnTo>
                  <a:lnTo>
                    <a:pt x="135" y="62"/>
                  </a:lnTo>
                  <a:lnTo>
                    <a:pt x="129" y="56"/>
                  </a:lnTo>
                  <a:lnTo>
                    <a:pt x="119" y="49"/>
                  </a:lnTo>
                  <a:lnTo>
                    <a:pt x="113" y="41"/>
                  </a:lnTo>
                  <a:lnTo>
                    <a:pt x="104" y="34"/>
                  </a:lnTo>
                  <a:lnTo>
                    <a:pt x="94" y="30"/>
                  </a:lnTo>
                  <a:lnTo>
                    <a:pt x="84" y="23"/>
                  </a:lnTo>
                  <a:lnTo>
                    <a:pt x="75" y="19"/>
                  </a:lnTo>
                  <a:lnTo>
                    <a:pt x="65" y="12"/>
                  </a:lnTo>
                  <a:lnTo>
                    <a:pt x="56" y="9"/>
                  </a:lnTo>
                  <a:lnTo>
                    <a:pt x="47" y="5"/>
                  </a:lnTo>
                  <a:lnTo>
                    <a:pt x="35" y="2"/>
                  </a:lnTo>
                  <a:lnTo>
                    <a:pt x="21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9" y="2"/>
                  </a:lnTo>
                  <a:lnTo>
                    <a:pt x="12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85" name="Freeform 86"/>
            <p:cNvSpPr>
              <a:spLocks/>
            </p:cNvSpPr>
            <p:nvPr/>
          </p:nvSpPr>
          <p:spPr bwMode="auto">
            <a:xfrm>
              <a:off x="2138" y="2913"/>
              <a:ext cx="15" cy="21"/>
            </a:xfrm>
            <a:custGeom>
              <a:avLst/>
              <a:gdLst>
                <a:gd name="T0" fmla="*/ 14 w 15"/>
                <a:gd name="T1" fmla="*/ 20 h 21"/>
                <a:gd name="T2" fmla="*/ 14 w 15"/>
                <a:gd name="T3" fmla="*/ 20 h 21"/>
                <a:gd name="T4" fmla="*/ 14 w 15"/>
                <a:gd name="T5" fmla="*/ 18 h 21"/>
                <a:gd name="T6" fmla="*/ 12 w 15"/>
                <a:gd name="T7" fmla="*/ 14 h 21"/>
                <a:gd name="T8" fmla="*/ 12 w 15"/>
                <a:gd name="T9" fmla="*/ 12 h 21"/>
                <a:gd name="T10" fmla="*/ 9 w 15"/>
                <a:gd name="T11" fmla="*/ 10 h 21"/>
                <a:gd name="T12" fmla="*/ 9 w 15"/>
                <a:gd name="T13" fmla="*/ 6 h 21"/>
                <a:gd name="T14" fmla="*/ 7 w 15"/>
                <a:gd name="T15" fmla="*/ 4 h 21"/>
                <a:gd name="T16" fmla="*/ 4 w 15"/>
                <a:gd name="T17" fmla="*/ 2 h 21"/>
                <a:gd name="T18" fmla="*/ 2 w 15"/>
                <a:gd name="T19" fmla="*/ 0 h 21"/>
                <a:gd name="T20" fmla="*/ 0 w 15"/>
                <a:gd name="T21" fmla="*/ 2 h 21"/>
                <a:gd name="T22" fmla="*/ 2 w 15"/>
                <a:gd name="T23" fmla="*/ 4 h 21"/>
                <a:gd name="T24" fmla="*/ 2 w 15"/>
                <a:gd name="T25" fmla="*/ 6 h 21"/>
                <a:gd name="T26" fmla="*/ 4 w 15"/>
                <a:gd name="T27" fmla="*/ 8 h 21"/>
                <a:gd name="T28" fmla="*/ 7 w 15"/>
                <a:gd name="T29" fmla="*/ 10 h 21"/>
                <a:gd name="T30" fmla="*/ 7 w 15"/>
                <a:gd name="T31" fmla="*/ 14 h 21"/>
                <a:gd name="T32" fmla="*/ 9 w 15"/>
                <a:gd name="T33" fmla="*/ 16 h 21"/>
                <a:gd name="T34" fmla="*/ 9 w 15"/>
                <a:gd name="T35" fmla="*/ 18 h 21"/>
                <a:gd name="T36" fmla="*/ 12 w 15"/>
                <a:gd name="T37" fmla="*/ 20 h 21"/>
                <a:gd name="T38" fmla="*/ 14 w 15"/>
                <a:gd name="T39" fmla="*/ 20 h 2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" h="21">
                  <a:moveTo>
                    <a:pt x="14" y="20"/>
                  </a:moveTo>
                  <a:lnTo>
                    <a:pt x="14" y="20"/>
                  </a:lnTo>
                  <a:lnTo>
                    <a:pt x="14" y="18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9" y="10"/>
                  </a:lnTo>
                  <a:lnTo>
                    <a:pt x="9" y="6"/>
                  </a:lnTo>
                  <a:lnTo>
                    <a:pt x="7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7" y="10"/>
                  </a:lnTo>
                  <a:lnTo>
                    <a:pt x="7" y="14"/>
                  </a:lnTo>
                  <a:lnTo>
                    <a:pt x="9" y="16"/>
                  </a:lnTo>
                  <a:lnTo>
                    <a:pt x="9" y="18"/>
                  </a:lnTo>
                  <a:lnTo>
                    <a:pt x="12" y="20"/>
                  </a:lnTo>
                  <a:lnTo>
                    <a:pt x="14" y="2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86" name="Freeform 87"/>
            <p:cNvSpPr>
              <a:spLocks/>
            </p:cNvSpPr>
            <p:nvPr/>
          </p:nvSpPr>
          <p:spPr bwMode="auto">
            <a:xfrm>
              <a:off x="2155" y="2937"/>
              <a:ext cx="24" cy="128"/>
            </a:xfrm>
            <a:custGeom>
              <a:avLst/>
              <a:gdLst>
                <a:gd name="T0" fmla="*/ 23 w 24"/>
                <a:gd name="T1" fmla="*/ 125 h 128"/>
                <a:gd name="T2" fmla="*/ 23 w 24"/>
                <a:gd name="T3" fmla="*/ 125 h 128"/>
                <a:gd name="T4" fmla="*/ 15 w 24"/>
                <a:gd name="T5" fmla="*/ 111 h 128"/>
                <a:gd name="T6" fmla="*/ 10 w 24"/>
                <a:gd name="T7" fmla="*/ 94 h 128"/>
                <a:gd name="T8" fmla="*/ 10 w 24"/>
                <a:gd name="T9" fmla="*/ 80 h 128"/>
                <a:gd name="T10" fmla="*/ 10 w 24"/>
                <a:gd name="T11" fmla="*/ 63 h 128"/>
                <a:gd name="T12" fmla="*/ 12 w 24"/>
                <a:gd name="T13" fmla="*/ 47 h 128"/>
                <a:gd name="T14" fmla="*/ 12 w 24"/>
                <a:gd name="T15" fmla="*/ 30 h 128"/>
                <a:gd name="T16" fmla="*/ 10 w 24"/>
                <a:gd name="T17" fmla="*/ 14 h 128"/>
                <a:gd name="T18" fmla="*/ 2 w 24"/>
                <a:gd name="T19" fmla="*/ 0 h 128"/>
                <a:gd name="T20" fmla="*/ 0 w 24"/>
                <a:gd name="T21" fmla="*/ 0 h 128"/>
                <a:gd name="T22" fmla="*/ 5 w 24"/>
                <a:gd name="T23" fmla="*/ 16 h 128"/>
                <a:gd name="T24" fmla="*/ 8 w 24"/>
                <a:gd name="T25" fmla="*/ 30 h 128"/>
                <a:gd name="T26" fmla="*/ 8 w 24"/>
                <a:gd name="T27" fmla="*/ 47 h 128"/>
                <a:gd name="T28" fmla="*/ 5 w 24"/>
                <a:gd name="T29" fmla="*/ 63 h 128"/>
                <a:gd name="T30" fmla="*/ 5 w 24"/>
                <a:gd name="T31" fmla="*/ 80 h 128"/>
                <a:gd name="T32" fmla="*/ 8 w 24"/>
                <a:gd name="T33" fmla="*/ 96 h 128"/>
                <a:gd name="T34" fmla="*/ 10 w 24"/>
                <a:gd name="T35" fmla="*/ 111 h 128"/>
                <a:gd name="T36" fmla="*/ 18 w 24"/>
                <a:gd name="T37" fmla="*/ 127 h 128"/>
                <a:gd name="T38" fmla="*/ 23 w 24"/>
                <a:gd name="T39" fmla="*/ 125 h 12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4" h="128">
                  <a:moveTo>
                    <a:pt x="23" y="125"/>
                  </a:moveTo>
                  <a:lnTo>
                    <a:pt x="23" y="125"/>
                  </a:lnTo>
                  <a:lnTo>
                    <a:pt x="15" y="111"/>
                  </a:lnTo>
                  <a:lnTo>
                    <a:pt x="10" y="94"/>
                  </a:lnTo>
                  <a:lnTo>
                    <a:pt x="10" y="80"/>
                  </a:lnTo>
                  <a:lnTo>
                    <a:pt x="10" y="63"/>
                  </a:lnTo>
                  <a:lnTo>
                    <a:pt x="12" y="47"/>
                  </a:lnTo>
                  <a:lnTo>
                    <a:pt x="12" y="30"/>
                  </a:lnTo>
                  <a:lnTo>
                    <a:pt x="10" y="14"/>
                  </a:lnTo>
                  <a:lnTo>
                    <a:pt x="2" y="0"/>
                  </a:lnTo>
                  <a:lnTo>
                    <a:pt x="0" y="0"/>
                  </a:lnTo>
                  <a:lnTo>
                    <a:pt x="5" y="16"/>
                  </a:lnTo>
                  <a:lnTo>
                    <a:pt x="8" y="30"/>
                  </a:lnTo>
                  <a:lnTo>
                    <a:pt x="8" y="47"/>
                  </a:lnTo>
                  <a:lnTo>
                    <a:pt x="5" y="63"/>
                  </a:lnTo>
                  <a:lnTo>
                    <a:pt x="5" y="80"/>
                  </a:lnTo>
                  <a:lnTo>
                    <a:pt x="8" y="96"/>
                  </a:lnTo>
                  <a:lnTo>
                    <a:pt x="10" y="111"/>
                  </a:lnTo>
                  <a:lnTo>
                    <a:pt x="18" y="127"/>
                  </a:lnTo>
                  <a:lnTo>
                    <a:pt x="23" y="12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87" name="Freeform 88"/>
            <p:cNvSpPr>
              <a:spLocks/>
            </p:cNvSpPr>
            <p:nvPr/>
          </p:nvSpPr>
          <p:spPr bwMode="auto">
            <a:xfrm>
              <a:off x="2177" y="3056"/>
              <a:ext cx="69" cy="15"/>
            </a:xfrm>
            <a:custGeom>
              <a:avLst/>
              <a:gdLst>
                <a:gd name="T0" fmla="*/ 63 w 69"/>
                <a:gd name="T1" fmla="*/ 14 h 15"/>
                <a:gd name="T2" fmla="*/ 65 w 69"/>
                <a:gd name="T3" fmla="*/ 10 h 15"/>
                <a:gd name="T4" fmla="*/ 59 w 69"/>
                <a:gd name="T5" fmla="*/ 6 h 15"/>
                <a:gd name="T6" fmla="*/ 57 w 69"/>
                <a:gd name="T7" fmla="*/ 2 h 15"/>
                <a:gd name="T8" fmla="*/ 50 w 69"/>
                <a:gd name="T9" fmla="*/ 0 h 15"/>
                <a:gd name="T10" fmla="*/ 48 w 69"/>
                <a:gd name="T11" fmla="*/ 0 h 15"/>
                <a:gd name="T12" fmla="*/ 42 w 69"/>
                <a:gd name="T13" fmla="*/ 0 h 15"/>
                <a:gd name="T14" fmla="*/ 35 w 69"/>
                <a:gd name="T15" fmla="*/ 0 h 15"/>
                <a:gd name="T16" fmla="*/ 33 w 69"/>
                <a:gd name="T17" fmla="*/ 2 h 15"/>
                <a:gd name="T18" fmla="*/ 30 w 69"/>
                <a:gd name="T19" fmla="*/ 4 h 15"/>
                <a:gd name="T20" fmla="*/ 24 w 69"/>
                <a:gd name="T21" fmla="*/ 6 h 15"/>
                <a:gd name="T22" fmla="*/ 21 w 69"/>
                <a:gd name="T23" fmla="*/ 8 h 15"/>
                <a:gd name="T24" fmla="*/ 18 w 69"/>
                <a:gd name="T25" fmla="*/ 8 h 15"/>
                <a:gd name="T26" fmla="*/ 15 w 69"/>
                <a:gd name="T27" fmla="*/ 10 h 15"/>
                <a:gd name="T28" fmla="*/ 12 w 69"/>
                <a:gd name="T29" fmla="*/ 10 h 15"/>
                <a:gd name="T30" fmla="*/ 9 w 69"/>
                <a:gd name="T31" fmla="*/ 10 h 15"/>
                <a:gd name="T32" fmla="*/ 6 w 69"/>
                <a:gd name="T33" fmla="*/ 8 h 15"/>
                <a:gd name="T34" fmla="*/ 0 w 69"/>
                <a:gd name="T35" fmla="*/ 10 h 15"/>
                <a:gd name="T36" fmla="*/ 3 w 69"/>
                <a:gd name="T37" fmla="*/ 12 h 15"/>
                <a:gd name="T38" fmla="*/ 9 w 69"/>
                <a:gd name="T39" fmla="*/ 14 h 15"/>
                <a:gd name="T40" fmla="*/ 12 w 69"/>
                <a:gd name="T41" fmla="*/ 14 h 15"/>
                <a:gd name="T42" fmla="*/ 18 w 69"/>
                <a:gd name="T43" fmla="*/ 14 h 15"/>
                <a:gd name="T44" fmla="*/ 21 w 69"/>
                <a:gd name="T45" fmla="*/ 12 h 15"/>
                <a:gd name="T46" fmla="*/ 24 w 69"/>
                <a:gd name="T47" fmla="*/ 10 h 15"/>
                <a:gd name="T48" fmla="*/ 26 w 69"/>
                <a:gd name="T49" fmla="*/ 8 h 15"/>
                <a:gd name="T50" fmla="*/ 33 w 69"/>
                <a:gd name="T51" fmla="*/ 6 h 15"/>
                <a:gd name="T52" fmla="*/ 35 w 69"/>
                <a:gd name="T53" fmla="*/ 6 h 15"/>
                <a:gd name="T54" fmla="*/ 39 w 69"/>
                <a:gd name="T55" fmla="*/ 4 h 15"/>
                <a:gd name="T56" fmla="*/ 42 w 69"/>
                <a:gd name="T57" fmla="*/ 4 h 15"/>
                <a:gd name="T58" fmla="*/ 45 w 69"/>
                <a:gd name="T59" fmla="*/ 4 h 15"/>
                <a:gd name="T60" fmla="*/ 48 w 69"/>
                <a:gd name="T61" fmla="*/ 4 h 15"/>
                <a:gd name="T62" fmla="*/ 54 w 69"/>
                <a:gd name="T63" fmla="*/ 6 h 15"/>
                <a:gd name="T64" fmla="*/ 57 w 69"/>
                <a:gd name="T65" fmla="*/ 8 h 15"/>
                <a:gd name="T66" fmla="*/ 59 w 69"/>
                <a:gd name="T67" fmla="*/ 12 h 15"/>
                <a:gd name="T68" fmla="*/ 63 w 69"/>
                <a:gd name="T69" fmla="*/ 10 h 15"/>
                <a:gd name="T70" fmla="*/ 63 w 69"/>
                <a:gd name="T71" fmla="*/ 14 h 15"/>
                <a:gd name="T72" fmla="*/ 68 w 69"/>
                <a:gd name="T73" fmla="*/ 14 h 15"/>
                <a:gd name="T74" fmla="*/ 65 w 69"/>
                <a:gd name="T75" fmla="*/ 10 h 15"/>
                <a:gd name="T76" fmla="*/ 63 w 69"/>
                <a:gd name="T77" fmla="*/ 14 h 1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9" h="15">
                  <a:moveTo>
                    <a:pt x="63" y="14"/>
                  </a:moveTo>
                  <a:lnTo>
                    <a:pt x="65" y="10"/>
                  </a:lnTo>
                  <a:lnTo>
                    <a:pt x="59" y="6"/>
                  </a:lnTo>
                  <a:lnTo>
                    <a:pt x="57" y="2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5" y="0"/>
                  </a:lnTo>
                  <a:lnTo>
                    <a:pt x="33" y="2"/>
                  </a:lnTo>
                  <a:lnTo>
                    <a:pt x="30" y="4"/>
                  </a:lnTo>
                  <a:lnTo>
                    <a:pt x="24" y="6"/>
                  </a:lnTo>
                  <a:lnTo>
                    <a:pt x="21" y="8"/>
                  </a:lnTo>
                  <a:lnTo>
                    <a:pt x="18" y="8"/>
                  </a:lnTo>
                  <a:lnTo>
                    <a:pt x="15" y="10"/>
                  </a:lnTo>
                  <a:lnTo>
                    <a:pt x="12" y="10"/>
                  </a:lnTo>
                  <a:lnTo>
                    <a:pt x="9" y="10"/>
                  </a:lnTo>
                  <a:lnTo>
                    <a:pt x="6" y="8"/>
                  </a:lnTo>
                  <a:lnTo>
                    <a:pt x="0" y="10"/>
                  </a:lnTo>
                  <a:lnTo>
                    <a:pt x="3" y="12"/>
                  </a:lnTo>
                  <a:lnTo>
                    <a:pt x="9" y="14"/>
                  </a:lnTo>
                  <a:lnTo>
                    <a:pt x="12" y="14"/>
                  </a:lnTo>
                  <a:lnTo>
                    <a:pt x="18" y="14"/>
                  </a:lnTo>
                  <a:lnTo>
                    <a:pt x="21" y="12"/>
                  </a:lnTo>
                  <a:lnTo>
                    <a:pt x="24" y="10"/>
                  </a:lnTo>
                  <a:lnTo>
                    <a:pt x="26" y="8"/>
                  </a:lnTo>
                  <a:lnTo>
                    <a:pt x="33" y="6"/>
                  </a:lnTo>
                  <a:lnTo>
                    <a:pt x="35" y="6"/>
                  </a:lnTo>
                  <a:lnTo>
                    <a:pt x="39" y="4"/>
                  </a:lnTo>
                  <a:lnTo>
                    <a:pt x="42" y="4"/>
                  </a:lnTo>
                  <a:lnTo>
                    <a:pt x="45" y="4"/>
                  </a:lnTo>
                  <a:lnTo>
                    <a:pt x="48" y="4"/>
                  </a:lnTo>
                  <a:lnTo>
                    <a:pt x="54" y="6"/>
                  </a:lnTo>
                  <a:lnTo>
                    <a:pt x="57" y="8"/>
                  </a:lnTo>
                  <a:lnTo>
                    <a:pt x="59" y="12"/>
                  </a:lnTo>
                  <a:lnTo>
                    <a:pt x="63" y="10"/>
                  </a:lnTo>
                  <a:lnTo>
                    <a:pt x="63" y="14"/>
                  </a:lnTo>
                  <a:lnTo>
                    <a:pt x="68" y="14"/>
                  </a:lnTo>
                  <a:lnTo>
                    <a:pt x="65" y="10"/>
                  </a:lnTo>
                  <a:lnTo>
                    <a:pt x="63" y="1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88" name="Freeform 89"/>
            <p:cNvSpPr>
              <a:spLocks/>
            </p:cNvSpPr>
            <p:nvPr/>
          </p:nvSpPr>
          <p:spPr bwMode="auto">
            <a:xfrm>
              <a:off x="2157" y="3069"/>
              <a:ext cx="84" cy="65"/>
            </a:xfrm>
            <a:custGeom>
              <a:avLst/>
              <a:gdLst>
                <a:gd name="T0" fmla="*/ 6 w 84"/>
                <a:gd name="T1" fmla="*/ 64 h 65"/>
                <a:gd name="T2" fmla="*/ 6 w 84"/>
                <a:gd name="T3" fmla="*/ 64 h 65"/>
                <a:gd name="T4" fmla="*/ 9 w 84"/>
                <a:gd name="T5" fmla="*/ 59 h 65"/>
                <a:gd name="T6" fmla="*/ 12 w 84"/>
                <a:gd name="T7" fmla="*/ 55 h 65"/>
                <a:gd name="T8" fmla="*/ 16 w 84"/>
                <a:gd name="T9" fmla="*/ 48 h 65"/>
                <a:gd name="T10" fmla="*/ 18 w 84"/>
                <a:gd name="T11" fmla="*/ 44 h 65"/>
                <a:gd name="T12" fmla="*/ 21 w 84"/>
                <a:gd name="T13" fmla="*/ 39 h 65"/>
                <a:gd name="T14" fmla="*/ 25 w 84"/>
                <a:gd name="T15" fmla="*/ 35 h 65"/>
                <a:gd name="T16" fmla="*/ 27 w 84"/>
                <a:gd name="T17" fmla="*/ 30 h 65"/>
                <a:gd name="T18" fmla="*/ 34 w 84"/>
                <a:gd name="T19" fmla="*/ 25 h 65"/>
                <a:gd name="T20" fmla="*/ 36 w 84"/>
                <a:gd name="T21" fmla="*/ 20 h 65"/>
                <a:gd name="T22" fmla="*/ 43 w 84"/>
                <a:gd name="T23" fmla="*/ 16 h 65"/>
                <a:gd name="T24" fmla="*/ 49 w 84"/>
                <a:gd name="T25" fmla="*/ 14 h 65"/>
                <a:gd name="T26" fmla="*/ 55 w 84"/>
                <a:gd name="T27" fmla="*/ 12 h 65"/>
                <a:gd name="T28" fmla="*/ 61 w 84"/>
                <a:gd name="T29" fmla="*/ 7 h 65"/>
                <a:gd name="T30" fmla="*/ 67 w 84"/>
                <a:gd name="T31" fmla="*/ 7 h 65"/>
                <a:gd name="T32" fmla="*/ 77 w 84"/>
                <a:gd name="T33" fmla="*/ 5 h 65"/>
                <a:gd name="T34" fmla="*/ 83 w 84"/>
                <a:gd name="T35" fmla="*/ 5 h 65"/>
                <a:gd name="T36" fmla="*/ 83 w 84"/>
                <a:gd name="T37" fmla="*/ 0 h 65"/>
                <a:gd name="T38" fmla="*/ 74 w 84"/>
                <a:gd name="T39" fmla="*/ 0 h 65"/>
                <a:gd name="T40" fmla="*/ 67 w 84"/>
                <a:gd name="T41" fmla="*/ 2 h 65"/>
                <a:gd name="T42" fmla="*/ 58 w 84"/>
                <a:gd name="T43" fmla="*/ 5 h 65"/>
                <a:gd name="T44" fmla="*/ 52 w 84"/>
                <a:gd name="T45" fmla="*/ 7 h 65"/>
                <a:gd name="T46" fmla="*/ 46 w 84"/>
                <a:gd name="T47" fmla="*/ 10 h 65"/>
                <a:gd name="T48" fmla="*/ 40 w 84"/>
                <a:gd name="T49" fmla="*/ 14 h 65"/>
                <a:gd name="T50" fmla="*/ 34 w 84"/>
                <a:gd name="T51" fmla="*/ 18 h 65"/>
                <a:gd name="T52" fmla="*/ 27 w 84"/>
                <a:gd name="T53" fmla="*/ 23 h 65"/>
                <a:gd name="T54" fmla="*/ 25 w 84"/>
                <a:gd name="T55" fmla="*/ 27 h 65"/>
                <a:gd name="T56" fmla="*/ 18 w 84"/>
                <a:gd name="T57" fmla="*/ 32 h 65"/>
                <a:gd name="T58" fmla="*/ 16 w 84"/>
                <a:gd name="T59" fmla="*/ 37 h 65"/>
                <a:gd name="T60" fmla="*/ 12 w 84"/>
                <a:gd name="T61" fmla="*/ 42 h 65"/>
                <a:gd name="T62" fmla="*/ 9 w 84"/>
                <a:gd name="T63" fmla="*/ 48 h 65"/>
                <a:gd name="T64" fmla="*/ 6 w 84"/>
                <a:gd name="T65" fmla="*/ 52 h 65"/>
                <a:gd name="T66" fmla="*/ 3 w 84"/>
                <a:gd name="T67" fmla="*/ 57 h 65"/>
                <a:gd name="T68" fmla="*/ 0 w 84"/>
                <a:gd name="T69" fmla="*/ 62 h 65"/>
                <a:gd name="T70" fmla="*/ 6 w 84"/>
                <a:gd name="T71" fmla="*/ 64 h 6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4" h="65">
                  <a:moveTo>
                    <a:pt x="6" y="64"/>
                  </a:moveTo>
                  <a:lnTo>
                    <a:pt x="6" y="64"/>
                  </a:lnTo>
                  <a:lnTo>
                    <a:pt x="9" y="59"/>
                  </a:lnTo>
                  <a:lnTo>
                    <a:pt x="12" y="55"/>
                  </a:lnTo>
                  <a:lnTo>
                    <a:pt x="16" y="48"/>
                  </a:lnTo>
                  <a:lnTo>
                    <a:pt x="18" y="44"/>
                  </a:lnTo>
                  <a:lnTo>
                    <a:pt x="21" y="39"/>
                  </a:lnTo>
                  <a:lnTo>
                    <a:pt x="25" y="35"/>
                  </a:lnTo>
                  <a:lnTo>
                    <a:pt x="27" y="30"/>
                  </a:lnTo>
                  <a:lnTo>
                    <a:pt x="34" y="25"/>
                  </a:lnTo>
                  <a:lnTo>
                    <a:pt x="36" y="20"/>
                  </a:lnTo>
                  <a:lnTo>
                    <a:pt x="43" y="16"/>
                  </a:lnTo>
                  <a:lnTo>
                    <a:pt x="49" y="14"/>
                  </a:lnTo>
                  <a:lnTo>
                    <a:pt x="55" y="12"/>
                  </a:lnTo>
                  <a:lnTo>
                    <a:pt x="61" y="7"/>
                  </a:lnTo>
                  <a:lnTo>
                    <a:pt x="67" y="7"/>
                  </a:lnTo>
                  <a:lnTo>
                    <a:pt x="77" y="5"/>
                  </a:lnTo>
                  <a:lnTo>
                    <a:pt x="83" y="5"/>
                  </a:lnTo>
                  <a:lnTo>
                    <a:pt x="83" y="0"/>
                  </a:lnTo>
                  <a:lnTo>
                    <a:pt x="74" y="0"/>
                  </a:lnTo>
                  <a:lnTo>
                    <a:pt x="67" y="2"/>
                  </a:lnTo>
                  <a:lnTo>
                    <a:pt x="58" y="5"/>
                  </a:lnTo>
                  <a:lnTo>
                    <a:pt x="52" y="7"/>
                  </a:lnTo>
                  <a:lnTo>
                    <a:pt x="46" y="10"/>
                  </a:lnTo>
                  <a:lnTo>
                    <a:pt x="40" y="14"/>
                  </a:lnTo>
                  <a:lnTo>
                    <a:pt x="34" y="18"/>
                  </a:lnTo>
                  <a:lnTo>
                    <a:pt x="27" y="23"/>
                  </a:lnTo>
                  <a:lnTo>
                    <a:pt x="25" y="27"/>
                  </a:lnTo>
                  <a:lnTo>
                    <a:pt x="18" y="32"/>
                  </a:lnTo>
                  <a:lnTo>
                    <a:pt x="16" y="37"/>
                  </a:lnTo>
                  <a:lnTo>
                    <a:pt x="12" y="42"/>
                  </a:lnTo>
                  <a:lnTo>
                    <a:pt x="9" y="48"/>
                  </a:lnTo>
                  <a:lnTo>
                    <a:pt x="6" y="52"/>
                  </a:lnTo>
                  <a:lnTo>
                    <a:pt x="3" y="57"/>
                  </a:lnTo>
                  <a:lnTo>
                    <a:pt x="0" y="62"/>
                  </a:lnTo>
                  <a:lnTo>
                    <a:pt x="6" y="6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89" name="Freeform 90"/>
            <p:cNvSpPr>
              <a:spLocks/>
            </p:cNvSpPr>
            <p:nvPr/>
          </p:nvSpPr>
          <p:spPr bwMode="auto">
            <a:xfrm>
              <a:off x="2148" y="3135"/>
              <a:ext cx="60" cy="143"/>
            </a:xfrm>
            <a:custGeom>
              <a:avLst/>
              <a:gdLst>
                <a:gd name="T0" fmla="*/ 59 w 60"/>
                <a:gd name="T1" fmla="*/ 137 h 143"/>
                <a:gd name="T2" fmla="*/ 59 w 60"/>
                <a:gd name="T3" fmla="*/ 137 h 143"/>
                <a:gd name="T4" fmla="*/ 50 w 60"/>
                <a:gd name="T5" fmla="*/ 132 h 143"/>
                <a:gd name="T6" fmla="*/ 41 w 60"/>
                <a:gd name="T7" fmla="*/ 125 h 143"/>
                <a:gd name="T8" fmla="*/ 33 w 60"/>
                <a:gd name="T9" fmla="*/ 118 h 143"/>
                <a:gd name="T10" fmla="*/ 26 w 60"/>
                <a:gd name="T11" fmla="*/ 111 h 143"/>
                <a:gd name="T12" fmla="*/ 20 w 60"/>
                <a:gd name="T13" fmla="*/ 101 h 143"/>
                <a:gd name="T14" fmla="*/ 15 w 60"/>
                <a:gd name="T15" fmla="*/ 94 h 143"/>
                <a:gd name="T16" fmla="*/ 11 w 60"/>
                <a:gd name="T17" fmla="*/ 85 h 143"/>
                <a:gd name="T18" fmla="*/ 9 w 60"/>
                <a:gd name="T19" fmla="*/ 75 h 143"/>
                <a:gd name="T20" fmla="*/ 6 w 60"/>
                <a:gd name="T21" fmla="*/ 68 h 143"/>
                <a:gd name="T22" fmla="*/ 6 w 60"/>
                <a:gd name="T23" fmla="*/ 59 h 143"/>
                <a:gd name="T24" fmla="*/ 6 w 60"/>
                <a:gd name="T25" fmla="*/ 49 h 143"/>
                <a:gd name="T26" fmla="*/ 6 w 60"/>
                <a:gd name="T27" fmla="*/ 40 h 143"/>
                <a:gd name="T28" fmla="*/ 6 w 60"/>
                <a:gd name="T29" fmla="*/ 31 h 143"/>
                <a:gd name="T30" fmla="*/ 9 w 60"/>
                <a:gd name="T31" fmla="*/ 21 h 143"/>
                <a:gd name="T32" fmla="*/ 11 w 60"/>
                <a:gd name="T33" fmla="*/ 12 h 143"/>
                <a:gd name="T34" fmla="*/ 15 w 60"/>
                <a:gd name="T35" fmla="*/ 2 h 143"/>
                <a:gd name="T36" fmla="*/ 9 w 60"/>
                <a:gd name="T37" fmla="*/ 0 h 143"/>
                <a:gd name="T38" fmla="*/ 6 w 60"/>
                <a:gd name="T39" fmla="*/ 9 h 143"/>
                <a:gd name="T40" fmla="*/ 3 w 60"/>
                <a:gd name="T41" fmla="*/ 19 h 143"/>
                <a:gd name="T42" fmla="*/ 0 w 60"/>
                <a:gd name="T43" fmla="*/ 31 h 143"/>
                <a:gd name="T44" fmla="*/ 0 w 60"/>
                <a:gd name="T45" fmla="*/ 40 h 143"/>
                <a:gd name="T46" fmla="*/ 0 w 60"/>
                <a:gd name="T47" fmla="*/ 49 h 143"/>
                <a:gd name="T48" fmla="*/ 0 w 60"/>
                <a:gd name="T49" fmla="*/ 59 h 143"/>
                <a:gd name="T50" fmla="*/ 0 w 60"/>
                <a:gd name="T51" fmla="*/ 68 h 143"/>
                <a:gd name="T52" fmla="*/ 3 w 60"/>
                <a:gd name="T53" fmla="*/ 78 h 143"/>
                <a:gd name="T54" fmla="*/ 6 w 60"/>
                <a:gd name="T55" fmla="*/ 87 h 143"/>
                <a:gd name="T56" fmla="*/ 11 w 60"/>
                <a:gd name="T57" fmla="*/ 94 h 143"/>
                <a:gd name="T58" fmla="*/ 15 w 60"/>
                <a:gd name="T59" fmla="*/ 104 h 143"/>
                <a:gd name="T60" fmla="*/ 20 w 60"/>
                <a:gd name="T61" fmla="*/ 113 h 143"/>
                <a:gd name="T62" fmla="*/ 29 w 60"/>
                <a:gd name="T63" fmla="*/ 120 h 143"/>
                <a:gd name="T64" fmla="*/ 39 w 60"/>
                <a:gd name="T65" fmla="*/ 127 h 143"/>
                <a:gd name="T66" fmla="*/ 48 w 60"/>
                <a:gd name="T67" fmla="*/ 134 h 143"/>
                <a:gd name="T68" fmla="*/ 56 w 60"/>
                <a:gd name="T69" fmla="*/ 142 h 143"/>
                <a:gd name="T70" fmla="*/ 59 w 60"/>
                <a:gd name="T71" fmla="*/ 137 h 14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" h="143">
                  <a:moveTo>
                    <a:pt x="59" y="137"/>
                  </a:moveTo>
                  <a:lnTo>
                    <a:pt x="59" y="137"/>
                  </a:lnTo>
                  <a:lnTo>
                    <a:pt x="50" y="132"/>
                  </a:lnTo>
                  <a:lnTo>
                    <a:pt x="41" y="125"/>
                  </a:lnTo>
                  <a:lnTo>
                    <a:pt x="33" y="118"/>
                  </a:lnTo>
                  <a:lnTo>
                    <a:pt x="26" y="111"/>
                  </a:lnTo>
                  <a:lnTo>
                    <a:pt x="20" y="101"/>
                  </a:lnTo>
                  <a:lnTo>
                    <a:pt x="15" y="94"/>
                  </a:lnTo>
                  <a:lnTo>
                    <a:pt x="11" y="85"/>
                  </a:lnTo>
                  <a:lnTo>
                    <a:pt x="9" y="75"/>
                  </a:lnTo>
                  <a:lnTo>
                    <a:pt x="6" y="68"/>
                  </a:lnTo>
                  <a:lnTo>
                    <a:pt x="6" y="59"/>
                  </a:lnTo>
                  <a:lnTo>
                    <a:pt x="6" y="49"/>
                  </a:lnTo>
                  <a:lnTo>
                    <a:pt x="6" y="40"/>
                  </a:lnTo>
                  <a:lnTo>
                    <a:pt x="6" y="31"/>
                  </a:lnTo>
                  <a:lnTo>
                    <a:pt x="9" y="21"/>
                  </a:lnTo>
                  <a:lnTo>
                    <a:pt x="11" y="12"/>
                  </a:lnTo>
                  <a:lnTo>
                    <a:pt x="15" y="2"/>
                  </a:lnTo>
                  <a:lnTo>
                    <a:pt x="9" y="0"/>
                  </a:lnTo>
                  <a:lnTo>
                    <a:pt x="6" y="9"/>
                  </a:lnTo>
                  <a:lnTo>
                    <a:pt x="3" y="19"/>
                  </a:lnTo>
                  <a:lnTo>
                    <a:pt x="0" y="31"/>
                  </a:lnTo>
                  <a:lnTo>
                    <a:pt x="0" y="40"/>
                  </a:lnTo>
                  <a:lnTo>
                    <a:pt x="0" y="49"/>
                  </a:lnTo>
                  <a:lnTo>
                    <a:pt x="0" y="59"/>
                  </a:lnTo>
                  <a:lnTo>
                    <a:pt x="0" y="68"/>
                  </a:lnTo>
                  <a:lnTo>
                    <a:pt x="3" y="78"/>
                  </a:lnTo>
                  <a:lnTo>
                    <a:pt x="6" y="87"/>
                  </a:lnTo>
                  <a:lnTo>
                    <a:pt x="11" y="94"/>
                  </a:lnTo>
                  <a:lnTo>
                    <a:pt x="15" y="104"/>
                  </a:lnTo>
                  <a:lnTo>
                    <a:pt x="20" y="113"/>
                  </a:lnTo>
                  <a:lnTo>
                    <a:pt x="29" y="120"/>
                  </a:lnTo>
                  <a:lnTo>
                    <a:pt x="39" y="127"/>
                  </a:lnTo>
                  <a:lnTo>
                    <a:pt x="48" y="134"/>
                  </a:lnTo>
                  <a:lnTo>
                    <a:pt x="56" y="142"/>
                  </a:lnTo>
                  <a:lnTo>
                    <a:pt x="59" y="137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0" name="Freeform 91"/>
            <p:cNvSpPr>
              <a:spLocks/>
            </p:cNvSpPr>
            <p:nvPr/>
          </p:nvSpPr>
          <p:spPr bwMode="auto">
            <a:xfrm>
              <a:off x="2210" y="3276"/>
              <a:ext cx="102" cy="26"/>
            </a:xfrm>
            <a:custGeom>
              <a:avLst/>
              <a:gdLst>
                <a:gd name="T0" fmla="*/ 101 w 102"/>
                <a:gd name="T1" fmla="*/ 21 h 26"/>
                <a:gd name="T2" fmla="*/ 95 w 102"/>
                <a:gd name="T3" fmla="*/ 21 h 26"/>
                <a:gd name="T4" fmla="*/ 88 w 102"/>
                <a:gd name="T5" fmla="*/ 21 h 26"/>
                <a:gd name="T6" fmla="*/ 83 w 102"/>
                <a:gd name="T7" fmla="*/ 19 h 26"/>
                <a:gd name="T8" fmla="*/ 76 w 102"/>
                <a:gd name="T9" fmla="*/ 19 h 26"/>
                <a:gd name="T10" fmla="*/ 70 w 102"/>
                <a:gd name="T11" fmla="*/ 19 h 26"/>
                <a:gd name="T12" fmla="*/ 64 w 102"/>
                <a:gd name="T13" fmla="*/ 19 h 26"/>
                <a:gd name="T14" fmla="*/ 58 w 102"/>
                <a:gd name="T15" fmla="*/ 17 h 26"/>
                <a:gd name="T16" fmla="*/ 52 w 102"/>
                <a:gd name="T17" fmla="*/ 17 h 26"/>
                <a:gd name="T18" fmla="*/ 45 w 102"/>
                <a:gd name="T19" fmla="*/ 14 h 26"/>
                <a:gd name="T20" fmla="*/ 39 w 102"/>
                <a:gd name="T21" fmla="*/ 14 h 26"/>
                <a:gd name="T22" fmla="*/ 34 w 102"/>
                <a:gd name="T23" fmla="*/ 13 h 26"/>
                <a:gd name="T24" fmla="*/ 27 w 102"/>
                <a:gd name="T25" fmla="*/ 11 h 26"/>
                <a:gd name="T26" fmla="*/ 21 w 102"/>
                <a:gd name="T27" fmla="*/ 8 h 26"/>
                <a:gd name="T28" fmla="*/ 15 w 102"/>
                <a:gd name="T29" fmla="*/ 6 h 26"/>
                <a:gd name="T30" fmla="*/ 9 w 102"/>
                <a:gd name="T31" fmla="*/ 4 h 26"/>
                <a:gd name="T32" fmla="*/ 3 w 102"/>
                <a:gd name="T33" fmla="*/ 0 h 26"/>
                <a:gd name="T34" fmla="*/ 0 w 102"/>
                <a:gd name="T35" fmla="*/ 4 h 26"/>
                <a:gd name="T36" fmla="*/ 5 w 102"/>
                <a:gd name="T37" fmla="*/ 6 h 26"/>
                <a:gd name="T38" fmla="*/ 12 w 102"/>
                <a:gd name="T39" fmla="*/ 11 h 26"/>
                <a:gd name="T40" fmla="*/ 18 w 102"/>
                <a:gd name="T41" fmla="*/ 13 h 26"/>
                <a:gd name="T42" fmla="*/ 25 w 102"/>
                <a:gd name="T43" fmla="*/ 14 h 26"/>
                <a:gd name="T44" fmla="*/ 30 w 102"/>
                <a:gd name="T45" fmla="*/ 17 h 26"/>
                <a:gd name="T46" fmla="*/ 36 w 102"/>
                <a:gd name="T47" fmla="*/ 17 h 26"/>
                <a:gd name="T48" fmla="*/ 43 w 102"/>
                <a:gd name="T49" fmla="*/ 19 h 26"/>
                <a:gd name="T50" fmla="*/ 49 w 102"/>
                <a:gd name="T51" fmla="*/ 21 h 26"/>
                <a:gd name="T52" fmla="*/ 58 w 102"/>
                <a:gd name="T53" fmla="*/ 21 h 26"/>
                <a:gd name="T54" fmla="*/ 61 w 102"/>
                <a:gd name="T55" fmla="*/ 23 h 26"/>
                <a:gd name="T56" fmla="*/ 70 w 102"/>
                <a:gd name="T57" fmla="*/ 23 h 26"/>
                <a:gd name="T58" fmla="*/ 76 w 102"/>
                <a:gd name="T59" fmla="*/ 23 h 26"/>
                <a:gd name="T60" fmla="*/ 83 w 102"/>
                <a:gd name="T61" fmla="*/ 23 h 26"/>
                <a:gd name="T62" fmla="*/ 88 w 102"/>
                <a:gd name="T63" fmla="*/ 23 h 26"/>
                <a:gd name="T64" fmla="*/ 95 w 102"/>
                <a:gd name="T65" fmla="*/ 25 h 26"/>
                <a:gd name="T66" fmla="*/ 101 w 102"/>
                <a:gd name="T67" fmla="*/ 25 h 26"/>
                <a:gd name="T68" fmla="*/ 101 w 102"/>
                <a:gd name="T69" fmla="*/ 21 h 2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2" h="26">
                  <a:moveTo>
                    <a:pt x="101" y="21"/>
                  </a:moveTo>
                  <a:lnTo>
                    <a:pt x="95" y="21"/>
                  </a:lnTo>
                  <a:lnTo>
                    <a:pt x="88" y="21"/>
                  </a:lnTo>
                  <a:lnTo>
                    <a:pt x="83" y="19"/>
                  </a:lnTo>
                  <a:lnTo>
                    <a:pt x="76" y="19"/>
                  </a:lnTo>
                  <a:lnTo>
                    <a:pt x="70" y="19"/>
                  </a:lnTo>
                  <a:lnTo>
                    <a:pt x="64" y="19"/>
                  </a:lnTo>
                  <a:lnTo>
                    <a:pt x="58" y="17"/>
                  </a:lnTo>
                  <a:lnTo>
                    <a:pt x="52" y="17"/>
                  </a:lnTo>
                  <a:lnTo>
                    <a:pt x="45" y="14"/>
                  </a:lnTo>
                  <a:lnTo>
                    <a:pt x="39" y="14"/>
                  </a:lnTo>
                  <a:lnTo>
                    <a:pt x="34" y="13"/>
                  </a:lnTo>
                  <a:lnTo>
                    <a:pt x="27" y="11"/>
                  </a:lnTo>
                  <a:lnTo>
                    <a:pt x="21" y="8"/>
                  </a:lnTo>
                  <a:lnTo>
                    <a:pt x="15" y="6"/>
                  </a:lnTo>
                  <a:lnTo>
                    <a:pt x="9" y="4"/>
                  </a:lnTo>
                  <a:lnTo>
                    <a:pt x="3" y="0"/>
                  </a:lnTo>
                  <a:lnTo>
                    <a:pt x="0" y="4"/>
                  </a:lnTo>
                  <a:lnTo>
                    <a:pt x="5" y="6"/>
                  </a:lnTo>
                  <a:lnTo>
                    <a:pt x="12" y="11"/>
                  </a:lnTo>
                  <a:lnTo>
                    <a:pt x="18" y="13"/>
                  </a:lnTo>
                  <a:lnTo>
                    <a:pt x="25" y="14"/>
                  </a:lnTo>
                  <a:lnTo>
                    <a:pt x="30" y="17"/>
                  </a:lnTo>
                  <a:lnTo>
                    <a:pt x="36" y="17"/>
                  </a:lnTo>
                  <a:lnTo>
                    <a:pt x="43" y="19"/>
                  </a:lnTo>
                  <a:lnTo>
                    <a:pt x="49" y="21"/>
                  </a:lnTo>
                  <a:lnTo>
                    <a:pt x="58" y="21"/>
                  </a:lnTo>
                  <a:lnTo>
                    <a:pt x="61" y="23"/>
                  </a:lnTo>
                  <a:lnTo>
                    <a:pt x="70" y="23"/>
                  </a:lnTo>
                  <a:lnTo>
                    <a:pt x="76" y="23"/>
                  </a:lnTo>
                  <a:lnTo>
                    <a:pt x="83" y="23"/>
                  </a:lnTo>
                  <a:lnTo>
                    <a:pt x="88" y="23"/>
                  </a:lnTo>
                  <a:lnTo>
                    <a:pt x="95" y="25"/>
                  </a:lnTo>
                  <a:lnTo>
                    <a:pt x="101" y="25"/>
                  </a:lnTo>
                  <a:lnTo>
                    <a:pt x="101" y="2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1" name="Freeform 92"/>
            <p:cNvSpPr>
              <a:spLocks/>
            </p:cNvSpPr>
            <p:nvPr/>
          </p:nvSpPr>
          <p:spPr bwMode="auto">
            <a:xfrm>
              <a:off x="2274" y="3223"/>
              <a:ext cx="353" cy="28"/>
            </a:xfrm>
            <a:custGeom>
              <a:avLst/>
              <a:gdLst>
                <a:gd name="T0" fmla="*/ 342 w 353"/>
                <a:gd name="T1" fmla="*/ 20 h 28"/>
                <a:gd name="T2" fmla="*/ 317 w 353"/>
                <a:gd name="T3" fmla="*/ 14 h 28"/>
                <a:gd name="T4" fmla="*/ 291 w 353"/>
                <a:gd name="T5" fmla="*/ 8 h 28"/>
                <a:gd name="T6" fmla="*/ 265 w 353"/>
                <a:gd name="T7" fmla="*/ 6 h 28"/>
                <a:gd name="T8" fmla="*/ 240 w 353"/>
                <a:gd name="T9" fmla="*/ 2 h 28"/>
                <a:gd name="T10" fmla="*/ 211 w 353"/>
                <a:gd name="T11" fmla="*/ 0 h 28"/>
                <a:gd name="T12" fmla="*/ 186 w 353"/>
                <a:gd name="T13" fmla="*/ 0 h 28"/>
                <a:gd name="T14" fmla="*/ 160 w 353"/>
                <a:gd name="T15" fmla="*/ 0 h 28"/>
                <a:gd name="T16" fmla="*/ 134 w 353"/>
                <a:gd name="T17" fmla="*/ 0 h 28"/>
                <a:gd name="T18" fmla="*/ 108 w 353"/>
                <a:gd name="T19" fmla="*/ 0 h 28"/>
                <a:gd name="T20" fmla="*/ 87 w 353"/>
                <a:gd name="T21" fmla="*/ 2 h 28"/>
                <a:gd name="T22" fmla="*/ 64 w 353"/>
                <a:gd name="T23" fmla="*/ 4 h 28"/>
                <a:gd name="T24" fmla="*/ 45 w 353"/>
                <a:gd name="T25" fmla="*/ 4 h 28"/>
                <a:gd name="T26" fmla="*/ 29 w 353"/>
                <a:gd name="T27" fmla="*/ 6 h 28"/>
                <a:gd name="T28" fmla="*/ 16 w 353"/>
                <a:gd name="T29" fmla="*/ 8 h 28"/>
                <a:gd name="T30" fmla="*/ 3 w 353"/>
                <a:gd name="T31" fmla="*/ 10 h 28"/>
                <a:gd name="T32" fmla="*/ 0 w 353"/>
                <a:gd name="T33" fmla="*/ 14 h 28"/>
                <a:gd name="T34" fmla="*/ 10 w 353"/>
                <a:gd name="T35" fmla="*/ 12 h 28"/>
                <a:gd name="T36" fmla="*/ 23 w 353"/>
                <a:gd name="T37" fmla="*/ 12 h 28"/>
                <a:gd name="T38" fmla="*/ 38 w 353"/>
                <a:gd name="T39" fmla="*/ 10 h 28"/>
                <a:gd name="T40" fmla="*/ 54 w 353"/>
                <a:gd name="T41" fmla="*/ 8 h 28"/>
                <a:gd name="T42" fmla="*/ 77 w 353"/>
                <a:gd name="T43" fmla="*/ 6 h 28"/>
                <a:gd name="T44" fmla="*/ 96 w 353"/>
                <a:gd name="T45" fmla="*/ 4 h 28"/>
                <a:gd name="T46" fmla="*/ 122 w 353"/>
                <a:gd name="T47" fmla="*/ 4 h 28"/>
                <a:gd name="T48" fmla="*/ 147 w 353"/>
                <a:gd name="T49" fmla="*/ 4 h 28"/>
                <a:gd name="T50" fmla="*/ 173 w 353"/>
                <a:gd name="T51" fmla="*/ 4 h 28"/>
                <a:gd name="T52" fmla="*/ 199 w 353"/>
                <a:gd name="T53" fmla="*/ 4 h 28"/>
                <a:gd name="T54" fmla="*/ 227 w 353"/>
                <a:gd name="T55" fmla="*/ 6 h 28"/>
                <a:gd name="T56" fmla="*/ 253 w 353"/>
                <a:gd name="T57" fmla="*/ 8 h 28"/>
                <a:gd name="T58" fmla="*/ 279 w 353"/>
                <a:gd name="T59" fmla="*/ 10 h 28"/>
                <a:gd name="T60" fmla="*/ 304 w 353"/>
                <a:gd name="T61" fmla="*/ 17 h 28"/>
                <a:gd name="T62" fmla="*/ 330 w 353"/>
                <a:gd name="T63" fmla="*/ 20 h 28"/>
                <a:gd name="T64" fmla="*/ 352 w 353"/>
                <a:gd name="T65" fmla="*/ 27 h 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53" h="28">
                  <a:moveTo>
                    <a:pt x="352" y="25"/>
                  </a:moveTo>
                  <a:lnTo>
                    <a:pt x="342" y="20"/>
                  </a:lnTo>
                  <a:lnTo>
                    <a:pt x="330" y="17"/>
                  </a:lnTo>
                  <a:lnTo>
                    <a:pt x="317" y="14"/>
                  </a:lnTo>
                  <a:lnTo>
                    <a:pt x="304" y="12"/>
                  </a:lnTo>
                  <a:lnTo>
                    <a:pt x="291" y="8"/>
                  </a:lnTo>
                  <a:lnTo>
                    <a:pt x="279" y="6"/>
                  </a:lnTo>
                  <a:lnTo>
                    <a:pt x="265" y="6"/>
                  </a:lnTo>
                  <a:lnTo>
                    <a:pt x="253" y="4"/>
                  </a:lnTo>
                  <a:lnTo>
                    <a:pt x="240" y="2"/>
                  </a:lnTo>
                  <a:lnTo>
                    <a:pt x="227" y="2"/>
                  </a:lnTo>
                  <a:lnTo>
                    <a:pt x="211" y="0"/>
                  </a:lnTo>
                  <a:lnTo>
                    <a:pt x="199" y="0"/>
                  </a:lnTo>
                  <a:lnTo>
                    <a:pt x="186" y="0"/>
                  </a:lnTo>
                  <a:lnTo>
                    <a:pt x="173" y="0"/>
                  </a:lnTo>
                  <a:lnTo>
                    <a:pt x="160" y="0"/>
                  </a:lnTo>
                  <a:lnTo>
                    <a:pt x="147" y="0"/>
                  </a:lnTo>
                  <a:lnTo>
                    <a:pt x="134" y="0"/>
                  </a:lnTo>
                  <a:lnTo>
                    <a:pt x="122" y="0"/>
                  </a:lnTo>
                  <a:lnTo>
                    <a:pt x="108" y="0"/>
                  </a:lnTo>
                  <a:lnTo>
                    <a:pt x="96" y="0"/>
                  </a:lnTo>
                  <a:lnTo>
                    <a:pt x="87" y="2"/>
                  </a:lnTo>
                  <a:lnTo>
                    <a:pt x="77" y="2"/>
                  </a:lnTo>
                  <a:lnTo>
                    <a:pt x="64" y="4"/>
                  </a:lnTo>
                  <a:lnTo>
                    <a:pt x="54" y="4"/>
                  </a:lnTo>
                  <a:lnTo>
                    <a:pt x="45" y="4"/>
                  </a:lnTo>
                  <a:lnTo>
                    <a:pt x="35" y="6"/>
                  </a:lnTo>
                  <a:lnTo>
                    <a:pt x="29" y="6"/>
                  </a:lnTo>
                  <a:lnTo>
                    <a:pt x="23" y="8"/>
                  </a:lnTo>
                  <a:lnTo>
                    <a:pt x="16" y="8"/>
                  </a:lnTo>
                  <a:lnTo>
                    <a:pt x="10" y="10"/>
                  </a:lnTo>
                  <a:lnTo>
                    <a:pt x="3" y="10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7" y="14"/>
                  </a:lnTo>
                  <a:lnTo>
                    <a:pt x="10" y="12"/>
                  </a:lnTo>
                  <a:lnTo>
                    <a:pt x="16" y="12"/>
                  </a:lnTo>
                  <a:lnTo>
                    <a:pt x="23" y="12"/>
                  </a:lnTo>
                  <a:lnTo>
                    <a:pt x="29" y="10"/>
                  </a:lnTo>
                  <a:lnTo>
                    <a:pt x="38" y="10"/>
                  </a:lnTo>
                  <a:lnTo>
                    <a:pt x="45" y="8"/>
                  </a:lnTo>
                  <a:lnTo>
                    <a:pt x="54" y="8"/>
                  </a:lnTo>
                  <a:lnTo>
                    <a:pt x="64" y="6"/>
                  </a:lnTo>
                  <a:lnTo>
                    <a:pt x="77" y="6"/>
                  </a:lnTo>
                  <a:lnTo>
                    <a:pt x="87" y="6"/>
                  </a:lnTo>
                  <a:lnTo>
                    <a:pt x="96" y="4"/>
                  </a:lnTo>
                  <a:lnTo>
                    <a:pt x="108" y="4"/>
                  </a:lnTo>
                  <a:lnTo>
                    <a:pt x="122" y="4"/>
                  </a:lnTo>
                  <a:lnTo>
                    <a:pt x="134" y="4"/>
                  </a:lnTo>
                  <a:lnTo>
                    <a:pt x="147" y="4"/>
                  </a:lnTo>
                  <a:lnTo>
                    <a:pt x="160" y="4"/>
                  </a:lnTo>
                  <a:lnTo>
                    <a:pt x="173" y="4"/>
                  </a:lnTo>
                  <a:lnTo>
                    <a:pt x="186" y="4"/>
                  </a:lnTo>
                  <a:lnTo>
                    <a:pt x="199" y="4"/>
                  </a:lnTo>
                  <a:lnTo>
                    <a:pt x="211" y="4"/>
                  </a:lnTo>
                  <a:lnTo>
                    <a:pt x="227" y="6"/>
                  </a:lnTo>
                  <a:lnTo>
                    <a:pt x="240" y="6"/>
                  </a:lnTo>
                  <a:lnTo>
                    <a:pt x="253" y="8"/>
                  </a:lnTo>
                  <a:lnTo>
                    <a:pt x="265" y="10"/>
                  </a:lnTo>
                  <a:lnTo>
                    <a:pt x="279" y="10"/>
                  </a:lnTo>
                  <a:lnTo>
                    <a:pt x="291" y="12"/>
                  </a:lnTo>
                  <a:lnTo>
                    <a:pt x="304" y="17"/>
                  </a:lnTo>
                  <a:lnTo>
                    <a:pt x="317" y="18"/>
                  </a:lnTo>
                  <a:lnTo>
                    <a:pt x="330" y="20"/>
                  </a:lnTo>
                  <a:lnTo>
                    <a:pt x="340" y="25"/>
                  </a:lnTo>
                  <a:lnTo>
                    <a:pt x="352" y="27"/>
                  </a:lnTo>
                  <a:lnTo>
                    <a:pt x="352" y="2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2" name="Freeform 93"/>
            <p:cNvSpPr>
              <a:spLocks/>
            </p:cNvSpPr>
            <p:nvPr/>
          </p:nvSpPr>
          <p:spPr bwMode="auto">
            <a:xfrm>
              <a:off x="2353" y="3252"/>
              <a:ext cx="200" cy="11"/>
            </a:xfrm>
            <a:custGeom>
              <a:avLst/>
              <a:gdLst>
                <a:gd name="T0" fmla="*/ 199 w 200"/>
                <a:gd name="T1" fmla="*/ 7 h 11"/>
                <a:gd name="T2" fmla="*/ 183 w 200"/>
                <a:gd name="T3" fmla="*/ 5 h 11"/>
                <a:gd name="T4" fmla="*/ 164 w 200"/>
                <a:gd name="T5" fmla="*/ 4 h 11"/>
                <a:gd name="T6" fmla="*/ 148 w 200"/>
                <a:gd name="T7" fmla="*/ 2 h 11"/>
                <a:gd name="T8" fmla="*/ 130 w 200"/>
                <a:gd name="T9" fmla="*/ 0 h 11"/>
                <a:gd name="T10" fmla="*/ 114 w 200"/>
                <a:gd name="T11" fmla="*/ 0 h 11"/>
                <a:gd name="T12" fmla="*/ 98 w 200"/>
                <a:gd name="T13" fmla="*/ 0 h 11"/>
                <a:gd name="T14" fmla="*/ 82 w 200"/>
                <a:gd name="T15" fmla="*/ 0 h 11"/>
                <a:gd name="T16" fmla="*/ 66 w 200"/>
                <a:gd name="T17" fmla="*/ 2 h 11"/>
                <a:gd name="T18" fmla="*/ 54 w 200"/>
                <a:gd name="T19" fmla="*/ 2 h 11"/>
                <a:gd name="T20" fmla="*/ 41 w 200"/>
                <a:gd name="T21" fmla="*/ 2 h 11"/>
                <a:gd name="T22" fmla="*/ 28 w 200"/>
                <a:gd name="T23" fmla="*/ 4 h 11"/>
                <a:gd name="T24" fmla="*/ 19 w 200"/>
                <a:gd name="T25" fmla="*/ 4 h 11"/>
                <a:gd name="T26" fmla="*/ 12 w 200"/>
                <a:gd name="T27" fmla="*/ 5 h 11"/>
                <a:gd name="T28" fmla="*/ 7 w 200"/>
                <a:gd name="T29" fmla="*/ 5 h 11"/>
                <a:gd name="T30" fmla="*/ 3 w 200"/>
                <a:gd name="T31" fmla="*/ 5 h 11"/>
                <a:gd name="T32" fmla="*/ 0 w 200"/>
                <a:gd name="T33" fmla="*/ 5 h 11"/>
                <a:gd name="T34" fmla="*/ 3 w 200"/>
                <a:gd name="T35" fmla="*/ 9 h 11"/>
                <a:gd name="T36" fmla="*/ 7 w 200"/>
                <a:gd name="T37" fmla="*/ 9 h 11"/>
                <a:gd name="T38" fmla="*/ 12 w 200"/>
                <a:gd name="T39" fmla="*/ 9 h 11"/>
                <a:gd name="T40" fmla="*/ 19 w 200"/>
                <a:gd name="T41" fmla="*/ 7 h 11"/>
                <a:gd name="T42" fmla="*/ 28 w 200"/>
                <a:gd name="T43" fmla="*/ 7 h 11"/>
                <a:gd name="T44" fmla="*/ 41 w 200"/>
                <a:gd name="T45" fmla="*/ 5 h 11"/>
                <a:gd name="T46" fmla="*/ 54 w 200"/>
                <a:gd name="T47" fmla="*/ 5 h 11"/>
                <a:gd name="T48" fmla="*/ 66 w 200"/>
                <a:gd name="T49" fmla="*/ 5 h 11"/>
                <a:gd name="T50" fmla="*/ 82 w 200"/>
                <a:gd name="T51" fmla="*/ 4 h 11"/>
                <a:gd name="T52" fmla="*/ 98 w 200"/>
                <a:gd name="T53" fmla="*/ 4 h 11"/>
                <a:gd name="T54" fmla="*/ 114 w 200"/>
                <a:gd name="T55" fmla="*/ 4 h 11"/>
                <a:gd name="T56" fmla="*/ 130 w 200"/>
                <a:gd name="T57" fmla="*/ 4 h 11"/>
                <a:gd name="T58" fmla="*/ 145 w 200"/>
                <a:gd name="T59" fmla="*/ 5 h 11"/>
                <a:gd name="T60" fmla="*/ 164 w 200"/>
                <a:gd name="T61" fmla="*/ 7 h 11"/>
                <a:gd name="T62" fmla="*/ 180 w 200"/>
                <a:gd name="T63" fmla="*/ 9 h 11"/>
                <a:gd name="T64" fmla="*/ 199 w 200"/>
                <a:gd name="T65" fmla="*/ 10 h 11"/>
                <a:gd name="T66" fmla="*/ 199 w 200"/>
                <a:gd name="T67" fmla="*/ 7 h 1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00" h="11">
                  <a:moveTo>
                    <a:pt x="199" y="7"/>
                  </a:moveTo>
                  <a:lnTo>
                    <a:pt x="183" y="5"/>
                  </a:lnTo>
                  <a:lnTo>
                    <a:pt x="164" y="4"/>
                  </a:lnTo>
                  <a:lnTo>
                    <a:pt x="148" y="2"/>
                  </a:lnTo>
                  <a:lnTo>
                    <a:pt x="130" y="0"/>
                  </a:lnTo>
                  <a:lnTo>
                    <a:pt x="114" y="0"/>
                  </a:lnTo>
                  <a:lnTo>
                    <a:pt x="98" y="0"/>
                  </a:lnTo>
                  <a:lnTo>
                    <a:pt x="82" y="0"/>
                  </a:lnTo>
                  <a:lnTo>
                    <a:pt x="66" y="2"/>
                  </a:lnTo>
                  <a:lnTo>
                    <a:pt x="54" y="2"/>
                  </a:lnTo>
                  <a:lnTo>
                    <a:pt x="41" y="2"/>
                  </a:lnTo>
                  <a:lnTo>
                    <a:pt x="28" y="4"/>
                  </a:lnTo>
                  <a:lnTo>
                    <a:pt x="19" y="4"/>
                  </a:lnTo>
                  <a:lnTo>
                    <a:pt x="12" y="5"/>
                  </a:lnTo>
                  <a:lnTo>
                    <a:pt x="7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3" y="9"/>
                  </a:lnTo>
                  <a:lnTo>
                    <a:pt x="7" y="9"/>
                  </a:lnTo>
                  <a:lnTo>
                    <a:pt x="12" y="9"/>
                  </a:lnTo>
                  <a:lnTo>
                    <a:pt x="19" y="7"/>
                  </a:lnTo>
                  <a:lnTo>
                    <a:pt x="28" y="7"/>
                  </a:lnTo>
                  <a:lnTo>
                    <a:pt x="41" y="5"/>
                  </a:lnTo>
                  <a:lnTo>
                    <a:pt x="54" y="5"/>
                  </a:lnTo>
                  <a:lnTo>
                    <a:pt x="66" y="5"/>
                  </a:lnTo>
                  <a:lnTo>
                    <a:pt x="82" y="4"/>
                  </a:lnTo>
                  <a:lnTo>
                    <a:pt x="98" y="4"/>
                  </a:lnTo>
                  <a:lnTo>
                    <a:pt x="114" y="4"/>
                  </a:lnTo>
                  <a:lnTo>
                    <a:pt x="130" y="4"/>
                  </a:lnTo>
                  <a:lnTo>
                    <a:pt x="145" y="5"/>
                  </a:lnTo>
                  <a:lnTo>
                    <a:pt x="164" y="7"/>
                  </a:lnTo>
                  <a:lnTo>
                    <a:pt x="180" y="9"/>
                  </a:lnTo>
                  <a:lnTo>
                    <a:pt x="199" y="10"/>
                  </a:lnTo>
                  <a:lnTo>
                    <a:pt x="199" y="7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3" name="Freeform 94"/>
            <p:cNvSpPr>
              <a:spLocks/>
            </p:cNvSpPr>
            <p:nvPr/>
          </p:nvSpPr>
          <p:spPr bwMode="auto">
            <a:xfrm>
              <a:off x="2606" y="3242"/>
              <a:ext cx="57" cy="24"/>
            </a:xfrm>
            <a:custGeom>
              <a:avLst/>
              <a:gdLst>
                <a:gd name="T0" fmla="*/ 51 w 57"/>
                <a:gd name="T1" fmla="*/ 2 h 24"/>
                <a:gd name="T2" fmla="*/ 51 w 57"/>
                <a:gd name="T3" fmla="*/ 4 h 24"/>
                <a:gd name="T4" fmla="*/ 51 w 57"/>
                <a:gd name="T5" fmla="*/ 8 h 24"/>
                <a:gd name="T6" fmla="*/ 51 w 57"/>
                <a:gd name="T7" fmla="*/ 11 h 24"/>
                <a:gd name="T8" fmla="*/ 47 w 57"/>
                <a:gd name="T9" fmla="*/ 12 h 24"/>
                <a:gd name="T10" fmla="*/ 45 w 57"/>
                <a:gd name="T11" fmla="*/ 14 h 24"/>
                <a:gd name="T12" fmla="*/ 41 w 57"/>
                <a:gd name="T13" fmla="*/ 14 h 24"/>
                <a:gd name="T14" fmla="*/ 36 w 57"/>
                <a:gd name="T15" fmla="*/ 17 h 24"/>
                <a:gd name="T16" fmla="*/ 32 w 57"/>
                <a:gd name="T17" fmla="*/ 17 h 24"/>
                <a:gd name="T18" fmla="*/ 27 w 57"/>
                <a:gd name="T19" fmla="*/ 19 h 24"/>
                <a:gd name="T20" fmla="*/ 21 w 57"/>
                <a:gd name="T21" fmla="*/ 19 h 24"/>
                <a:gd name="T22" fmla="*/ 15 w 57"/>
                <a:gd name="T23" fmla="*/ 19 h 24"/>
                <a:gd name="T24" fmla="*/ 12 w 57"/>
                <a:gd name="T25" fmla="*/ 19 h 24"/>
                <a:gd name="T26" fmla="*/ 6 w 57"/>
                <a:gd name="T27" fmla="*/ 19 h 24"/>
                <a:gd name="T28" fmla="*/ 4 w 57"/>
                <a:gd name="T29" fmla="*/ 19 h 24"/>
                <a:gd name="T30" fmla="*/ 0 w 57"/>
                <a:gd name="T31" fmla="*/ 19 h 24"/>
                <a:gd name="T32" fmla="*/ 0 w 57"/>
                <a:gd name="T33" fmla="*/ 23 h 24"/>
                <a:gd name="T34" fmla="*/ 4 w 57"/>
                <a:gd name="T35" fmla="*/ 23 h 24"/>
                <a:gd name="T36" fmla="*/ 6 w 57"/>
                <a:gd name="T37" fmla="*/ 23 h 24"/>
                <a:gd name="T38" fmla="*/ 12 w 57"/>
                <a:gd name="T39" fmla="*/ 23 h 24"/>
                <a:gd name="T40" fmla="*/ 15 w 57"/>
                <a:gd name="T41" fmla="*/ 23 h 24"/>
                <a:gd name="T42" fmla="*/ 21 w 57"/>
                <a:gd name="T43" fmla="*/ 23 h 24"/>
                <a:gd name="T44" fmla="*/ 27 w 57"/>
                <a:gd name="T45" fmla="*/ 21 h 24"/>
                <a:gd name="T46" fmla="*/ 32 w 57"/>
                <a:gd name="T47" fmla="*/ 21 h 24"/>
                <a:gd name="T48" fmla="*/ 39 w 57"/>
                <a:gd name="T49" fmla="*/ 21 h 24"/>
                <a:gd name="T50" fmla="*/ 45 w 57"/>
                <a:gd name="T51" fmla="*/ 19 h 24"/>
                <a:gd name="T52" fmla="*/ 47 w 57"/>
                <a:gd name="T53" fmla="*/ 17 h 24"/>
                <a:gd name="T54" fmla="*/ 51 w 57"/>
                <a:gd name="T55" fmla="*/ 14 h 24"/>
                <a:gd name="T56" fmla="*/ 56 w 57"/>
                <a:gd name="T57" fmla="*/ 12 h 24"/>
                <a:gd name="T58" fmla="*/ 56 w 57"/>
                <a:gd name="T59" fmla="*/ 8 h 24"/>
                <a:gd name="T60" fmla="*/ 56 w 57"/>
                <a:gd name="T61" fmla="*/ 4 h 24"/>
                <a:gd name="T62" fmla="*/ 53 w 57"/>
                <a:gd name="T63" fmla="*/ 0 h 24"/>
                <a:gd name="T64" fmla="*/ 51 w 57"/>
                <a:gd name="T65" fmla="*/ 2 h 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7" h="24">
                  <a:moveTo>
                    <a:pt x="51" y="2"/>
                  </a:moveTo>
                  <a:lnTo>
                    <a:pt x="51" y="4"/>
                  </a:lnTo>
                  <a:lnTo>
                    <a:pt x="51" y="8"/>
                  </a:lnTo>
                  <a:lnTo>
                    <a:pt x="51" y="11"/>
                  </a:lnTo>
                  <a:lnTo>
                    <a:pt x="47" y="12"/>
                  </a:lnTo>
                  <a:lnTo>
                    <a:pt x="45" y="14"/>
                  </a:lnTo>
                  <a:lnTo>
                    <a:pt x="41" y="14"/>
                  </a:lnTo>
                  <a:lnTo>
                    <a:pt x="36" y="17"/>
                  </a:lnTo>
                  <a:lnTo>
                    <a:pt x="32" y="17"/>
                  </a:lnTo>
                  <a:lnTo>
                    <a:pt x="27" y="19"/>
                  </a:lnTo>
                  <a:lnTo>
                    <a:pt x="21" y="19"/>
                  </a:lnTo>
                  <a:lnTo>
                    <a:pt x="15" y="19"/>
                  </a:lnTo>
                  <a:lnTo>
                    <a:pt x="12" y="19"/>
                  </a:lnTo>
                  <a:lnTo>
                    <a:pt x="6" y="19"/>
                  </a:lnTo>
                  <a:lnTo>
                    <a:pt x="4" y="19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4" y="23"/>
                  </a:lnTo>
                  <a:lnTo>
                    <a:pt x="6" y="23"/>
                  </a:lnTo>
                  <a:lnTo>
                    <a:pt x="12" y="23"/>
                  </a:lnTo>
                  <a:lnTo>
                    <a:pt x="15" y="23"/>
                  </a:lnTo>
                  <a:lnTo>
                    <a:pt x="21" y="23"/>
                  </a:lnTo>
                  <a:lnTo>
                    <a:pt x="27" y="21"/>
                  </a:lnTo>
                  <a:lnTo>
                    <a:pt x="32" y="21"/>
                  </a:lnTo>
                  <a:lnTo>
                    <a:pt x="39" y="21"/>
                  </a:lnTo>
                  <a:lnTo>
                    <a:pt x="45" y="19"/>
                  </a:lnTo>
                  <a:lnTo>
                    <a:pt x="47" y="17"/>
                  </a:lnTo>
                  <a:lnTo>
                    <a:pt x="51" y="14"/>
                  </a:lnTo>
                  <a:lnTo>
                    <a:pt x="56" y="12"/>
                  </a:lnTo>
                  <a:lnTo>
                    <a:pt x="56" y="8"/>
                  </a:lnTo>
                  <a:lnTo>
                    <a:pt x="56" y="4"/>
                  </a:lnTo>
                  <a:lnTo>
                    <a:pt x="53" y="0"/>
                  </a:lnTo>
                  <a:lnTo>
                    <a:pt x="51" y="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4" name="Freeform 95"/>
            <p:cNvSpPr>
              <a:spLocks/>
            </p:cNvSpPr>
            <p:nvPr/>
          </p:nvSpPr>
          <p:spPr bwMode="auto">
            <a:xfrm>
              <a:off x="2541" y="3191"/>
              <a:ext cx="47" cy="45"/>
            </a:xfrm>
            <a:custGeom>
              <a:avLst/>
              <a:gdLst>
                <a:gd name="T0" fmla="*/ 0 w 47"/>
                <a:gd name="T1" fmla="*/ 35 h 45"/>
                <a:gd name="T2" fmla="*/ 3 w 47"/>
                <a:gd name="T3" fmla="*/ 33 h 45"/>
                <a:gd name="T4" fmla="*/ 6 w 47"/>
                <a:gd name="T5" fmla="*/ 27 h 45"/>
                <a:gd name="T6" fmla="*/ 14 w 47"/>
                <a:gd name="T7" fmla="*/ 20 h 45"/>
                <a:gd name="T8" fmla="*/ 23 w 47"/>
                <a:gd name="T9" fmla="*/ 13 h 45"/>
                <a:gd name="T10" fmla="*/ 29 w 47"/>
                <a:gd name="T11" fmla="*/ 5 h 45"/>
                <a:gd name="T12" fmla="*/ 34 w 47"/>
                <a:gd name="T13" fmla="*/ 0 h 45"/>
                <a:gd name="T14" fmla="*/ 40 w 47"/>
                <a:gd name="T15" fmla="*/ 0 h 45"/>
                <a:gd name="T16" fmla="*/ 40 w 47"/>
                <a:gd name="T17" fmla="*/ 5 h 45"/>
                <a:gd name="T18" fmla="*/ 40 w 47"/>
                <a:gd name="T19" fmla="*/ 11 h 45"/>
                <a:gd name="T20" fmla="*/ 43 w 47"/>
                <a:gd name="T21" fmla="*/ 24 h 45"/>
                <a:gd name="T22" fmla="*/ 43 w 47"/>
                <a:gd name="T23" fmla="*/ 40 h 45"/>
                <a:gd name="T24" fmla="*/ 46 w 47"/>
                <a:gd name="T25" fmla="*/ 44 h 45"/>
                <a:gd name="T26" fmla="*/ 0 w 47"/>
                <a:gd name="T27" fmla="*/ 35 h 4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7" h="45">
                  <a:moveTo>
                    <a:pt x="0" y="35"/>
                  </a:moveTo>
                  <a:lnTo>
                    <a:pt x="3" y="33"/>
                  </a:lnTo>
                  <a:lnTo>
                    <a:pt x="6" y="27"/>
                  </a:lnTo>
                  <a:lnTo>
                    <a:pt x="14" y="20"/>
                  </a:lnTo>
                  <a:lnTo>
                    <a:pt x="23" y="13"/>
                  </a:lnTo>
                  <a:lnTo>
                    <a:pt x="29" y="5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0" y="5"/>
                  </a:lnTo>
                  <a:lnTo>
                    <a:pt x="40" y="11"/>
                  </a:lnTo>
                  <a:lnTo>
                    <a:pt x="43" y="24"/>
                  </a:lnTo>
                  <a:lnTo>
                    <a:pt x="43" y="40"/>
                  </a:lnTo>
                  <a:lnTo>
                    <a:pt x="46" y="44"/>
                  </a:lnTo>
                  <a:lnTo>
                    <a:pt x="0" y="35"/>
                  </a:lnTo>
                </a:path>
              </a:pathLst>
            </a:custGeom>
            <a:solidFill>
              <a:srgbClr val="00FFFF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5" name="Freeform 96"/>
            <p:cNvSpPr>
              <a:spLocks/>
            </p:cNvSpPr>
            <p:nvPr/>
          </p:nvSpPr>
          <p:spPr bwMode="auto">
            <a:xfrm>
              <a:off x="2538" y="3189"/>
              <a:ext cx="46" cy="38"/>
            </a:xfrm>
            <a:custGeom>
              <a:avLst/>
              <a:gdLst>
                <a:gd name="T0" fmla="*/ 45 w 46"/>
                <a:gd name="T1" fmla="*/ 6 h 38"/>
                <a:gd name="T2" fmla="*/ 45 w 46"/>
                <a:gd name="T3" fmla="*/ 6 h 38"/>
                <a:gd name="T4" fmla="*/ 42 w 46"/>
                <a:gd name="T5" fmla="*/ 0 h 38"/>
                <a:gd name="T6" fmla="*/ 37 w 46"/>
                <a:gd name="T7" fmla="*/ 2 h 38"/>
                <a:gd name="T8" fmla="*/ 31 w 46"/>
                <a:gd name="T9" fmla="*/ 6 h 38"/>
                <a:gd name="T10" fmla="*/ 23 w 46"/>
                <a:gd name="T11" fmla="*/ 13 h 38"/>
                <a:gd name="T12" fmla="*/ 14 w 46"/>
                <a:gd name="T13" fmla="*/ 21 h 38"/>
                <a:gd name="T14" fmla="*/ 8 w 46"/>
                <a:gd name="T15" fmla="*/ 29 h 38"/>
                <a:gd name="T16" fmla="*/ 3 w 46"/>
                <a:gd name="T17" fmla="*/ 35 h 38"/>
                <a:gd name="T18" fmla="*/ 0 w 46"/>
                <a:gd name="T19" fmla="*/ 35 h 38"/>
                <a:gd name="T20" fmla="*/ 5 w 46"/>
                <a:gd name="T21" fmla="*/ 37 h 38"/>
                <a:gd name="T22" fmla="*/ 5 w 46"/>
                <a:gd name="T23" fmla="*/ 35 h 38"/>
                <a:gd name="T24" fmla="*/ 11 w 46"/>
                <a:gd name="T25" fmla="*/ 31 h 38"/>
                <a:gd name="T26" fmla="*/ 20 w 46"/>
                <a:gd name="T27" fmla="*/ 24 h 38"/>
                <a:gd name="T28" fmla="*/ 25 w 46"/>
                <a:gd name="T29" fmla="*/ 15 h 38"/>
                <a:gd name="T30" fmla="*/ 34 w 46"/>
                <a:gd name="T31" fmla="*/ 8 h 38"/>
                <a:gd name="T32" fmla="*/ 40 w 46"/>
                <a:gd name="T33" fmla="*/ 5 h 38"/>
                <a:gd name="T34" fmla="*/ 40 w 46"/>
                <a:gd name="T35" fmla="*/ 2 h 38"/>
                <a:gd name="T36" fmla="*/ 40 w 46"/>
                <a:gd name="T37" fmla="*/ 5 h 38"/>
                <a:gd name="T38" fmla="*/ 45 w 46"/>
                <a:gd name="T39" fmla="*/ 6 h 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6" h="38">
                  <a:moveTo>
                    <a:pt x="45" y="6"/>
                  </a:moveTo>
                  <a:lnTo>
                    <a:pt x="45" y="6"/>
                  </a:lnTo>
                  <a:lnTo>
                    <a:pt x="42" y="0"/>
                  </a:lnTo>
                  <a:lnTo>
                    <a:pt x="37" y="2"/>
                  </a:lnTo>
                  <a:lnTo>
                    <a:pt x="31" y="6"/>
                  </a:lnTo>
                  <a:lnTo>
                    <a:pt x="23" y="13"/>
                  </a:lnTo>
                  <a:lnTo>
                    <a:pt x="14" y="21"/>
                  </a:lnTo>
                  <a:lnTo>
                    <a:pt x="8" y="29"/>
                  </a:lnTo>
                  <a:lnTo>
                    <a:pt x="3" y="35"/>
                  </a:lnTo>
                  <a:lnTo>
                    <a:pt x="0" y="35"/>
                  </a:lnTo>
                  <a:lnTo>
                    <a:pt x="5" y="37"/>
                  </a:lnTo>
                  <a:lnTo>
                    <a:pt x="5" y="35"/>
                  </a:lnTo>
                  <a:lnTo>
                    <a:pt x="11" y="31"/>
                  </a:lnTo>
                  <a:lnTo>
                    <a:pt x="20" y="24"/>
                  </a:lnTo>
                  <a:lnTo>
                    <a:pt x="25" y="15"/>
                  </a:lnTo>
                  <a:lnTo>
                    <a:pt x="34" y="8"/>
                  </a:lnTo>
                  <a:lnTo>
                    <a:pt x="40" y="5"/>
                  </a:lnTo>
                  <a:lnTo>
                    <a:pt x="40" y="2"/>
                  </a:lnTo>
                  <a:lnTo>
                    <a:pt x="40" y="5"/>
                  </a:lnTo>
                  <a:lnTo>
                    <a:pt x="45" y="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6" name="Freeform 97"/>
            <p:cNvSpPr>
              <a:spLocks/>
            </p:cNvSpPr>
            <p:nvPr/>
          </p:nvSpPr>
          <p:spPr bwMode="auto">
            <a:xfrm>
              <a:off x="2583" y="3194"/>
              <a:ext cx="8" cy="45"/>
            </a:xfrm>
            <a:custGeom>
              <a:avLst/>
              <a:gdLst>
                <a:gd name="T0" fmla="*/ 7 w 8"/>
                <a:gd name="T1" fmla="*/ 41 h 45"/>
                <a:gd name="T2" fmla="*/ 5 w 8"/>
                <a:gd name="T3" fmla="*/ 37 h 45"/>
                <a:gd name="T4" fmla="*/ 5 w 8"/>
                <a:gd name="T5" fmla="*/ 22 h 45"/>
                <a:gd name="T6" fmla="*/ 3 w 8"/>
                <a:gd name="T7" fmla="*/ 9 h 45"/>
                <a:gd name="T8" fmla="*/ 3 w 8"/>
                <a:gd name="T9" fmla="*/ 2 h 45"/>
                <a:gd name="T10" fmla="*/ 0 w 8"/>
                <a:gd name="T11" fmla="*/ 0 h 45"/>
                <a:gd name="T12" fmla="*/ 0 w 8"/>
                <a:gd name="T13" fmla="*/ 9 h 45"/>
                <a:gd name="T14" fmla="*/ 2 w 8"/>
                <a:gd name="T15" fmla="*/ 24 h 45"/>
                <a:gd name="T16" fmla="*/ 3 w 8"/>
                <a:gd name="T17" fmla="*/ 37 h 45"/>
                <a:gd name="T18" fmla="*/ 3 w 8"/>
                <a:gd name="T19" fmla="*/ 44 h 45"/>
                <a:gd name="T20" fmla="*/ 7 w 8"/>
                <a:gd name="T21" fmla="*/ 41 h 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" h="45">
                  <a:moveTo>
                    <a:pt x="7" y="41"/>
                  </a:moveTo>
                  <a:lnTo>
                    <a:pt x="5" y="37"/>
                  </a:lnTo>
                  <a:lnTo>
                    <a:pt x="5" y="22"/>
                  </a:lnTo>
                  <a:lnTo>
                    <a:pt x="3" y="9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9"/>
                  </a:lnTo>
                  <a:lnTo>
                    <a:pt x="2" y="24"/>
                  </a:lnTo>
                  <a:lnTo>
                    <a:pt x="3" y="37"/>
                  </a:lnTo>
                  <a:lnTo>
                    <a:pt x="3" y="44"/>
                  </a:lnTo>
                  <a:lnTo>
                    <a:pt x="7" y="4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7" name="Freeform 98"/>
            <p:cNvSpPr>
              <a:spLocks/>
            </p:cNvSpPr>
            <p:nvPr/>
          </p:nvSpPr>
          <p:spPr bwMode="auto">
            <a:xfrm>
              <a:off x="2355" y="3093"/>
              <a:ext cx="178" cy="109"/>
            </a:xfrm>
            <a:custGeom>
              <a:avLst/>
              <a:gdLst>
                <a:gd name="T0" fmla="*/ 53 w 178"/>
                <a:gd name="T1" fmla="*/ 0 h 109"/>
                <a:gd name="T2" fmla="*/ 41 w 178"/>
                <a:gd name="T3" fmla="*/ 4 h 109"/>
                <a:gd name="T4" fmla="*/ 32 w 178"/>
                <a:gd name="T5" fmla="*/ 9 h 109"/>
                <a:gd name="T6" fmla="*/ 22 w 178"/>
                <a:gd name="T7" fmla="*/ 14 h 109"/>
                <a:gd name="T8" fmla="*/ 13 w 178"/>
                <a:gd name="T9" fmla="*/ 21 h 109"/>
                <a:gd name="T10" fmla="*/ 7 w 178"/>
                <a:gd name="T11" fmla="*/ 28 h 109"/>
                <a:gd name="T12" fmla="*/ 4 w 178"/>
                <a:gd name="T13" fmla="*/ 35 h 109"/>
                <a:gd name="T14" fmla="*/ 0 w 178"/>
                <a:gd name="T15" fmla="*/ 42 h 109"/>
                <a:gd name="T16" fmla="*/ 0 w 178"/>
                <a:gd name="T17" fmla="*/ 52 h 109"/>
                <a:gd name="T18" fmla="*/ 0 w 178"/>
                <a:gd name="T19" fmla="*/ 56 h 109"/>
                <a:gd name="T20" fmla="*/ 0 w 178"/>
                <a:gd name="T21" fmla="*/ 63 h 109"/>
                <a:gd name="T22" fmla="*/ 4 w 178"/>
                <a:gd name="T23" fmla="*/ 68 h 109"/>
                <a:gd name="T24" fmla="*/ 7 w 178"/>
                <a:gd name="T25" fmla="*/ 73 h 109"/>
                <a:gd name="T26" fmla="*/ 9 w 178"/>
                <a:gd name="T27" fmla="*/ 78 h 109"/>
                <a:gd name="T28" fmla="*/ 13 w 178"/>
                <a:gd name="T29" fmla="*/ 82 h 109"/>
                <a:gd name="T30" fmla="*/ 19 w 178"/>
                <a:gd name="T31" fmla="*/ 87 h 109"/>
                <a:gd name="T32" fmla="*/ 25 w 178"/>
                <a:gd name="T33" fmla="*/ 92 h 109"/>
                <a:gd name="T34" fmla="*/ 32 w 178"/>
                <a:gd name="T35" fmla="*/ 94 h 109"/>
                <a:gd name="T36" fmla="*/ 38 w 178"/>
                <a:gd name="T37" fmla="*/ 99 h 109"/>
                <a:gd name="T38" fmla="*/ 44 w 178"/>
                <a:gd name="T39" fmla="*/ 101 h 109"/>
                <a:gd name="T40" fmla="*/ 53 w 178"/>
                <a:gd name="T41" fmla="*/ 104 h 109"/>
                <a:gd name="T42" fmla="*/ 60 w 178"/>
                <a:gd name="T43" fmla="*/ 106 h 109"/>
                <a:gd name="T44" fmla="*/ 69 w 178"/>
                <a:gd name="T45" fmla="*/ 106 h 109"/>
                <a:gd name="T46" fmla="*/ 79 w 178"/>
                <a:gd name="T47" fmla="*/ 108 h 109"/>
                <a:gd name="T48" fmla="*/ 88 w 178"/>
                <a:gd name="T49" fmla="*/ 108 h 109"/>
                <a:gd name="T50" fmla="*/ 98 w 178"/>
                <a:gd name="T51" fmla="*/ 108 h 109"/>
                <a:gd name="T52" fmla="*/ 104 w 178"/>
                <a:gd name="T53" fmla="*/ 106 h 109"/>
                <a:gd name="T54" fmla="*/ 113 w 178"/>
                <a:gd name="T55" fmla="*/ 106 h 109"/>
                <a:gd name="T56" fmla="*/ 123 w 178"/>
                <a:gd name="T57" fmla="*/ 104 h 109"/>
                <a:gd name="T58" fmla="*/ 129 w 178"/>
                <a:gd name="T59" fmla="*/ 101 h 109"/>
                <a:gd name="T60" fmla="*/ 136 w 178"/>
                <a:gd name="T61" fmla="*/ 99 h 109"/>
                <a:gd name="T62" fmla="*/ 145 w 178"/>
                <a:gd name="T63" fmla="*/ 94 h 109"/>
                <a:gd name="T64" fmla="*/ 152 w 178"/>
                <a:gd name="T65" fmla="*/ 92 h 109"/>
                <a:gd name="T66" fmla="*/ 155 w 178"/>
                <a:gd name="T67" fmla="*/ 87 h 109"/>
                <a:gd name="T68" fmla="*/ 161 w 178"/>
                <a:gd name="T69" fmla="*/ 82 h 109"/>
                <a:gd name="T70" fmla="*/ 164 w 178"/>
                <a:gd name="T71" fmla="*/ 78 h 109"/>
                <a:gd name="T72" fmla="*/ 170 w 178"/>
                <a:gd name="T73" fmla="*/ 73 h 109"/>
                <a:gd name="T74" fmla="*/ 173 w 178"/>
                <a:gd name="T75" fmla="*/ 68 h 109"/>
                <a:gd name="T76" fmla="*/ 173 w 178"/>
                <a:gd name="T77" fmla="*/ 63 h 109"/>
                <a:gd name="T78" fmla="*/ 177 w 178"/>
                <a:gd name="T79" fmla="*/ 56 h 109"/>
                <a:gd name="T80" fmla="*/ 177 w 178"/>
                <a:gd name="T81" fmla="*/ 52 h 109"/>
                <a:gd name="T82" fmla="*/ 177 w 178"/>
                <a:gd name="T83" fmla="*/ 45 h 109"/>
                <a:gd name="T84" fmla="*/ 173 w 178"/>
                <a:gd name="T85" fmla="*/ 35 h 109"/>
                <a:gd name="T86" fmla="*/ 168 w 178"/>
                <a:gd name="T87" fmla="*/ 28 h 109"/>
                <a:gd name="T88" fmla="*/ 164 w 178"/>
                <a:gd name="T89" fmla="*/ 21 h 109"/>
                <a:gd name="T90" fmla="*/ 155 w 178"/>
                <a:gd name="T91" fmla="*/ 16 h 109"/>
                <a:gd name="T92" fmla="*/ 148 w 178"/>
                <a:gd name="T93" fmla="*/ 12 h 109"/>
                <a:gd name="T94" fmla="*/ 139 w 178"/>
                <a:gd name="T95" fmla="*/ 7 h 109"/>
                <a:gd name="T96" fmla="*/ 129 w 178"/>
                <a:gd name="T97" fmla="*/ 2 h 109"/>
                <a:gd name="T98" fmla="*/ 53 w 178"/>
                <a:gd name="T99" fmla="*/ 0 h 1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78" h="109">
                  <a:moveTo>
                    <a:pt x="53" y="0"/>
                  </a:moveTo>
                  <a:lnTo>
                    <a:pt x="41" y="4"/>
                  </a:lnTo>
                  <a:lnTo>
                    <a:pt x="32" y="9"/>
                  </a:lnTo>
                  <a:lnTo>
                    <a:pt x="22" y="14"/>
                  </a:lnTo>
                  <a:lnTo>
                    <a:pt x="13" y="21"/>
                  </a:lnTo>
                  <a:lnTo>
                    <a:pt x="7" y="28"/>
                  </a:lnTo>
                  <a:lnTo>
                    <a:pt x="4" y="35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56"/>
                  </a:lnTo>
                  <a:lnTo>
                    <a:pt x="0" y="63"/>
                  </a:lnTo>
                  <a:lnTo>
                    <a:pt x="4" y="68"/>
                  </a:lnTo>
                  <a:lnTo>
                    <a:pt x="7" y="73"/>
                  </a:lnTo>
                  <a:lnTo>
                    <a:pt x="9" y="78"/>
                  </a:lnTo>
                  <a:lnTo>
                    <a:pt x="13" y="82"/>
                  </a:lnTo>
                  <a:lnTo>
                    <a:pt x="19" y="87"/>
                  </a:lnTo>
                  <a:lnTo>
                    <a:pt x="25" y="92"/>
                  </a:lnTo>
                  <a:lnTo>
                    <a:pt x="32" y="94"/>
                  </a:lnTo>
                  <a:lnTo>
                    <a:pt x="38" y="99"/>
                  </a:lnTo>
                  <a:lnTo>
                    <a:pt x="44" y="101"/>
                  </a:lnTo>
                  <a:lnTo>
                    <a:pt x="53" y="104"/>
                  </a:lnTo>
                  <a:lnTo>
                    <a:pt x="60" y="106"/>
                  </a:lnTo>
                  <a:lnTo>
                    <a:pt x="69" y="106"/>
                  </a:lnTo>
                  <a:lnTo>
                    <a:pt x="79" y="108"/>
                  </a:lnTo>
                  <a:lnTo>
                    <a:pt x="88" y="108"/>
                  </a:lnTo>
                  <a:lnTo>
                    <a:pt x="98" y="108"/>
                  </a:lnTo>
                  <a:lnTo>
                    <a:pt x="104" y="106"/>
                  </a:lnTo>
                  <a:lnTo>
                    <a:pt x="113" y="106"/>
                  </a:lnTo>
                  <a:lnTo>
                    <a:pt x="123" y="104"/>
                  </a:lnTo>
                  <a:lnTo>
                    <a:pt x="129" y="101"/>
                  </a:lnTo>
                  <a:lnTo>
                    <a:pt x="136" y="99"/>
                  </a:lnTo>
                  <a:lnTo>
                    <a:pt x="145" y="94"/>
                  </a:lnTo>
                  <a:lnTo>
                    <a:pt x="152" y="92"/>
                  </a:lnTo>
                  <a:lnTo>
                    <a:pt x="155" y="87"/>
                  </a:lnTo>
                  <a:lnTo>
                    <a:pt x="161" y="82"/>
                  </a:lnTo>
                  <a:lnTo>
                    <a:pt x="164" y="78"/>
                  </a:lnTo>
                  <a:lnTo>
                    <a:pt x="170" y="73"/>
                  </a:lnTo>
                  <a:lnTo>
                    <a:pt x="173" y="68"/>
                  </a:lnTo>
                  <a:lnTo>
                    <a:pt x="173" y="63"/>
                  </a:lnTo>
                  <a:lnTo>
                    <a:pt x="177" y="56"/>
                  </a:lnTo>
                  <a:lnTo>
                    <a:pt x="177" y="52"/>
                  </a:lnTo>
                  <a:lnTo>
                    <a:pt x="177" y="45"/>
                  </a:lnTo>
                  <a:lnTo>
                    <a:pt x="173" y="35"/>
                  </a:lnTo>
                  <a:lnTo>
                    <a:pt x="168" y="28"/>
                  </a:lnTo>
                  <a:lnTo>
                    <a:pt x="164" y="21"/>
                  </a:lnTo>
                  <a:lnTo>
                    <a:pt x="155" y="16"/>
                  </a:lnTo>
                  <a:lnTo>
                    <a:pt x="148" y="12"/>
                  </a:lnTo>
                  <a:lnTo>
                    <a:pt x="139" y="7"/>
                  </a:lnTo>
                  <a:lnTo>
                    <a:pt x="129" y="2"/>
                  </a:lnTo>
                  <a:lnTo>
                    <a:pt x="53" y="0"/>
                  </a:lnTo>
                </a:path>
              </a:pathLst>
            </a:custGeom>
            <a:solidFill>
              <a:srgbClr val="FF7FFF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8" name="Freeform 99"/>
            <p:cNvSpPr>
              <a:spLocks/>
            </p:cNvSpPr>
            <p:nvPr/>
          </p:nvSpPr>
          <p:spPr bwMode="auto">
            <a:xfrm>
              <a:off x="2353" y="3091"/>
              <a:ext cx="53" cy="53"/>
            </a:xfrm>
            <a:custGeom>
              <a:avLst/>
              <a:gdLst>
                <a:gd name="T0" fmla="*/ 6 w 53"/>
                <a:gd name="T1" fmla="*/ 52 h 53"/>
                <a:gd name="T2" fmla="*/ 6 w 53"/>
                <a:gd name="T3" fmla="*/ 52 h 53"/>
                <a:gd name="T4" fmla="*/ 6 w 53"/>
                <a:gd name="T5" fmla="*/ 45 h 53"/>
                <a:gd name="T6" fmla="*/ 9 w 53"/>
                <a:gd name="T7" fmla="*/ 36 h 53"/>
                <a:gd name="T8" fmla="*/ 11 w 53"/>
                <a:gd name="T9" fmla="*/ 29 h 53"/>
                <a:gd name="T10" fmla="*/ 17 w 53"/>
                <a:gd name="T11" fmla="*/ 23 h 53"/>
                <a:gd name="T12" fmla="*/ 23 w 53"/>
                <a:gd name="T13" fmla="*/ 18 h 53"/>
                <a:gd name="T14" fmla="*/ 32 w 53"/>
                <a:gd name="T15" fmla="*/ 11 h 53"/>
                <a:gd name="T16" fmla="*/ 41 w 53"/>
                <a:gd name="T17" fmla="*/ 7 h 53"/>
                <a:gd name="T18" fmla="*/ 52 w 53"/>
                <a:gd name="T19" fmla="*/ 5 h 53"/>
                <a:gd name="T20" fmla="*/ 49 w 53"/>
                <a:gd name="T21" fmla="*/ 0 h 53"/>
                <a:gd name="T22" fmla="*/ 41 w 53"/>
                <a:gd name="T23" fmla="*/ 5 h 53"/>
                <a:gd name="T24" fmla="*/ 29 w 53"/>
                <a:gd name="T25" fmla="*/ 9 h 53"/>
                <a:gd name="T26" fmla="*/ 20 w 53"/>
                <a:gd name="T27" fmla="*/ 14 h 53"/>
                <a:gd name="T28" fmla="*/ 15 w 53"/>
                <a:gd name="T29" fmla="*/ 21 h 53"/>
                <a:gd name="T30" fmla="*/ 6 w 53"/>
                <a:gd name="T31" fmla="*/ 27 h 53"/>
                <a:gd name="T32" fmla="*/ 3 w 53"/>
                <a:gd name="T33" fmla="*/ 36 h 53"/>
                <a:gd name="T34" fmla="*/ 0 w 53"/>
                <a:gd name="T35" fmla="*/ 43 h 53"/>
                <a:gd name="T36" fmla="*/ 0 w 53"/>
                <a:gd name="T37" fmla="*/ 52 h 53"/>
                <a:gd name="T38" fmla="*/ 6 w 53"/>
                <a:gd name="T39" fmla="*/ 52 h 5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3" h="53">
                  <a:moveTo>
                    <a:pt x="6" y="52"/>
                  </a:moveTo>
                  <a:lnTo>
                    <a:pt x="6" y="52"/>
                  </a:lnTo>
                  <a:lnTo>
                    <a:pt x="6" y="45"/>
                  </a:lnTo>
                  <a:lnTo>
                    <a:pt x="9" y="36"/>
                  </a:lnTo>
                  <a:lnTo>
                    <a:pt x="11" y="29"/>
                  </a:lnTo>
                  <a:lnTo>
                    <a:pt x="17" y="23"/>
                  </a:lnTo>
                  <a:lnTo>
                    <a:pt x="23" y="18"/>
                  </a:lnTo>
                  <a:lnTo>
                    <a:pt x="32" y="11"/>
                  </a:lnTo>
                  <a:lnTo>
                    <a:pt x="41" y="7"/>
                  </a:lnTo>
                  <a:lnTo>
                    <a:pt x="52" y="5"/>
                  </a:lnTo>
                  <a:lnTo>
                    <a:pt x="49" y="0"/>
                  </a:lnTo>
                  <a:lnTo>
                    <a:pt x="41" y="5"/>
                  </a:lnTo>
                  <a:lnTo>
                    <a:pt x="29" y="9"/>
                  </a:lnTo>
                  <a:lnTo>
                    <a:pt x="20" y="14"/>
                  </a:lnTo>
                  <a:lnTo>
                    <a:pt x="15" y="21"/>
                  </a:lnTo>
                  <a:lnTo>
                    <a:pt x="6" y="27"/>
                  </a:lnTo>
                  <a:lnTo>
                    <a:pt x="3" y="36"/>
                  </a:lnTo>
                  <a:lnTo>
                    <a:pt x="0" y="43"/>
                  </a:lnTo>
                  <a:lnTo>
                    <a:pt x="0" y="52"/>
                  </a:lnTo>
                  <a:lnTo>
                    <a:pt x="6" y="5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9" name="Freeform 100"/>
            <p:cNvSpPr>
              <a:spLocks/>
            </p:cNvSpPr>
            <p:nvPr/>
          </p:nvSpPr>
          <p:spPr bwMode="auto">
            <a:xfrm>
              <a:off x="2353" y="3147"/>
              <a:ext cx="88" cy="58"/>
            </a:xfrm>
            <a:custGeom>
              <a:avLst/>
              <a:gdLst>
                <a:gd name="T0" fmla="*/ 87 w 88"/>
                <a:gd name="T1" fmla="*/ 52 h 58"/>
                <a:gd name="T2" fmla="*/ 87 w 88"/>
                <a:gd name="T3" fmla="*/ 52 h 58"/>
                <a:gd name="T4" fmla="*/ 78 w 88"/>
                <a:gd name="T5" fmla="*/ 52 h 58"/>
                <a:gd name="T6" fmla="*/ 69 w 88"/>
                <a:gd name="T7" fmla="*/ 50 h 58"/>
                <a:gd name="T8" fmla="*/ 63 w 88"/>
                <a:gd name="T9" fmla="*/ 50 h 58"/>
                <a:gd name="T10" fmla="*/ 54 w 88"/>
                <a:gd name="T11" fmla="*/ 48 h 58"/>
                <a:gd name="T12" fmla="*/ 48 w 88"/>
                <a:gd name="T13" fmla="*/ 45 h 58"/>
                <a:gd name="T14" fmla="*/ 42 w 88"/>
                <a:gd name="T15" fmla="*/ 43 h 58"/>
                <a:gd name="T16" fmla="*/ 33 w 88"/>
                <a:gd name="T17" fmla="*/ 41 h 58"/>
                <a:gd name="T18" fmla="*/ 27 w 88"/>
                <a:gd name="T19" fmla="*/ 36 h 58"/>
                <a:gd name="T20" fmla="*/ 24 w 88"/>
                <a:gd name="T21" fmla="*/ 34 h 58"/>
                <a:gd name="T22" fmla="*/ 18 w 88"/>
                <a:gd name="T23" fmla="*/ 29 h 58"/>
                <a:gd name="T24" fmla="*/ 15 w 88"/>
                <a:gd name="T25" fmla="*/ 25 h 58"/>
                <a:gd name="T26" fmla="*/ 12 w 88"/>
                <a:gd name="T27" fmla="*/ 20 h 58"/>
                <a:gd name="T28" fmla="*/ 9 w 88"/>
                <a:gd name="T29" fmla="*/ 16 h 58"/>
                <a:gd name="T30" fmla="*/ 6 w 88"/>
                <a:gd name="T31" fmla="*/ 11 h 58"/>
                <a:gd name="T32" fmla="*/ 6 w 88"/>
                <a:gd name="T33" fmla="*/ 4 h 58"/>
                <a:gd name="T34" fmla="*/ 6 w 88"/>
                <a:gd name="T35" fmla="*/ 0 h 58"/>
                <a:gd name="T36" fmla="*/ 0 w 88"/>
                <a:gd name="T37" fmla="*/ 0 h 58"/>
                <a:gd name="T38" fmla="*/ 0 w 88"/>
                <a:gd name="T39" fmla="*/ 7 h 58"/>
                <a:gd name="T40" fmla="*/ 0 w 88"/>
                <a:gd name="T41" fmla="*/ 11 h 58"/>
                <a:gd name="T42" fmla="*/ 3 w 88"/>
                <a:gd name="T43" fmla="*/ 16 h 58"/>
                <a:gd name="T44" fmla="*/ 6 w 88"/>
                <a:gd name="T45" fmla="*/ 22 h 58"/>
                <a:gd name="T46" fmla="*/ 9 w 88"/>
                <a:gd name="T47" fmla="*/ 27 h 58"/>
                <a:gd name="T48" fmla="*/ 15 w 88"/>
                <a:gd name="T49" fmla="*/ 32 h 58"/>
                <a:gd name="T50" fmla="*/ 18 w 88"/>
                <a:gd name="T51" fmla="*/ 36 h 58"/>
                <a:gd name="T52" fmla="*/ 24 w 88"/>
                <a:gd name="T53" fmla="*/ 41 h 58"/>
                <a:gd name="T54" fmla="*/ 30 w 88"/>
                <a:gd name="T55" fmla="*/ 43 h 58"/>
                <a:gd name="T56" fmla="*/ 39 w 88"/>
                <a:gd name="T57" fmla="*/ 48 h 58"/>
                <a:gd name="T58" fmla="*/ 45 w 88"/>
                <a:gd name="T59" fmla="*/ 50 h 58"/>
                <a:gd name="T60" fmla="*/ 51 w 88"/>
                <a:gd name="T61" fmla="*/ 52 h 58"/>
                <a:gd name="T62" fmla="*/ 60 w 88"/>
                <a:gd name="T63" fmla="*/ 54 h 58"/>
                <a:gd name="T64" fmla="*/ 69 w 88"/>
                <a:gd name="T65" fmla="*/ 54 h 58"/>
                <a:gd name="T66" fmla="*/ 78 w 88"/>
                <a:gd name="T67" fmla="*/ 57 h 58"/>
                <a:gd name="T68" fmla="*/ 87 w 88"/>
                <a:gd name="T69" fmla="*/ 57 h 58"/>
                <a:gd name="T70" fmla="*/ 87 w 88"/>
                <a:gd name="T71" fmla="*/ 52 h 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8" h="58">
                  <a:moveTo>
                    <a:pt x="87" y="52"/>
                  </a:moveTo>
                  <a:lnTo>
                    <a:pt x="87" y="52"/>
                  </a:lnTo>
                  <a:lnTo>
                    <a:pt x="78" y="52"/>
                  </a:lnTo>
                  <a:lnTo>
                    <a:pt x="69" y="50"/>
                  </a:lnTo>
                  <a:lnTo>
                    <a:pt x="63" y="50"/>
                  </a:lnTo>
                  <a:lnTo>
                    <a:pt x="54" y="48"/>
                  </a:lnTo>
                  <a:lnTo>
                    <a:pt x="48" y="45"/>
                  </a:lnTo>
                  <a:lnTo>
                    <a:pt x="42" y="43"/>
                  </a:lnTo>
                  <a:lnTo>
                    <a:pt x="33" y="41"/>
                  </a:lnTo>
                  <a:lnTo>
                    <a:pt x="27" y="36"/>
                  </a:lnTo>
                  <a:lnTo>
                    <a:pt x="24" y="34"/>
                  </a:lnTo>
                  <a:lnTo>
                    <a:pt x="18" y="29"/>
                  </a:lnTo>
                  <a:lnTo>
                    <a:pt x="15" y="25"/>
                  </a:lnTo>
                  <a:lnTo>
                    <a:pt x="12" y="20"/>
                  </a:lnTo>
                  <a:lnTo>
                    <a:pt x="9" y="16"/>
                  </a:lnTo>
                  <a:lnTo>
                    <a:pt x="6" y="11"/>
                  </a:lnTo>
                  <a:lnTo>
                    <a:pt x="6" y="4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" y="16"/>
                  </a:lnTo>
                  <a:lnTo>
                    <a:pt x="6" y="22"/>
                  </a:lnTo>
                  <a:lnTo>
                    <a:pt x="9" y="27"/>
                  </a:lnTo>
                  <a:lnTo>
                    <a:pt x="15" y="32"/>
                  </a:lnTo>
                  <a:lnTo>
                    <a:pt x="18" y="36"/>
                  </a:lnTo>
                  <a:lnTo>
                    <a:pt x="24" y="41"/>
                  </a:lnTo>
                  <a:lnTo>
                    <a:pt x="30" y="43"/>
                  </a:lnTo>
                  <a:lnTo>
                    <a:pt x="39" y="48"/>
                  </a:lnTo>
                  <a:lnTo>
                    <a:pt x="45" y="50"/>
                  </a:lnTo>
                  <a:lnTo>
                    <a:pt x="51" y="52"/>
                  </a:lnTo>
                  <a:lnTo>
                    <a:pt x="60" y="54"/>
                  </a:lnTo>
                  <a:lnTo>
                    <a:pt x="69" y="54"/>
                  </a:lnTo>
                  <a:lnTo>
                    <a:pt x="78" y="57"/>
                  </a:lnTo>
                  <a:lnTo>
                    <a:pt x="87" y="57"/>
                  </a:lnTo>
                  <a:lnTo>
                    <a:pt x="87" y="5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0" name="Freeform 101"/>
            <p:cNvSpPr>
              <a:spLocks/>
            </p:cNvSpPr>
            <p:nvPr/>
          </p:nvSpPr>
          <p:spPr bwMode="auto">
            <a:xfrm>
              <a:off x="2446" y="3147"/>
              <a:ext cx="90" cy="58"/>
            </a:xfrm>
            <a:custGeom>
              <a:avLst/>
              <a:gdLst>
                <a:gd name="T0" fmla="*/ 83 w 90"/>
                <a:gd name="T1" fmla="*/ 0 h 58"/>
                <a:gd name="T2" fmla="*/ 83 w 90"/>
                <a:gd name="T3" fmla="*/ 0 h 58"/>
                <a:gd name="T4" fmla="*/ 83 w 90"/>
                <a:gd name="T5" fmla="*/ 4 h 58"/>
                <a:gd name="T6" fmla="*/ 80 w 90"/>
                <a:gd name="T7" fmla="*/ 11 h 58"/>
                <a:gd name="T8" fmla="*/ 80 w 90"/>
                <a:gd name="T9" fmla="*/ 16 h 58"/>
                <a:gd name="T10" fmla="*/ 77 w 90"/>
                <a:gd name="T11" fmla="*/ 20 h 58"/>
                <a:gd name="T12" fmla="*/ 74 w 90"/>
                <a:gd name="T13" fmla="*/ 25 h 58"/>
                <a:gd name="T14" fmla="*/ 67 w 90"/>
                <a:gd name="T15" fmla="*/ 29 h 58"/>
                <a:gd name="T16" fmla="*/ 64 w 90"/>
                <a:gd name="T17" fmla="*/ 34 h 58"/>
                <a:gd name="T18" fmla="*/ 58 w 90"/>
                <a:gd name="T19" fmla="*/ 36 h 58"/>
                <a:gd name="T20" fmla="*/ 53 w 90"/>
                <a:gd name="T21" fmla="*/ 41 h 58"/>
                <a:gd name="T22" fmla="*/ 46 w 90"/>
                <a:gd name="T23" fmla="*/ 43 h 58"/>
                <a:gd name="T24" fmla="*/ 40 w 90"/>
                <a:gd name="T25" fmla="*/ 45 h 58"/>
                <a:gd name="T26" fmla="*/ 31 w 90"/>
                <a:gd name="T27" fmla="*/ 48 h 58"/>
                <a:gd name="T28" fmla="*/ 25 w 90"/>
                <a:gd name="T29" fmla="*/ 50 h 58"/>
                <a:gd name="T30" fmla="*/ 15 w 90"/>
                <a:gd name="T31" fmla="*/ 50 h 58"/>
                <a:gd name="T32" fmla="*/ 10 w 90"/>
                <a:gd name="T33" fmla="*/ 52 h 58"/>
                <a:gd name="T34" fmla="*/ 0 w 90"/>
                <a:gd name="T35" fmla="*/ 52 h 58"/>
                <a:gd name="T36" fmla="*/ 0 w 90"/>
                <a:gd name="T37" fmla="*/ 57 h 58"/>
                <a:gd name="T38" fmla="*/ 10 w 90"/>
                <a:gd name="T39" fmla="*/ 57 h 58"/>
                <a:gd name="T40" fmla="*/ 19 w 90"/>
                <a:gd name="T41" fmla="*/ 54 h 58"/>
                <a:gd name="T42" fmla="*/ 25 w 90"/>
                <a:gd name="T43" fmla="*/ 54 h 58"/>
                <a:gd name="T44" fmla="*/ 34 w 90"/>
                <a:gd name="T45" fmla="*/ 52 h 58"/>
                <a:gd name="T46" fmla="*/ 40 w 90"/>
                <a:gd name="T47" fmla="*/ 50 h 58"/>
                <a:gd name="T48" fmla="*/ 49 w 90"/>
                <a:gd name="T49" fmla="*/ 48 h 58"/>
                <a:gd name="T50" fmla="*/ 55 w 90"/>
                <a:gd name="T51" fmla="*/ 43 h 58"/>
                <a:gd name="T52" fmla="*/ 62 w 90"/>
                <a:gd name="T53" fmla="*/ 41 h 58"/>
                <a:gd name="T54" fmla="*/ 67 w 90"/>
                <a:gd name="T55" fmla="*/ 36 h 58"/>
                <a:gd name="T56" fmla="*/ 74 w 90"/>
                <a:gd name="T57" fmla="*/ 32 h 58"/>
                <a:gd name="T58" fmla="*/ 77 w 90"/>
                <a:gd name="T59" fmla="*/ 27 h 58"/>
                <a:gd name="T60" fmla="*/ 83 w 90"/>
                <a:gd name="T61" fmla="*/ 22 h 58"/>
                <a:gd name="T62" fmla="*/ 83 w 90"/>
                <a:gd name="T63" fmla="*/ 16 h 58"/>
                <a:gd name="T64" fmla="*/ 86 w 90"/>
                <a:gd name="T65" fmla="*/ 11 h 58"/>
                <a:gd name="T66" fmla="*/ 89 w 90"/>
                <a:gd name="T67" fmla="*/ 7 h 58"/>
                <a:gd name="T68" fmla="*/ 89 w 90"/>
                <a:gd name="T69" fmla="*/ 0 h 58"/>
                <a:gd name="T70" fmla="*/ 83 w 90"/>
                <a:gd name="T71" fmla="*/ 0 h 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90" h="58">
                  <a:moveTo>
                    <a:pt x="83" y="0"/>
                  </a:moveTo>
                  <a:lnTo>
                    <a:pt x="83" y="0"/>
                  </a:lnTo>
                  <a:lnTo>
                    <a:pt x="83" y="4"/>
                  </a:lnTo>
                  <a:lnTo>
                    <a:pt x="80" y="11"/>
                  </a:lnTo>
                  <a:lnTo>
                    <a:pt x="80" y="16"/>
                  </a:lnTo>
                  <a:lnTo>
                    <a:pt x="77" y="20"/>
                  </a:lnTo>
                  <a:lnTo>
                    <a:pt x="74" y="25"/>
                  </a:lnTo>
                  <a:lnTo>
                    <a:pt x="67" y="29"/>
                  </a:lnTo>
                  <a:lnTo>
                    <a:pt x="64" y="34"/>
                  </a:lnTo>
                  <a:lnTo>
                    <a:pt x="58" y="36"/>
                  </a:lnTo>
                  <a:lnTo>
                    <a:pt x="53" y="41"/>
                  </a:lnTo>
                  <a:lnTo>
                    <a:pt x="46" y="43"/>
                  </a:lnTo>
                  <a:lnTo>
                    <a:pt x="40" y="45"/>
                  </a:lnTo>
                  <a:lnTo>
                    <a:pt x="31" y="48"/>
                  </a:lnTo>
                  <a:lnTo>
                    <a:pt x="25" y="50"/>
                  </a:lnTo>
                  <a:lnTo>
                    <a:pt x="15" y="50"/>
                  </a:lnTo>
                  <a:lnTo>
                    <a:pt x="10" y="52"/>
                  </a:lnTo>
                  <a:lnTo>
                    <a:pt x="0" y="52"/>
                  </a:lnTo>
                  <a:lnTo>
                    <a:pt x="0" y="57"/>
                  </a:lnTo>
                  <a:lnTo>
                    <a:pt x="10" y="57"/>
                  </a:lnTo>
                  <a:lnTo>
                    <a:pt x="19" y="54"/>
                  </a:lnTo>
                  <a:lnTo>
                    <a:pt x="25" y="54"/>
                  </a:lnTo>
                  <a:lnTo>
                    <a:pt x="34" y="52"/>
                  </a:lnTo>
                  <a:lnTo>
                    <a:pt x="40" y="50"/>
                  </a:lnTo>
                  <a:lnTo>
                    <a:pt x="49" y="48"/>
                  </a:lnTo>
                  <a:lnTo>
                    <a:pt x="55" y="43"/>
                  </a:lnTo>
                  <a:lnTo>
                    <a:pt x="62" y="41"/>
                  </a:lnTo>
                  <a:lnTo>
                    <a:pt x="67" y="36"/>
                  </a:lnTo>
                  <a:lnTo>
                    <a:pt x="74" y="32"/>
                  </a:lnTo>
                  <a:lnTo>
                    <a:pt x="77" y="27"/>
                  </a:lnTo>
                  <a:lnTo>
                    <a:pt x="83" y="22"/>
                  </a:lnTo>
                  <a:lnTo>
                    <a:pt x="83" y="16"/>
                  </a:lnTo>
                  <a:lnTo>
                    <a:pt x="86" y="11"/>
                  </a:lnTo>
                  <a:lnTo>
                    <a:pt x="89" y="7"/>
                  </a:lnTo>
                  <a:lnTo>
                    <a:pt x="89" y="0"/>
                  </a:lnTo>
                  <a:lnTo>
                    <a:pt x="83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1" name="Freeform 102"/>
            <p:cNvSpPr>
              <a:spLocks/>
            </p:cNvSpPr>
            <p:nvPr/>
          </p:nvSpPr>
          <p:spPr bwMode="auto">
            <a:xfrm>
              <a:off x="2486" y="3093"/>
              <a:ext cx="50" cy="51"/>
            </a:xfrm>
            <a:custGeom>
              <a:avLst/>
              <a:gdLst>
                <a:gd name="T0" fmla="*/ 0 w 50"/>
                <a:gd name="T1" fmla="*/ 4 h 51"/>
                <a:gd name="T2" fmla="*/ 11 w 50"/>
                <a:gd name="T3" fmla="*/ 7 h 51"/>
                <a:gd name="T4" fmla="*/ 17 w 50"/>
                <a:gd name="T5" fmla="*/ 11 h 51"/>
                <a:gd name="T6" fmla="*/ 26 w 50"/>
                <a:gd name="T7" fmla="*/ 18 h 51"/>
                <a:gd name="T8" fmla="*/ 32 w 50"/>
                <a:gd name="T9" fmla="*/ 22 h 51"/>
                <a:gd name="T10" fmla="*/ 38 w 50"/>
                <a:gd name="T11" fmla="*/ 29 h 51"/>
                <a:gd name="T12" fmla="*/ 40 w 50"/>
                <a:gd name="T13" fmla="*/ 36 h 51"/>
                <a:gd name="T14" fmla="*/ 43 w 50"/>
                <a:gd name="T15" fmla="*/ 43 h 51"/>
                <a:gd name="T16" fmla="*/ 43 w 50"/>
                <a:gd name="T17" fmla="*/ 50 h 51"/>
                <a:gd name="T18" fmla="*/ 49 w 50"/>
                <a:gd name="T19" fmla="*/ 50 h 51"/>
                <a:gd name="T20" fmla="*/ 49 w 50"/>
                <a:gd name="T21" fmla="*/ 43 h 51"/>
                <a:gd name="T22" fmla="*/ 46 w 50"/>
                <a:gd name="T23" fmla="*/ 34 h 51"/>
                <a:gd name="T24" fmla="*/ 40 w 50"/>
                <a:gd name="T25" fmla="*/ 27 h 51"/>
                <a:gd name="T26" fmla="*/ 34 w 50"/>
                <a:gd name="T27" fmla="*/ 20 h 51"/>
                <a:gd name="T28" fmla="*/ 28 w 50"/>
                <a:gd name="T29" fmla="*/ 14 h 51"/>
                <a:gd name="T30" fmla="*/ 23 w 50"/>
                <a:gd name="T31" fmla="*/ 9 h 51"/>
                <a:gd name="T32" fmla="*/ 15 w 50"/>
                <a:gd name="T33" fmla="*/ 4 h 51"/>
                <a:gd name="T34" fmla="*/ 3 w 50"/>
                <a:gd name="T35" fmla="*/ 0 h 51"/>
                <a:gd name="T36" fmla="*/ 0 w 50"/>
                <a:gd name="T37" fmla="*/ 4 h 5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0" h="51">
                  <a:moveTo>
                    <a:pt x="0" y="4"/>
                  </a:moveTo>
                  <a:lnTo>
                    <a:pt x="11" y="7"/>
                  </a:lnTo>
                  <a:lnTo>
                    <a:pt x="17" y="11"/>
                  </a:lnTo>
                  <a:lnTo>
                    <a:pt x="26" y="18"/>
                  </a:lnTo>
                  <a:lnTo>
                    <a:pt x="32" y="22"/>
                  </a:lnTo>
                  <a:lnTo>
                    <a:pt x="38" y="29"/>
                  </a:lnTo>
                  <a:lnTo>
                    <a:pt x="40" y="36"/>
                  </a:lnTo>
                  <a:lnTo>
                    <a:pt x="43" y="43"/>
                  </a:lnTo>
                  <a:lnTo>
                    <a:pt x="43" y="50"/>
                  </a:lnTo>
                  <a:lnTo>
                    <a:pt x="49" y="50"/>
                  </a:lnTo>
                  <a:lnTo>
                    <a:pt x="49" y="43"/>
                  </a:lnTo>
                  <a:lnTo>
                    <a:pt x="46" y="34"/>
                  </a:lnTo>
                  <a:lnTo>
                    <a:pt x="40" y="27"/>
                  </a:lnTo>
                  <a:lnTo>
                    <a:pt x="34" y="20"/>
                  </a:lnTo>
                  <a:lnTo>
                    <a:pt x="28" y="14"/>
                  </a:lnTo>
                  <a:lnTo>
                    <a:pt x="23" y="9"/>
                  </a:lnTo>
                  <a:lnTo>
                    <a:pt x="15" y="4"/>
                  </a:lnTo>
                  <a:lnTo>
                    <a:pt x="3" y="0"/>
                  </a:lnTo>
                  <a:lnTo>
                    <a:pt x="0" y="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2" name="Freeform 103"/>
            <p:cNvSpPr>
              <a:spLocks/>
            </p:cNvSpPr>
            <p:nvPr/>
          </p:nvSpPr>
          <p:spPr bwMode="auto">
            <a:xfrm>
              <a:off x="2313" y="2966"/>
              <a:ext cx="126" cy="144"/>
            </a:xfrm>
            <a:custGeom>
              <a:avLst/>
              <a:gdLst>
                <a:gd name="T0" fmla="*/ 13 w 126"/>
                <a:gd name="T1" fmla="*/ 7 h 144"/>
                <a:gd name="T2" fmla="*/ 13 w 126"/>
                <a:gd name="T3" fmla="*/ 19 h 144"/>
                <a:gd name="T4" fmla="*/ 19 w 126"/>
                <a:gd name="T5" fmla="*/ 28 h 144"/>
                <a:gd name="T6" fmla="*/ 29 w 126"/>
                <a:gd name="T7" fmla="*/ 40 h 144"/>
                <a:gd name="T8" fmla="*/ 41 w 126"/>
                <a:gd name="T9" fmla="*/ 50 h 144"/>
                <a:gd name="T10" fmla="*/ 54 w 126"/>
                <a:gd name="T11" fmla="*/ 57 h 144"/>
                <a:gd name="T12" fmla="*/ 66 w 126"/>
                <a:gd name="T13" fmla="*/ 62 h 144"/>
                <a:gd name="T14" fmla="*/ 75 w 126"/>
                <a:gd name="T15" fmla="*/ 64 h 144"/>
                <a:gd name="T16" fmla="*/ 84 w 126"/>
                <a:gd name="T17" fmla="*/ 64 h 144"/>
                <a:gd name="T18" fmla="*/ 94 w 126"/>
                <a:gd name="T19" fmla="*/ 64 h 144"/>
                <a:gd name="T20" fmla="*/ 103 w 126"/>
                <a:gd name="T21" fmla="*/ 64 h 144"/>
                <a:gd name="T22" fmla="*/ 109 w 126"/>
                <a:gd name="T23" fmla="*/ 67 h 144"/>
                <a:gd name="T24" fmla="*/ 116 w 126"/>
                <a:gd name="T25" fmla="*/ 74 h 144"/>
                <a:gd name="T26" fmla="*/ 119 w 126"/>
                <a:gd name="T27" fmla="*/ 79 h 144"/>
                <a:gd name="T28" fmla="*/ 122 w 126"/>
                <a:gd name="T29" fmla="*/ 86 h 144"/>
                <a:gd name="T30" fmla="*/ 125 w 126"/>
                <a:gd name="T31" fmla="*/ 93 h 144"/>
                <a:gd name="T32" fmla="*/ 125 w 126"/>
                <a:gd name="T33" fmla="*/ 102 h 144"/>
                <a:gd name="T34" fmla="*/ 122 w 126"/>
                <a:gd name="T35" fmla="*/ 110 h 144"/>
                <a:gd name="T36" fmla="*/ 119 w 126"/>
                <a:gd name="T37" fmla="*/ 119 h 144"/>
                <a:gd name="T38" fmla="*/ 109 w 126"/>
                <a:gd name="T39" fmla="*/ 126 h 144"/>
                <a:gd name="T40" fmla="*/ 103 w 126"/>
                <a:gd name="T41" fmla="*/ 133 h 144"/>
                <a:gd name="T42" fmla="*/ 91 w 126"/>
                <a:gd name="T43" fmla="*/ 138 h 144"/>
                <a:gd name="T44" fmla="*/ 81 w 126"/>
                <a:gd name="T45" fmla="*/ 140 h 144"/>
                <a:gd name="T46" fmla="*/ 69 w 126"/>
                <a:gd name="T47" fmla="*/ 143 h 144"/>
                <a:gd name="T48" fmla="*/ 56 w 126"/>
                <a:gd name="T49" fmla="*/ 143 h 144"/>
                <a:gd name="T50" fmla="*/ 44 w 126"/>
                <a:gd name="T51" fmla="*/ 140 h 144"/>
                <a:gd name="T52" fmla="*/ 34 w 126"/>
                <a:gd name="T53" fmla="*/ 138 h 144"/>
                <a:gd name="T54" fmla="*/ 22 w 126"/>
                <a:gd name="T55" fmla="*/ 133 h 144"/>
                <a:gd name="T56" fmla="*/ 16 w 126"/>
                <a:gd name="T57" fmla="*/ 126 h 144"/>
                <a:gd name="T58" fmla="*/ 10 w 126"/>
                <a:gd name="T59" fmla="*/ 119 h 144"/>
                <a:gd name="T60" fmla="*/ 4 w 126"/>
                <a:gd name="T61" fmla="*/ 110 h 144"/>
                <a:gd name="T62" fmla="*/ 0 w 126"/>
                <a:gd name="T63" fmla="*/ 102 h 144"/>
                <a:gd name="T64" fmla="*/ 0 w 126"/>
                <a:gd name="T65" fmla="*/ 93 h 144"/>
                <a:gd name="T66" fmla="*/ 4 w 126"/>
                <a:gd name="T67" fmla="*/ 84 h 144"/>
                <a:gd name="T68" fmla="*/ 10 w 126"/>
                <a:gd name="T69" fmla="*/ 74 h 144"/>
                <a:gd name="T70" fmla="*/ 16 w 126"/>
                <a:gd name="T71" fmla="*/ 67 h 144"/>
                <a:gd name="T72" fmla="*/ 22 w 126"/>
                <a:gd name="T73" fmla="*/ 57 h 144"/>
                <a:gd name="T74" fmla="*/ 19 w 126"/>
                <a:gd name="T75" fmla="*/ 42 h 144"/>
                <a:gd name="T76" fmla="*/ 13 w 126"/>
                <a:gd name="T77" fmla="*/ 28 h 144"/>
                <a:gd name="T78" fmla="*/ 10 w 126"/>
                <a:gd name="T79" fmla="*/ 9 h 14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26" h="144">
                  <a:moveTo>
                    <a:pt x="13" y="0"/>
                  </a:moveTo>
                  <a:lnTo>
                    <a:pt x="13" y="7"/>
                  </a:lnTo>
                  <a:lnTo>
                    <a:pt x="13" y="12"/>
                  </a:lnTo>
                  <a:lnTo>
                    <a:pt x="13" y="19"/>
                  </a:lnTo>
                  <a:lnTo>
                    <a:pt x="16" y="24"/>
                  </a:lnTo>
                  <a:lnTo>
                    <a:pt x="19" y="28"/>
                  </a:lnTo>
                  <a:lnTo>
                    <a:pt x="25" y="35"/>
                  </a:lnTo>
                  <a:lnTo>
                    <a:pt x="29" y="40"/>
                  </a:lnTo>
                  <a:lnTo>
                    <a:pt x="34" y="45"/>
                  </a:lnTo>
                  <a:lnTo>
                    <a:pt x="41" y="50"/>
                  </a:lnTo>
                  <a:lnTo>
                    <a:pt x="47" y="55"/>
                  </a:lnTo>
                  <a:lnTo>
                    <a:pt x="54" y="57"/>
                  </a:lnTo>
                  <a:lnTo>
                    <a:pt x="59" y="59"/>
                  </a:lnTo>
                  <a:lnTo>
                    <a:pt x="66" y="62"/>
                  </a:lnTo>
                  <a:lnTo>
                    <a:pt x="72" y="62"/>
                  </a:lnTo>
                  <a:lnTo>
                    <a:pt x="75" y="64"/>
                  </a:lnTo>
                  <a:lnTo>
                    <a:pt x="81" y="64"/>
                  </a:lnTo>
                  <a:lnTo>
                    <a:pt x="84" y="64"/>
                  </a:lnTo>
                  <a:lnTo>
                    <a:pt x="91" y="64"/>
                  </a:lnTo>
                  <a:lnTo>
                    <a:pt x="94" y="64"/>
                  </a:lnTo>
                  <a:lnTo>
                    <a:pt x="97" y="64"/>
                  </a:lnTo>
                  <a:lnTo>
                    <a:pt x="103" y="64"/>
                  </a:lnTo>
                  <a:lnTo>
                    <a:pt x="106" y="67"/>
                  </a:lnTo>
                  <a:lnTo>
                    <a:pt x="109" y="67"/>
                  </a:lnTo>
                  <a:lnTo>
                    <a:pt x="113" y="69"/>
                  </a:lnTo>
                  <a:lnTo>
                    <a:pt x="116" y="74"/>
                  </a:lnTo>
                  <a:lnTo>
                    <a:pt x="119" y="76"/>
                  </a:lnTo>
                  <a:lnTo>
                    <a:pt x="119" y="79"/>
                  </a:lnTo>
                  <a:lnTo>
                    <a:pt x="122" y="84"/>
                  </a:lnTo>
                  <a:lnTo>
                    <a:pt x="122" y="86"/>
                  </a:lnTo>
                  <a:lnTo>
                    <a:pt x="125" y="91"/>
                  </a:lnTo>
                  <a:lnTo>
                    <a:pt x="125" y="93"/>
                  </a:lnTo>
                  <a:lnTo>
                    <a:pt x="125" y="98"/>
                  </a:lnTo>
                  <a:lnTo>
                    <a:pt x="125" y="102"/>
                  </a:lnTo>
                  <a:lnTo>
                    <a:pt x="125" y="107"/>
                  </a:lnTo>
                  <a:lnTo>
                    <a:pt x="122" y="110"/>
                  </a:lnTo>
                  <a:lnTo>
                    <a:pt x="119" y="114"/>
                  </a:lnTo>
                  <a:lnTo>
                    <a:pt x="119" y="119"/>
                  </a:lnTo>
                  <a:lnTo>
                    <a:pt x="116" y="124"/>
                  </a:lnTo>
                  <a:lnTo>
                    <a:pt x="109" y="126"/>
                  </a:lnTo>
                  <a:lnTo>
                    <a:pt x="106" y="128"/>
                  </a:lnTo>
                  <a:lnTo>
                    <a:pt x="103" y="133"/>
                  </a:lnTo>
                  <a:lnTo>
                    <a:pt x="97" y="136"/>
                  </a:lnTo>
                  <a:lnTo>
                    <a:pt x="91" y="138"/>
                  </a:lnTo>
                  <a:lnTo>
                    <a:pt x="88" y="138"/>
                  </a:lnTo>
                  <a:lnTo>
                    <a:pt x="81" y="140"/>
                  </a:lnTo>
                  <a:lnTo>
                    <a:pt x="75" y="143"/>
                  </a:lnTo>
                  <a:lnTo>
                    <a:pt x="69" y="143"/>
                  </a:lnTo>
                  <a:lnTo>
                    <a:pt x="63" y="143"/>
                  </a:lnTo>
                  <a:lnTo>
                    <a:pt x="56" y="143"/>
                  </a:lnTo>
                  <a:lnTo>
                    <a:pt x="50" y="143"/>
                  </a:lnTo>
                  <a:lnTo>
                    <a:pt x="44" y="140"/>
                  </a:lnTo>
                  <a:lnTo>
                    <a:pt x="38" y="138"/>
                  </a:lnTo>
                  <a:lnTo>
                    <a:pt x="34" y="138"/>
                  </a:lnTo>
                  <a:lnTo>
                    <a:pt x="29" y="136"/>
                  </a:lnTo>
                  <a:lnTo>
                    <a:pt x="22" y="133"/>
                  </a:lnTo>
                  <a:lnTo>
                    <a:pt x="19" y="128"/>
                  </a:lnTo>
                  <a:lnTo>
                    <a:pt x="16" y="126"/>
                  </a:lnTo>
                  <a:lnTo>
                    <a:pt x="10" y="124"/>
                  </a:lnTo>
                  <a:lnTo>
                    <a:pt x="10" y="119"/>
                  </a:lnTo>
                  <a:lnTo>
                    <a:pt x="6" y="114"/>
                  </a:lnTo>
                  <a:lnTo>
                    <a:pt x="4" y="110"/>
                  </a:lnTo>
                  <a:lnTo>
                    <a:pt x="0" y="107"/>
                  </a:lnTo>
                  <a:lnTo>
                    <a:pt x="0" y="102"/>
                  </a:lnTo>
                  <a:lnTo>
                    <a:pt x="0" y="98"/>
                  </a:lnTo>
                  <a:lnTo>
                    <a:pt x="0" y="93"/>
                  </a:lnTo>
                  <a:lnTo>
                    <a:pt x="4" y="88"/>
                  </a:lnTo>
                  <a:lnTo>
                    <a:pt x="4" y="84"/>
                  </a:lnTo>
                  <a:lnTo>
                    <a:pt x="6" y="79"/>
                  </a:lnTo>
                  <a:lnTo>
                    <a:pt x="10" y="74"/>
                  </a:lnTo>
                  <a:lnTo>
                    <a:pt x="13" y="69"/>
                  </a:lnTo>
                  <a:lnTo>
                    <a:pt x="16" y="67"/>
                  </a:lnTo>
                  <a:lnTo>
                    <a:pt x="22" y="62"/>
                  </a:lnTo>
                  <a:lnTo>
                    <a:pt x="22" y="57"/>
                  </a:lnTo>
                  <a:lnTo>
                    <a:pt x="22" y="50"/>
                  </a:lnTo>
                  <a:lnTo>
                    <a:pt x="19" y="42"/>
                  </a:lnTo>
                  <a:lnTo>
                    <a:pt x="16" y="35"/>
                  </a:lnTo>
                  <a:lnTo>
                    <a:pt x="13" y="28"/>
                  </a:lnTo>
                  <a:lnTo>
                    <a:pt x="10" y="19"/>
                  </a:lnTo>
                  <a:lnTo>
                    <a:pt x="10" y="9"/>
                  </a:lnTo>
                  <a:lnTo>
                    <a:pt x="13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3" name="Freeform 104"/>
            <p:cNvSpPr>
              <a:spLocks/>
            </p:cNvSpPr>
            <p:nvPr/>
          </p:nvSpPr>
          <p:spPr bwMode="auto">
            <a:xfrm>
              <a:off x="2324" y="2966"/>
              <a:ext cx="24" cy="43"/>
            </a:xfrm>
            <a:custGeom>
              <a:avLst/>
              <a:gdLst>
                <a:gd name="T0" fmla="*/ 23 w 24"/>
                <a:gd name="T1" fmla="*/ 39 h 43"/>
                <a:gd name="T2" fmla="*/ 23 w 24"/>
                <a:gd name="T3" fmla="*/ 39 h 43"/>
                <a:gd name="T4" fmla="*/ 18 w 24"/>
                <a:gd name="T5" fmla="*/ 35 h 43"/>
                <a:gd name="T6" fmla="*/ 15 w 24"/>
                <a:gd name="T7" fmla="*/ 31 h 43"/>
                <a:gd name="T8" fmla="*/ 10 w 24"/>
                <a:gd name="T9" fmla="*/ 26 h 43"/>
                <a:gd name="T10" fmla="*/ 8 w 24"/>
                <a:gd name="T11" fmla="*/ 22 h 43"/>
                <a:gd name="T12" fmla="*/ 5 w 24"/>
                <a:gd name="T13" fmla="*/ 15 h 43"/>
                <a:gd name="T14" fmla="*/ 5 w 24"/>
                <a:gd name="T15" fmla="*/ 11 h 43"/>
                <a:gd name="T16" fmla="*/ 5 w 24"/>
                <a:gd name="T17" fmla="*/ 7 h 43"/>
                <a:gd name="T18" fmla="*/ 5 w 24"/>
                <a:gd name="T19" fmla="*/ 0 h 43"/>
                <a:gd name="T20" fmla="*/ 0 w 24"/>
                <a:gd name="T21" fmla="*/ 0 h 43"/>
                <a:gd name="T22" fmla="*/ 0 w 24"/>
                <a:gd name="T23" fmla="*/ 7 h 43"/>
                <a:gd name="T24" fmla="*/ 0 w 24"/>
                <a:gd name="T25" fmla="*/ 11 h 43"/>
                <a:gd name="T26" fmla="*/ 0 w 24"/>
                <a:gd name="T27" fmla="*/ 18 h 43"/>
                <a:gd name="T28" fmla="*/ 2 w 24"/>
                <a:gd name="T29" fmla="*/ 22 h 43"/>
                <a:gd name="T30" fmla="*/ 8 w 24"/>
                <a:gd name="T31" fmla="*/ 29 h 43"/>
                <a:gd name="T32" fmla="*/ 10 w 24"/>
                <a:gd name="T33" fmla="*/ 33 h 43"/>
                <a:gd name="T34" fmla="*/ 12 w 24"/>
                <a:gd name="T35" fmla="*/ 37 h 43"/>
                <a:gd name="T36" fmla="*/ 18 w 24"/>
                <a:gd name="T37" fmla="*/ 42 h 43"/>
                <a:gd name="T38" fmla="*/ 23 w 24"/>
                <a:gd name="T39" fmla="*/ 39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4" h="43">
                  <a:moveTo>
                    <a:pt x="23" y="39"/>
                  </a:moveTo>
                  <a:lnTo>
                    <a:pt x="23" y="39"/>
                  </a:lnTo>
                  <a:lnTo>
                    <a:pt x="18" y="35"/>
                  </a:lnTo>
                  <a:lnTo>
                    <a:pt x="15" y="31"/>
                  </a:lnTo>
                  <a:lnTo>
                    <a:pt x="10" y="26"/>
                  </a:lnTo>
                  <a:lnTo>
                    <a:pt x="8" y="22"/>
                  </a:lnTo>
                  <a:lnTo>
                    <a:pt x="5" y="15"/>
                  </a:lnTo>
                  <a:lnTo>
                    <a:pt x="5" y="11"/>
                  </a:lnTo>
                  <a:lnTo>
                    <a:pt x="5" y="7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8" y="29"/>
                  </a:lnTo>
                  <a:lnTo>
                    <a:pt x="10" y="33"/>
                  </a:lnTo>
                  <a:lnTo>
                    <a:pt x="12" y="37"/>
                  </a:lnTo>
                  <a:lnTo>
                    <a:pt x="18" y="42"/>
                  </a:lnTo>
                  <a:lnTo>
                    <a:pt x="23" y="39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4" name="Freeform 105"/>
            <p:cNvSpPr>
              <a:spLocks/>
            </p:cNvSpPr>
            <p:nvPr/>
          </p:nvSpPr>
          <p:spPr bwMode="auto">
            <a:xfrm>
              <a:off x="2346" y="3010"/>
              <a:ext cx="83" cy="26"/>
            </a:xfrm>
            <a:custGeom>
              <a:avLst/>
              <a:gdLst>
                <a:gd name="T0" fmla="*/ 82 w 83"/>
                <a:gd name="T1" fmla="*/ 23 h 26"/>
                <a:gd name="T2" fmla="*/ 82 w 83"/>
                <a:gd name="T3" fmla="*/ 23 h 26"/>
                <a:gd name="T4" fmla="*/ 76 w 83"/>
                <a:gd name="T5" fmla="*/ 21 h 26"/>
                <a:gd name="T6" fmla="*/ 73 w 83"/>
                <a:gd name="T7" fmla="*/ 19 h 26"/>
                <a:gd name="T8" fmla="*/ 69 w 83"/>
                <a:gd name="T9" fmla="*/ 16 h 26"/>
                <a:gd name="T10" fmla="*/ 67 w 83"/>
                <a:gd name="T11" fmla="*/ 16 h 26"/>
                <a:gd name="T12" fmla="*/ 60 w 83"/>
                <a:gd name="T13" fmla="*/ 16 h 26"/>
                <a:gd name="T14" fmla="*/ 58 w 83"/>
                <a:gd name="T15" fmla="*/ 16 h 26"/>
                <a:gd name="T16" fmla="*/ 51 w 83"/>
                <a:gd name="T17" fmla="*/ 16 h 26"/>
                <a:gd name="T18" fmla="*/ 49 w 83"/>
                <a:gd name="T19" fmla="*/ 16 h 26"/>
                <a:gd name="T20" fmla="*/ 42 w 83"/>
                <a:gd name="T21" fmla="*/ 16 h 26"/>
                <a:gd name="T22" fmla="*/ 40 w 83"/>
                <a:gd name="T23" fmla="*/ 15 h 26"/>
                <a:gd name="T24" fmla="*/ 33 w 83"/>
                <a:gd name="T25" fmla="*/ 15 h 26"/>
                <a:gd name="T26" fmla="*/ 27 w 83"/>
                <a:gd name="T27" fmla="*/ 13 h 26"/>
                <a:gd name="T28" fmla="*/ 24 w 83"/>
                <a:gd name="T29" fmla="*/ 10 h 26"/>
                <a:gd name="T30" fmla="*/ 18 w 83"/>
                <a:gd name="T31" fmla="*/ 9 h 26"/>
                <a:gd name="T32" fmla="*/ 13 w 83"/>
                <a:gd name="T33" fmla="*/ 4 h 26"/>
                <a:gd name="T34" fmla="*/ 6 w 83"/>
                <a:gd name="T35" fmla="*/ 0 h 26"/>
                <a:gd name="T36" fmla="*/ 0 w 83"/>
                <a:gd name="T37" fmla="*/ 2 h 26"/>
                <a:gd name="T38" fmla="*/ 6 w 83"/>
                <a:gd name="T39" fmla="*/ 9 h 26"/>
                <a:gd name="T40" fmla="*/ 15 w 83"/>
                <a:gd name="T41" fmla="*/ 10 h 26"/>
                <a:gd name="T42" fmla="*/ 22 w 83"/>
                <a:gd name="T43" fmla="*/ 15 h 26"/>
                <a:gd name="T44" fmla="*/ 27 w 83"/>
                <a:gd name="T45" fmla="*/ 16 h 26"/>
                <a:gd name="T46" fmla="*/ 33 w 83"/>
                <a:gd name="T47" fmla="*/ 19 h 26"/>
                <a:gd name="T48" fmla="*/ 36 w 83"/>
                <a:gd name="T49" fmla="*/ 19 h 26"/>
                <a:gd name="T50" fmla="*/ 42 w 83"/>
                <a:gd name="T51" fmla="*/ 21 h 26"/>
                <a:gd name="T52" fmla="*/ 49 w 83"/>
                <a:gd name="T53" fmla="*/ 21 h 26"/>
                <a:gd name="T54" fmla="*/ 51 w 83"/>
                <a:gd name="T55" fmla="*/ 21 h 26"/>
                <a:gd name="T56" fmla="*/ 58 w 83"/>
                <a:gd name="T57" fmla="*/ 21 h 26"/>
                <a:gd name="T58" fmla="*/ 60 w 83"/>
                <a:gd name="T59" fmla="*/ 21 h 26"/>
                <a:gd name="T60" fmla="*/ 64 w 83"/>
                <a:gd name="T61" fmla="*/ 21 h 26"/>
                <a:gd name="T62" fmla="*/ 67 w 83"/>
                <a:gd name="T63" fmla="*/ 21 h 26"/>
                <a:gd name="T64" fmla="*/ 73 w 83"/>
                <a:gd name="T65" fmla="*/ 23 h 26"/>
                <a:gd name="T66" fmla="*/ 76 w 83"/>
                <a:gd name="T67" fmla="*/ 23 h 26"/>
                <a:gd name="T68" fmla="*/ 76 w 83"/>
                <a:gd name="T69" fmla="*/ 25 h 26"/>
                <a:gd name="T70" fmla="*/ 82 w 83"/>
                <a:gd name="T71" fmla="*/ 23 h 2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3" h="26">
                  <a:moveTo>
                    <a:pt x="82" y="23"/>
                  </a:moveTo>
                  <a:lnTo>
                    <a:pt x="82" y="23"/>
                  </a:lnTo>
                  <a:lnTo>
                    <a:pt x="76" y="21"/>
                  </a:lnTo>
                  <a:lnTo>
                    <a:pt x="73" y="19"/>
                  </a:lnTo>
                  <a:lnTo>
                    <a:pt x="69" y="16"/>
                  </a:lnTo>
                  <a:lnTo>
                    <a:pt x="67" y="16"/>
                  </a:lnTo>
                  <a:lnTo>
                    <a:pt x="60" y="16"/>
                  </a:lnTo>
                  <a:lnTo>
                    <a:pt x="58" y="16"/>
                  </a:lnTo>
                  <a:lnTo>
                    <a:pt x="51" y="16"/>
                  </a:lnTo>
                  <a:lnTo>
                    <a:pt x="49" y="16"/>
                  </a:lnTo>
                  <a:lnTo>
                    <a:pt x="42" y="16"/>
                  </a:lnTo>
                  <a:lnTo>
                    <a:pt x="40" y="15"/>
                  </a:lnTo>
                  <a:lnTo>
                    <a:pt x="33" y="15"/>
                  </a:lnTo>
                  <a:lnTo>
                    <a:pt x="27" y="13"/>
                  </a:lnTo>
                  <a:lnTo>
                    <a:pt x="24" y="10"/>
                  </a:lnTo>
                  <a:lnTo>
                    <a:pt x="18" y="9"/>
                  </a:lnTo>
                  <a:lnTo>
                    <a:pt x="13" y="4"/>
                  </a:lnTo>
                  <a:lnTo>
                    <a:pt x="6" y="0"/>
                  </a:lnTo>
                  <a:lnTo>
                    <a:pt x="0" y="2"/>
                  </a:lnTo>
                  <a:lnTo>
                    <a:pt x="6" y="9"/>
                  </a:lnTo>
                  <a:lnTo>
                    <a:pt x="15" y="10"/>
                  </a:lnTo>
                  <a:lnTo>
                    <a:pt x="22" y="15"/>
                  </a:lnTo>
                  <a:lnTo>
                    <a:pt x="27" y="16"/>
                  </a:lnTo>
                  <a:lnTo>
                    <a:pt x="33" y="19"/>
                  </a:lnTo>
                  <a:lnTo>
                    <a:pt x="36" y="19"/>
                  </a:lnTo>
                  <a:lnTo>
                    <a:pt x="42" y="21"/>
                  </a:lnTo>
                  <a:lnTo>
                    <a:pt x="49" y="21"/>
                  </a:lnTo>
                  <a:lnTo>
                    <a:pt x="51" y="21"/>
                  </a:lnTo>
                  <a:lnTo>
                    <a:pt x="58" y="21"/>
                  </a:lnTo>
                  <a:lnTo>
                    <a:pt x="60" y="21"/>
                  </a:lnTo>
                  <a:lnTo>
                    <a:pt x="64" y="21"/>
                  </a:lnTo>
                  <a:lnTo>
                    <a:pt x="67" y="21"/>
                  </a:lnTo>
                  <a:lnTo>
                    <a:pt x="73" y="23"/>
                  </a:lnTo>
                  <a:lnTo>
                    <a:pt x="76" y="23"/>
                  </a:lnTo>
                  <a:lnTo>
                    <a:pt x="76" y="25"/>
                  </a:lnTo>
                  <a:lnTo>
                    <a:pt x="82" y="2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5" name="Freeform 106"/>
            <p:cNvSpPr>
              <a:spLocks/>
            </p:cNvSpPr>
            <p:nvPr/>
          </p:nvSpPr>
          <p:spPr bwMode="auto">
            <a:xfrm>
              <a:off x="2427" y="3037"/>
              <a:ext cx="14" cy="26"/>
            </a:xfrm>
            <a:custGeom>
              <a:avLst/>
              <a:gdLst>
                <a:gd name="T0" fmla="*/ 13 w 14"/>
                <a:gd name="T1" fmla="*/ 25 h 26"/>
                <a:gd name="T2" fmla="*/ 13 w 14"/>
                <a:gd name="T3" fmla="*/ 25 h 26"/>
                <a:gd name="T4" fmla="*/ 13 w 14"/>
                <a:gd name="T5" fmla="*/ 21 h 26"/>
                <a:gd name="T6" fmla="*/ 13 w 14"/>
                <a:gd name="T7" fmla="*/ 19 h 26"/>
                <a:gd name="T8" fmla="*/ 11 w 14"/>
                <a:gd name="T9" fmla="*/ 15 h 26"/>
                <a:gd name="T10" fmla="*/ 11 w 14"/>
                <a:gd name="T11" fmla="*/ 10 h 26"/>
                <a:gd name="T12" fmla="*/ 9 w 14"/>
                <a:gd name="T13" fmla="*/ 9 h 26"/>
                <a:gd name="T14" fmla="*/ 7 w 14"/>
                <a:gd name="T15" fmla="*/ 4 h 26"/>
                <a:gd name="T16" fmla="*/ 7 w 14"/>
                <a:gd name="T17" fmla="*/ 2 h 26"/>
                <a:gd name="T18" fmla="*/ 5 w 14"/>
                <a:gd name="T19" fmla="*/ 0 h 26"/>
                <a:gd name="T20" fmla="*/ 0 w 14"/>
                <a:gd name="T21" fmla="*/ 2 h 26"/>
                <a:gd name="T22" fmla="*/ 3 w 14"/>
                <a:gd name="T23" fmla="*/ 4 h 26"/>
                <a:gd name="T24" fmla="*/ 5 w 14"/>
                <a:gd name="T25" fmla="*/ 6 h 26"/>
                <a:gd name="T26" fmla="*/ 7 w 14"/>
                <a:gd name="T27" fmla="*/ 10 h 26"/>
                <a:gd name="T28" fmla="*/ 7 w 14"/>
                <a:gd name="T29" fmla="*/ 13 h 26"/>
                <a:gd name="T30" fmla="*/ 7 w 14"/>
                <a:gd name="T31" fmla="*/ 15 h 26"/>
                <a:gd name="T32" fmla="*/ 9 w 14"/>
                <a:gd name="T33" fmla="*/ 19 h 26"/>
                <a:gd name="T34" fmla="*/ 9 w 14"/>
                <a:gd name="T35" fmla="*/ 21 h 26"/>
                <a:gd name="T36" fmla="*/ 9 w 14"/>
                <a:gd name="T37" fmla="*/ 25 h 26"/>
                <a:gd name="T38" fmla="*/ 13 w 14"/>
                <a:gd name="T39" fmla="*/ 25 h 2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4" h="26">
                  <a:moveTo>
                    <a:pt x="13" y="25"/>
                  </a:moveTo>
                  <a:lnTo>
                    <a:pt x="13" y="25"/>
                  </a:lnTo>
                  <a:lnTo>
                    <a:pt x="13" y="21"/>
                  </a:lnTo>
                  <a:lnTo>
                    <a:pt x="13" y="19"/>
                  </a:lnTo>
                  <a:lnTo>
                    <a:pt x="11" y="15"/>
                  </a:lnTo>
                  <a:lnTo>
                    <a:pt x="11" y="10"/>
                  </a:lnTo>
                  <a:lnTo>
                    <a:pt x="9" y="9"/>
                  </a:lnTo>
                  <a:lnTo>
                    <a:pt x="7" y="4"/>
                  </a:lnTo>
                  <a:lnTo>
                    <a:pt x="7" y="2"/>
                  </a:lnTo>
                  <a:lnTo>
                    <a:pt x="5" y="0"/>
                  </a:lnTo>
                  <a:lnTo>
                    <a:pt x="0" y="2"/>
                  </a:lnTo>
                  <a:lnTo>
                    <a:pt x="3" y="4"/>
                  </a:lnTo>
                  <a:lnTo>
                    <a:pt x="5" y="6"/>
                  </a:lnTo>
                  <a:lnTo>
                    <a:pt x="7" y="10"/>
                  </a:lnTo>
                  <a:lnTo>
                    <a:pt x="7" y="13"/>
                  </a:lnTo>
                  <a:lnTo>
                    <a:pt x="7" y="15"/>
                  </a:lnTo>
                  <a:lnTo>
                    <a:pt x="9" y="19"/>
                  </a:lnTo>
                  <a:lnTo>
                    <a:pt x="9" y="21"/>
                  </a:lnTo>
                  <a:lnTo>
                    <a:pt x="9" y="25"/>
                  </a:lnTo>
                  <a:lnTo>
                    <a:pt x="13" y="2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6" name="Freeform 107"/>
            <p:cNvSpPr>
              <a:spLocks/>
            </p:cNvSpPr>
            <p:nvPr/>
          </p:nvSpPr>
          <p:spPr bwMode="auto">
            <a:xfrm>
              <a:off x="2379" y="3067"/>
              <a:ext cx="62" cy="45"/>
            </a:xfrm>
            <a:custGeom>
              <a:avLst/>
              <a:gdLst>
                <a:gd name="T0" fmla="*/ 0 w 62"/>
                <a:gd name="T1" fmla="*/ 44 h 45"/>
                <a:gd name="T2" fmla="*/ 0 w 62"/>
                <a:gd name="T3" fmla="*/ 44 h 45"/>
                <a:gd name="T4" fmla="*/ 5 w 62"/>
                <a:gd name="T5" fmla="*/ 44 h 45"/>
                <a:gd name="T6" fmla="*/ 11 w 62"/>
                <a:gd name="T7" fmla="*/ 44 h 45"/>
                <a:gd name="T8" fmla="*/ 17 w 62"/>
                <a:gd name="T9" fmla="*/ 42 h 45"/>
                <a:gd name="T10" fmla="*/ 24 w 62"/>
                <a:gd name="T11" fmla="*/ 39 h 45"/>
                <a:gd name="T12" fmla="*/ 29 w 62"/>
                <a:gd name="T13" fmla="*/ 37 h 45"/>
                <a:gd name="T14" fmla="*/ 35 w 62"/>
                <a:gd name="T15" fmla="*/ 37 h 45"/>
                <a:gd name="T16" fmla="*/ 37 w 62"/>
                <a:gd name="T17" fmla="*/ 33 h 45"/>
                <a:gd name="T18" fmla="*/ 44 w 62"/>
                <a:gd name="T19" fmla="*/ 31 h 45"/>
                <a:gd name="T20" fmla="*/ 47 w 62"/>
                <a:gd name="T21" fmla="*/ 28 h 45"/>
                <a:gd name="T22" fmla="*/ 50 w 62"/>
                <a:gd name="T23" fmla="*/ 24 h 45"/>
                <a:gd name="T24" fmla="*/ 52 w 62"/>
                <a:gd name="T25" fmla="*/ 20 h 45"/>
                <a:gd name="T26" fmla="*/ 56 w 62"/>
                <a:gd name="T27" fmla="*/ 18 h 45"/>
                <a:gd name="T28" fmla="*/ 58 w 62"/>
                <a:gd name="T29" fmla="*/ 13 h 45"/>
                <a:gd name="T30" fmla="*/ 61 w 62"/>
                <a:gd name="T31" fmla="*/ 9 h 45"/>
                <a:gd name="T32" fmla="*/ 61 w 62"/>
                <a:gd name="T33" fmla="*/ 4 h 45"/>
                <a:gd name="T34" fmla="*/ 61 w 62"/>
                <a:gd name="T35" fmla="*/ 0 h 45"/>
                <a:gd name="T36" fmla="*/ 56 w 62"/>
                <a:gd name="T37" fmla="*/ 0 h 45"/>
                <a:gd name="T38" fmla="*/ 56 w 62"/>
                <a:gd name="T39" fmla="*/ 4 h 45"/>
                <a:gd name="T40" fmla="*/ 56 w 62"/>
                <a:gd name="T41" fmla="*/ 9 h 45"/>
                <a:gd name="T42" fmla="*/ 52 w 62"/>
                <a:gd name="T43" fmla="*/ 11 h 45"/>
                <a:gd name="T44" fmla="*/ 52 w 62"/>
                <a:gd name="T45" fmla="*/ 15 h 45"/>
                <a:gd name="T46" fmla="*/ 50 w 62"/>
                <a:gd name="T47" fmla="*/ 18 h 45"/>
                <a:gd name="T48" fmla="*/ 47 w 62"/>
                <a:gd name="T49" fmla="*/ 22 h 45"/>
                <a:gd name="T50" fmla="*/ 44 w 62"/>
                <a:gd name="T51" fmla="*/ 24 h 45"/>
                <a:gd name="T52" fmla="*/ 41 w 62"/>
                <a:gd name="T53" fmla="*/ 28 h 45"/>
                <a:gd name="T54" fmla="*/ 35 w 62"/>
                <a:gd name="T55" fmla="*/ 31 h 45"/>
                <a:gd name="T56" fmla="*/ 32 w 62"/>
                <a:gd name="T57" fmla="*/ 33 h 45"/>
                <a:gd name="T58" fmla="*/ 26 w 62"/>
                <a:gd name="T59" fmla="*/ 35 h 45"/>
                <a:gd name="T60" fmla="*/ 20 w 62"/>
                <a:gd name="T61" fmla="*/ 37 h 45"/>
                <a:gd name="T62" fmla="*/ 17 w 62"/>
                <a:gd name="T63" fmla="*/ 37 h 45"/>
                <a:gd name="T64" fmla="*/ 11 w 62"/>
                <a:gd name="T65" fmla="*/ 39 h 45"/>
                <a:gd name="T66" fmla="*/ 5 w 62"/>
                <a:gd name="T67" fmla="*/ 39 h 45"/>
                <a:gd name="T68" fmla="*/ 0 w 62"/>
                <a:gd name="T69" fmla="*/ 39 h 45"/>
                <a:gd name="T70" fmla="*/ 0 w 62"/>
                <a:gd name="T71" fmla="*/ 44 h 4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2" h="45">
                  <a:moveTo>
                    <a:pt x="0" y="44"/>
                  </a:moveTo>
                  <a:lnTo>
                    <a:pt x="0" y="44"/>
                  </a:lnTo>
                  <a:lnTo>
                    <a:pt x="5" y="44"/>
                  </a:lnTo>
                  <a:lnTo>
                    <a:pt x="11" y="44"/>
                  </a:lnTo>
                  <a:lnTo>
                    <a:pt x="17" y="42"/>
                  </a:lnTo>
                  <a:lnTo>
                    <a:pt x="24" y="39"/>
                  </a:lnTo>
                  <a:lnTo>
                    <a:pt x="29" y="37"/>
                  </a:lnTo>
                  <a:lnTo>
                    <a:pt x="35" y="37"/>
                  </a:lnTo>
                  <a:lnTo>
                    <a:pt x="37" y="33"/>
                  </a:lnTo>
                  <a:lnTo>
                    <a:pt x="44" y="31"/>
                  </a:lnTo>
                  <a:lnTo>
                    <a:pt x="47" y="28"/>
                  </a:lnTo>
                  <a:lnTo>
                    <a:pt x="50" y="24"/>
                  </a:lnTo>
                  <a:lnTo>
                    <a:pt x="52" y="20"/>
                  </a:lnTo>
                  <a:lnTo>
                    <a:pt x="56" y="18"/>
                  </a:lnTo>
                  <a:lnTo>
                    <a:pt x="58" y="13"/>
                  </a:lnTo>
                  <a:lnTo>
                    <a:pt x="61" y="9"/>
                  </a:lnTo>
                  <a:lnTo>
                    <a:pt x="61" y="4"/>
                  </a:lnTo>
                  <a:lnTo>
                    <a:pt x="61" y="0"/>
                  </a:lnTo>
                  <a:lnTo>
                    <a:pt x="56" y="0"/>
                  </a:lnTo>
                  <a:lnTo>
                    <a:pt x="56" y="4"/>
                  </a:lnTo>
                  <a:lnTo>
                    <a:pt x="56" y="9"/>
                  </a:lnTo>
                  <a:lnTo>
                    <a:pt x="52" y="11"/>
                  </a:lnTo>
                  <a:lnTo>
                    <a:pt x="52" y="15"/>
                  </a:lnTo>
                  <a:lnTo>
                    <a:pt x="50" y="18"/>
                  </a:lnTo>
                  <a:lnTo>
                    <a:pt x="47" y="22"/>
                  </a:lnTo>
                  <a:lnTo>
                    <a:pt x="44" y="24"/>
                  </a:lnTo>
                  <a:lnTo>
                    <a:pt x="41" y="28"/>
                  </a:lnTo>
                  <a:lnTo>
                    <a:pt x="35" y="31"/>
                  </a:lnTo>
                  <a:lnTo>
                    <a:pt x="32" y="33"/>
                  </a:lnTo>
                  <a:lnTo>
                    <a:pt x="26" y="35"/>
                  </a:lnTo>
                  <a:lnTo>
                    <a:pt x="20" y="37"/>
                  </a:lnTo>
                  <a:lnTo>
                    <a:pt x="17" y="37"/>
                  </a:lnTo>
                  <a:lnTo>
                    <a:pt x="11" y="39"/>
                  </a:lnTo>
                  <a:lnTo>
                    <a:pt x="5" y="39"/>
                  </a:lnTo>
                  <a:lnTo>
                    <a:pt x="0" y="39"/>
                  </a:lnTo>
                  <a:lnTo>
                    <a:pt x="0" y="4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7" name="Freeform 108"/>
            <p:cNvSpPr>
              <a:spLocks/>
            </p:cNvSpPr>
            <p:nvPr/>
          </p:nvSpPr>
          <p:spPr bwMode="auto">
            <a:xfrm>
              <a:off x="2310" y="3067"/>
              <a:ext cx="64" cy="45"/>
            </a:xfrm>
            <a:custGeom>
              <a:avLst/>
              <a:gdLst>
                <a:gd name="T0" fmla="*/ 0 w 64"/>
                <a:gd name="T1" fmla="*/ 0 h 45"/>
                <a:gd name="T2" fmla="*/ 0 w 64"/>
                <a:gd name="T3" fmla="*/ 0 h 45"/>
                <a:gd name="T4" fmla="*/ 0 w 64"/>
                <a:gd name="T5" fmla="*/ 4 h 45"/>
                <a:gd name="T6" fmla="*/ 3 w 64"/>
                <a:gd name="T7" fmla="*/ 9 h 45"/>
                <a:gd name="T8" fmla="*/ 3 w 64"/>
                <a:gd name="T9" fmla="*/ 13 h 45"/>
                <a:gd name="T10" fmla="*/ 6 w 64"/>
                <a:gd name="T11" fmla="*/ 18 h 45"/>
                <a:gd name="T12" fmla="*/ 9 w 64"/>
                <a:gd name="T13" fmla="*/ 20 h 45"/>
                <a:gd name="T14" fmla="*/ 12 w 64"/>
                <a:gd name="T15" fmla="*/ 24 h 45"/>
                <a:gd name="T16" fmla="*/ 15 w 64"/>
                <a:gd name="T17" fmla="*/ 28 h 45"/>
                <a:gd name="T18" fmla="*/ 18 w 64"/>
                <a:gd name="T19" fmla="*/ 31 h 45"/>
                <a:gd name="T20" fmla="*/ 24 w 64"/>
                <a:gd name="T21" fmla="*/ 33 h 45"/>
                <a:gd name="T22" fmla="*/ 27 w 64"/>
                <a:gd name="T23" fmla="*/ 37 h 45"/>
                <a:gd name="T24" fmla="*/ 33 w 64"/>
                <a:gd name="T25" fmla="*/ 37 h 45"/>
                <a:gd name="T26" fmla="*/ 39 w 64"/>
                <a:gd name="T27" fmla="*/ 39 h 45"/>
                <a:gd name="T28" fmla="*/ 45 w 64"/>
                <a:gd name="T29" fmla="*/ 42 h 45"/>
                <a:gd name="T30" fmla="*/ 51 w 64"/>
                <a:gd name="T31" fmla="*/ 44 h 45"/>
                <a:gd name="T32" fmla="*/ 57 w 64"/>
                <a:gd name="T33" fmla="*/ 44 h 45"/>
                <a:gd name="T34" fmla="*/ 63 w 64"/>
                <a:gd name="T35" fmla="*/ 44 h 45"/>
                <a:gd name="T36" fmla="*/ 63 w 64"/>
                <a:gd name="T37" fmla="*/ 39 h 45"/>
                <a:gd name="T38" fmla="*/ 57 w 64"/>
                <a:gd name="T39" fmla="*/ 39 h 45"/>
                <a:gd name="T40" fmla="*/ 51 w 64"/>
                <a:gd name="T41" fmla="*/ 39 h 45"/>
                <a:gd name="T42" fmla="*/ 45 w 64"/>
                <a:gd name="T43" fmla="*/ 37 h 45"/>
                <a:gd name="T44" fmla="*/ 42 w 64"/>
                <a:gd name="T45" fmla="*/ 37 h 45"/>
                <a:gd name="T46" fmla="*/ 35 w 64"/>
                <a:gd name="T47" fmla="*/ 35 h 45"/>
                <a:gd name="T48" fmla="*/ 30 w 64"/>
                <a:gd name="T49" fmla="*/ 33 h 45"/>
                <a:gd name="T50" fmla="*/ 27 w 64"/>
                <a:gd name="T51" fmla="*/ 31 h 45"/>
                <a:gd name="T52" fmla="*/ 24 w 64"/>
                <a:gd name="T53" fmla="*/ 28 h 45"/>
                <a:gd name="T54" fmla="*/ 18 w 64"/>
                <a:gd name="T55" fmla="*/ 24 h 45"/>
                <a:gd name="T56" fmla="*/ 15 w 64"/>
                <a:gd name="T57" fmla="*/ 22 h 45"/>
                <a:gd name="T58" fmla="*/ 12 w 64"/>
                <a:gd name="T59" fmla="*/ 18 h 45"/>
                <a:gd name="T60" fmla="*/ 12 w 64"/>
                <a:gd name="T61" fmla="*/ 15 h 45"/>
                <a:gd name="T62" fmla="*/ 9 w 64"/>
                <a:gd name="T63" fmla="*/ 11 h 45"/>
                <a:gd name="T64" fmla="*/ 6 w 64"/>
                <a:gd name="T65" fmla="*/ 9 h 45"/>
                <a:gd name="T66" fmla="*/ 6 w 64"/>
                <a:gd name="T67" fmla="*/ 4 h 45"/>
                <a:gd name="T68" fmla="*/ 6 w 64"/>
                <a:gd name="T69" fmla="*/ 0 h 45"/>
                <a:gd name="T70" fmla="*/ 0 w 64"/>
                <a:gd name="T71" fmla="*/ 0 h 4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4" h="45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3" y="9"/>
                  </a:lnTo>
                  <a:lnTo>
                    <a:pt x="3" y="13"/>
                  </a:lnTo>
                  <a:lnTo>
                    <a:pt x="6" y="18"/>
                  </a:lnTo>
                  <a:lnTo>
                    <a:pt x="9" y="20"/>
                  </a:lnTo>
                  <a:lnTo>
                    <a:pt x="12" y="24"/>
                  </a:lnTo>
                  <a:lnTo>
                    <a:pt x="15" y="28"/>
                  </a:lnTo>
                  <a:lnTo>
                    <a:pt x="18" y="31"/>
                  </a:lnTo>
                  <a:lnTo>
                    <a:pt x="24" y="33"/>
                  </a:lnTo>
                  <a:lnTo>
                    <a:pt x="27" y="37"/>
                  </a:lnTo>
                  <a:lnTo>
                    <a:pt x="33" y="37"/>
                  </a:lnTo>
                  <a:lnTo>
                    <a:pt x="39" y="39"/>
                  </a:lnTo>
                  <a:lnTo>
                    <a:pt x="45" y="42"/>
                  </a:lnTo>
                  <a:lnTo>
                    <a:pt x="51" y="44"/>
                  </a:lnTo>
                  <a:lnTo>
                    <a:pt x="57" y="44"/>
                  </a:lnTo>
                  <a:lnTo>
                    <a:pt x="63" y="44"/>
                  </a:lnTo>
                  <a:lnTo>
                    <a:pt x="63" y="39"/>
                  </a:lnTo>
                  <a:lnTo>
                    <a:pt x="57" y="39"/>
                  </a:lnTo>
                  <a:lnTo>
                    <a:pt x="51" y="39"/>
                  </a:lnTo>
                  <a:lnTo>
                    <a:pt x="45" y="37"/>
                  </a:lnTo>
                  <a:lnTo>
                    <a:pt x="42" y="37"/>
                  </a:lnTo>
                  <a:lnTo>
                    <a:pt x="35" y="35"/>
                  </a:lnTo>
                  <a:lnTo>
                    <a:pt x="30" y="33"/>
                  </a:lnTo>
                  <a:lnTo>
                    <a:pt x="27" y="31"/>
                  </a:lnTo>
                  <a:lnTo>
                    <a:pt x="24" y="28"/>
                  </a:lnTo>
                  <a:lnTo>
                    <a:pt x="18" y="24"/>
                  </a:lnTo>
                  <a:lnTo>
                    <a:pt x="15" y="22"/>
                  </a:lnTo>
                  <a:lnTo>
                    <a:pt x="12" y="18"/>
                  </a:lnTo>
                  <a:lnTo>
                    <a:pt x="12" y="15"/>
                  </a:lnTo>
                  <a:lnTo>
                    <a:pt x="9" y="11"/>
                  </a:lnTo>
                  <a:lnTo>
                    <a:pt x="6" y="9"/>
                  </a:lnTo>
                  <a:lnTo>
                    <a:pt x="6" y="4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8" name="Freeform 109"/>
            <p:cNvSpPr>
              <a:spLocks/>
            </p:cNvSpPr>
            <p:nvPr/>
          </p:nvSpPr>
          <p:spPr bwMode="auto">
            <a:xfrm>
              <a:off x="2310" y="3030"/>
              <a:ext cx="24" cy="33"/>
            </a:xfrm>
            <a:custGeom>
              <a:avLst/>
              <a:gdLst>
                <a:gd name="T0" fmla="*/ 18 w 24"/>
                <a:gd name="T1" fmla="*/ 0 h 33"/>
                <a:gd name="T2" fmla="*/ 18 w 24"/>
                <a:gd name="T3" fmla="*/ 0 h 33"/>
                <a:gd name="T4" fmla="*/ 15 w 24"/>
                <a:gd name="T5" fmla="*/ 3 h 33"/>
                <a:gd name="T6" fmla="*/ 11 w 24"/>
                <a:gd name="T7" fmla="*/ 6 h 33"/>
                <a:gd name="T8" fmla="*/ 8 w 24"/>
                <a:gd name="T9" fmla="*/ 11 h 33"/>
                <a:gd name="T10" fmla="*/ 5 w 24"/>
                <a:gd name="T11" fmla="*/ 13 h 33"/>
                <a:gd name="T12" fmla="*/ 2 w 24"/>
                <a:gd name="T13" fmla="*/ 17 h 33"/>
                <a:gd name="T14" fmla="*/ 2 w 24"/>
                <a:gd name="T15" fmla="*/ 23 h 33"/>
                <a:gd name="T16" fmla="*/ 0 w 24"/>
                <a:gd name="T17" fmla="*/ 28 h 33"/>
                <a:gd name="T18" fmla="*/ 0 w 24"/>
                <a:gd name="T19" fmla="*/ 32 h 33"/>
                <a:gd name="T20" fmla="*/ 5 w 24"/>
                <a:gd name="T21" fmla="*/ 32 h 33"/>
                <a:gd name="T22" fmla="*/ 5 w 24"/>
                <a:gd name="T23" fmla="*/ 28 h 33"/>
                <a:gd name="T24" fmla="*/ 8 w 24"/>
                <a:gd name="T25" fmla="*/ 23 h 33"/>
                <a:gd name="T26" fmla="*/ 8 w 24"/>
                <a:gd name="T27" fmla="*/ 19 h 33"/>
                <a:gd name="T28" fmla="*/ 11 w 24"/>
                <a:gd name="T29" fmla="*/ 15 h 33"/>
                <a:gd name="T30" fmla="*/ 13 w 24"/>
                <a:gd name="T31" fmla="*/ 11 h 33"/>
                <a:gd name="T32" fmla="*/ 15 w 24"/>
                <a:gd name="T33" fmla="*/ 9 h 33"/>
                <a:gd name="T34" fmla="*/ 18 w 24"/>
                <a:gd name="T35" fmla="*/ 4 h 33"/>
                <a:gd name="T36" fmla="*/ 21 w 24"/>
                <a:gd name="T37" fmla="*/ 3 h 33"/>
                <a:gd name="T38" fmla="*/ 23 w 24"/>
                <a:gd name="T39" fmla="*/ 3 h 33"/>
                <a:gd name="T40" fmla="*/ 21 w 24"/>
                <a:gd name="T41" fmla="*/ 3 h 33"/>
                <a:gd name="T42" fmla="*/ 23 w 24"/>
                <a:gd name="T43" fmla="*/ 3 h 33"/>
                <a:gd name="T44" fmla="*/ 18 w 24"/>
                <a:gd name="T45" fmla="*/ 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4" h="33">
                  <a:moveTo>
                    <a:pt x="18" y="0"/>
                  </a:moveTo>
                  <a:lnTo>
                    <a:pt x="18" y="0"/>
                  </a:lnTo>
                  <a:lnTo>
                    <a:pt x="15" y="3"/>
                  </a:lnTo>
                  <a:lnTo>
                    <a:pt x="11" y="6"/>
                  </a:lnTo>
                  <a:lnTo>
                    <a:pt x="8" y="11"/>
                  </a:lnTo>
                  <a:lnTo>
                    <a:pt x="5" y="13"/>
                  </a:lnTo>
                  <a:lnTo>
                    <a:pt x="2" y="17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32"/>
                  </a:lnTo>
                  <a:lnTo>
                    <a:pt x="5" y="32"/>
                  </a:lnTo>
                  <a:lnTo>
                    <a:pt x="5" y="28"/>
                  </a:lnTo>
                  <a:lnTo>
                    <a:pt x="8" y="23"/>
                  </a:lnTo>
                  <a:lnTo>
                    <a:pt x="8" y="19"/>
                  </a:lnTo>
                  <a:lnTo>
                    <a:pt x="11" y="15"/>
                  </a:lnTo>
                  <a:lnTo>
                    <a:pt x="13" y="11"/>
                  </a:lnTo>
                  <a:lnTo>
                    <a:pt x="15" y="9"/>
                  </a:lnTo>
                  <a:lnTo>
                    <a:pt x="18" y="4"/>
                  </a:lnTo>
                  <a:lnTo>
                    <a:pt x="21" y="3"/>
                  </a:lnTo>
                  <a:lnTo>
                    <a:pt x="23" y="3"/>
                  </a:lnTo>
                  <a:lnTo>
                    <a:pt x="21" y="3"/>
                  </a:lnTo>
                  <a:lnTo>
                    <a:pt x="23" y="3"/>
                  </a:lnTo>
                  <a:lnTo>
                    <a:pt x="18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9" name="Freeform 110"/>
            <p:cNvSpPr>
              <a:spLocks/>
            </p:cNvSpPr>
            <p:nvPr/>
          </p:nvSpPr>
          <p:spPr bwMode="auto">
            <a:xfrm>
              <a:off x="2320" y="2966"/>
              <a:ext cx="14" cy="63"/>
            </a:xfrm>
            <a:custGeom>
              <a:avLst/>
              <a:gdLst>
                <a:gd name="T0" fmla="*/ 3 w 14"/>
                <a:gd name="T1" fmla="*/ 0 h 63"/>
                <a:gd name="T2" fmla="*/ 0 w 14"/>
                <a:gd name="T3" fmla="*/ 9 h 63"/>
                <a:gd name="T4" fmla="*/ 0 w 14"/>
                <a:gd name="T5" fmla="*/ 18 h 63"/>
                <a:gd name="T6" fmla="*/ 3 w 14"/>
                <a:gd name="T7" fmla="*/ 27 h 63"/>
                <a:gd name="T8" fmla="*/ 5 w 14"/>
                <a:gd name="T9" fmla="*/ 34 h 63"/>
                <a:gd name="T10" fmla="*/ 7 w 14"/>
                <a:gd name="T11" fmla="*/ 41 h 63"/>
                <a:gd name="T12" fmla="*/ 9 w 14"/>
                <a:gd name="T13" fmla="*/ 48 h 63"/>
                <a:gd name="T14" fmla="*/ 9 w 14"/>
                <a:gd name="T15" fmla="*/ 55 h 63"/>
                <a:gd name="T16" fmla="*/ 9 w 14"/>
                <a:gd name="T17" fmla="*/ 59 h 63"/>
                <a:gd name="T18" fmla="*/ 13 w 14"/>
                <a:gd name="T19" fmla="*/ 62 h 63"/>
                <a:gd name="T20" fmla="*/ 13 w 14"/>
                <a:gd name="T21" fmla="*/ 55 h 63"/>
                <a:gd name="T22" fmla="*/ 13 w 14"/>
                <a:gd name="T23" fmla="*/ 48 h 63"/>
                <a:gd name="T24" fmla="*/ 11 w 14"/>
                <a:gd name="T25" fmla="*/ 41 h 63"/>
                <a:gd name="T26" fmla="*/ 9 w 14"/>
                <a:gd name="T27" fmla="*/ 34 h 63"/>
                <a:gd name="T28" fmla="*/ 7 w 14"/>
                <a:gd name="T29" fmla="*/ 27 h 63"/>
                <a:gd name="T30" fmla="*/ 5 w 14"/>
                <a:gd name="T31" fmla="*/ 18 h 63"/>
                <a:gd name="T32" fmla="*/ 5 w 14"/>
                <a:gd name="T33" fmla="*/ 9 h 63"/>
                <a:gd name="T34" fmla="*/ 7 w 14"/>
                <a:gd name="T35" fmla="*/ 0 h 63"/>
                <a:gd name="T36" fmla="*/ 3 w 14"/>
                <a:gd name="T37" fmla="*/ 0 h 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4" h="63">
                  <a:moveTo>
                    <a:pt x="3" y="0"/>
                  </a:moveTo>
                  <a:lnTo>
                    <a:pt x="0" y="9"/>
                  </a:lnTo>
                  <a:lnTo>
                    <a:pt x="0" y="18"/>
                  </a:lnTo>
                  <a:lnTo>
                    <a:pt x="3" y="27"/>
                  </a:lnTo>
                  <a:lnTo>
                    <a:pt x="5" y="34"/>
                  </a:lnTo>
                  <a:lnTo>
                    <a:pt x="7" y="41"/>
                  </a:lnTo>
                  <a:lnTo>
                    <a:pt x="9" y="48"/>
                  </a:lnTo>
                  <a:lnTo>
                    <a:pt x="9" y="55"/>
                  </a:lnTo>
                  <a:lnTo>
                    <a:pt x="9" y="59"/>
                  </a:lnTo>
                  <a:lnTo>
                    <a:pt x="13" y="62"/>
                  </a:lnTo>
                  <a:lnTo>
                    <a:pt x="13" y="55"/>
                  </a:lnTo>
                  <a:lnTo>
                    <a:pt x="13" y="48"/>
                  </a:lnTo>
                  <a:lnTo>
                    <a:pt x="11" y="41"/>
                  </a:lnTo>
                  <a:lnTo>
                    <a:pt x="9" y="34"/>
                  </a:lnTo>
                  <a:lnTo>
                    <a:pt x="7" y="27"/>
                  </a:lnTo>
                  <a:lnTo>
                    <a:pt x="5" y="18"/>
                  </a:lnTo>
                  <a:lnTo>
                    <a:pt x="5" y="9"/>
                  </a:lnTo>
                  <a:lnTo>
                    <a:pt x="7" y="0"/>
                  </a:lnTo>
                  <a:lnTo>
                    <a:pt x="3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10" name="Freeform 111"/>
            <p:cNvSpPr>
              <a:spLocks/>
            </p:cNvSpPr>
            <p:nvPr/>
          </p:nvSpPr>
          <p:spPr bwMode="auto">
            <a:xfrm>
              <a:off x="2333" y="3010"/>
              <a:ext cx="89" cy="31"/>
            </a:xfrm>
            <a:custGeom>
              <a:avLst/>
              <a:gdLst>
                <a:gd name="T0" fmla="*/ 85 w 89"/>
                <a:gd name="T1" fmla="*/ 26 h 31"/>
                <a:gd name="T2" fmla="*/ 76 w 89"/>
                <a:gd name="T3" fmla="*/ 26 h 31"/>
                <a:gd name="T4" fmla="*/ 64 w 89"/>
                <a:gd name="T5" fmla="*/ 26 h 31"/>
                <a:gd name="T6" fmla="*/ 54 w 89"/>
                <a:gd name="T7" fmla="*/ 26 h 31"/>
                <a:gd name="T8" fmla="*/ 45 w 89"/>
                <a:gd name="T9" fmla="*/ 24 h 31"/>
                <a:gd name="T10" fmla="*/ 39 w 89"/>
                <a:gd name="T11" fmla="*/ 22 h 31"/>
                <a:gd name="T12" fmla="*/ 34 w 89"/>
                <a:gd name="T13" fmla="*/ 20 h 31"/>
                <a:gd name="T14" fmla="*/ 27 w 89"/>
                <a:gd name="T15" fmla="*/ 17 h 31"/>
                <a:gd name="T16" fmla="*/ 21 w 89"/>
                <a:gd name="T17" fmla="*/ 15 h 31"/>
                <a:gd name="T18" fmla="*/ 18 w 89"/>
                <a:gd name="T19" fmla="*/ 13 h 31"/>
                <a:gd name="T20" fmla="*/ 15 w 89"/>
                <a:gd name="T21" fmla="*/ 11 h 31"/>
                <a:gd name="T22" fmla="*/ 12 w 89"/>
                <a:gd name="T23" fmla="*/ 6 h 31"/>
                <a:gd name="T24" fmla="*/ 9 w 89"/>
                <a:gd name="T25" fmla="*/ 4 h 31"/>
                <a:gd name="T26" fmla="*/ 9 w 89"/>
                <a:gd name="T27" fmla="*/ 3 h 31"/>
                <a:gd name="T28" fmla="*/ 5 w 89"/>
                <a:gd name="T29" fmla="*/ 3 h 31"/>
                <a:gd name="T30" fmla="*/ 5 w 89"/>
                <a:gd name="T31" fmla="*/ 0 h 31"/>
                <a:gd name="T32" fmla="*/ 0 w 89"/>
                <a:gd name="T33" fmla="*/ 3 h 31"/>
                <a:gd name="T34" fmla="*/ 0 w 89"/>
                <a:gd name="T35" fmla="*/ 4 h 31"/>
                <a:gd name="T36" fmla="*/ 3 w 89"/>
                <a:gd name="T37" fmla="*/ 4 h 31"/>
                <a:gd name="T38" fmla="*/ 5 w 89"/>
                <a:gd name="T39" fmla="*/ 6 h 31"/>
                <a:gd name="T40" fmla="*/ 5 w 89"/>
                <a:gd name="T41" fmla="*/ 11 h 31"/>
                <a:gd name="T42" fmla="*/ 9 w 89"/>
                <a:gd name="T43" fmla="*/ 13 h 31"/>
                <a:gd name="T44" fmla="*/ 15 w 89"/>
                <a:gd name="T45" fmla="*/ 15 h 31"/>
                <a:gd name="T46" fmla="*/ 18 w 89"/>
                <a:gd name="T47" fmla="*/ 20 h 31"/>
                <a:gd name="T48" fmla="*/ 24 w 89"/>
                <a:gd name="T49" fmla="*/ 22 h 31"/>
                <a:gd name="T50" fmla="*/ 30 w 89"/>
                <a:gd name="T51" fmla="*/ 24 h 31"/>
                <a:gd name="T52" fmla="*/ 36 w 89"/>
                <a:gd name="T53" fmla="*/ 26 h 31"/>
                <a:gd name="T54" fmla="*/ 45 w 89"/>
                <a:gd name="T55" fmla="*/ 28 h 31"/>
                <a:gd name="T56" fmla="*/ 54 w 89"/>
                <a:gd name="T57" fmla="*/ 30 h 31"/>
                <a:gd name="T58" fmla="*/ 64 w 89"/>
                <a:gd name="T59" fmla="*/ 30 h 31"/>
                <a:gd name="T60" fmla="*/ 76 w 89"/>
                <a:gd name="T61" fmla="*/ 30 h 31"/>
                <a:gd name="T62" fmla="*/ 88 w 89"/>
                <a:gd name="T63" fmla="*/ 30 h 31"/>
                <a:gd name="T64" fmla="*/ 85 w 89"/>
                <a:gd name="T65" fmla="*/ 26 h 3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9" h="31">
                  <a:moveTo>
                    <a:pt x="85" y="26"/>
                  </a:moveTo>
                  <a:lnTo>
                    <a:pt x="76" y="26"/>
                  </a:lnTo>
                  <a:lnTo>
                    <a:pt x="64" y="26"/>
                  </a:lnTo>
                  <a:lnTo>
                    <a:pt x="54" y="26"/>
                  </a:lnTo>
                  <a:lnTo>
                    <a:pt x="45" y="24"/>
                  </a:lnTo>
                  <a:lnTo>
                    <a:pt x="39" y="22"/>
                  </a:lnTo>
                  <a:lnTo>
                    <a:pt x="34" y="20"/>
                  </a:lnTo>
                  <a:lnTo>
                    <a:pt x="27" y="17"/>
                  </a:lnTo>
                  <a:lnTo>
                    <a:pt x="21" y="15"/>
                  </a:lnTo>
                  <a:lnTo>
                    <a:pt x="18" y="13"/>
                  </a:lnTo>
                  <a:lnTo>
                    <a:pt x="15" y="11"/>
                  </a:lnTo>
                  <a:lnTo>
                    <a:pt x="12" y="6"/>
                  </a:lnTo>
                  <a:lnTo>
                    <a:pt x="9" y="4"/>
                  </a:lnTo>
                  <a:lnTo>
                    <a:pt x="9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3" y="4"/>
                  </a:lnTo>
                  <a:lnTo>
                    <a:pt x="5" y="6"/>
                  </a:lnTo>
                  <a:lnTo>
                    <a:pt x="5" y="11"/>
                  </a:lnTo>
                  <a:lnTo>
                    <a:pt x="9" y="13"/>
                  </a:lnTo>
                  <a:lnTo>
                    <a:pt x="15" y="15"/>
                  </a:lnTo>
                  <a:lnTo>
                    <a:pt x="18" y="20"/>
                  </a:lnTo>
                  <a:lnTo>
                    <a:pt x="24" y="22"/>
                  </a:lnTo>
                  <a:lnTo>
                    <a:pt x="30" y="24"/>
                  </a:lnTo>
                  <a:lnTo>
                    <a:pt x="36" y="26"/>
                  </a:lnTo>
                  <a:lnTo>
                    <a:pt x="45" y="28"/>
                  </a:lnTo>
                  <a:lnTo>
                    <a:pt x="54" y="30"/>
                  </a:lnTo>
                  <a:lnTo>
                    <a:pt x="64" y="30"/>
                  </a:lnTo>
                  <a:lnTo>
                    <a:pt x="76" y="30"/>
                  </a:lnTo>
                  <a:lnTo>
                    <a:pt x="88" y="30"/>
                  </a:lnTo>
                  <a:lnTo>
                    <a:pt x="85" y="2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11" name="Freeform 112"/>
            <p:cNvSpPr>
              <a:spLocks/>
            </p:cNvSpPr>
            <p:nvPr/>
          </p:nvSpPr>
          <p:spPr bwMode="auto">
            <a:xfrm>
              <a:off x="2372" y="3040"/>
              <a:ext cx="47" cy="28"/>
            </a:xfrm>
            <a:custGeom>
              <a:avLst/>
              <a:gdLst>
                <a:gd name="T0" fmla="*/ 40 w 47"/>
                <a:gd name="T1" fmla="*/ 2 h 28"/>
                <a:gd name="T2" fmla="*/ 40 w 47"/>
                <a:gd name="T3" fmla="*/ 2 h 28"/>
                <a:gd name="T4" fmla="*/ 37 w 47"/>
                <a:gd name="T5" fmla="*/ 2 h 28"/>
                <a:gd name="T6" fmla="*/ 34 w 47"/>
                <a:gd name="T7" fmla="*/ 2 h 28"/>
                <a:gd name="T8" fmla="*/ 32 w 47"/>
                <a:gd name="T9" fmla="*/ 2 h 28"/>
                <a:gd name="T10" fmla="*/ 29 w 47"/>
                <a:gd name="T11" fmla="*/ 2 h 28"/>
                <a:gd name="T12" fmla="*/ 26 w 47"/>
                <a:gd name="T13" fmla="*/ 2 h 28"/>
                <a:gd name="T14" fmla="*/ 23 w 47"/>
                <a:gd name="T15" fmla="*/ 2 h 28"/>
                <a:gd name="T16" fmla="*/ 20 w 47"/>
                <a:gd name="T17" fmla="*/ 2 h 28"/>
                <a:gd name="T18" fmla="*/ 17 w 47"/>
                <a:gd name="T19" fmla="*/ 2 h 28"/>
                <a:gd name="T20" fmla="*/ 14 w 47"/>
                <a:gd name="T21" fmla="*/ 2 h 28"/>
                <a:gd name="T22" fmla="*/ 11 w 47"/>
                <a:gd name="T23" fmla="*/ 0 h 28"/>
                <a:gd name="T24" fmla="*/ 9 w 47"/>
                <a:gd name="T25" fmla="*/ 0 h 28"/>
                <a:gd name="T26" fmla="*/ 6 w 47"/>
                <a:gd name="T27" fmla="*/ 0 h 28"/>
                <a:gd name="T28" fmla="*/ 3 w 47"/>
                <a:gd name="T29" fmla="*/ 2 h 28"/>
                <a:gd name="T30" fmla="*/ 0 w 47"/>
                <a:gd name="T31" fmla="*/ 4 h 28"/>
                <a:gd name="T32" fmla="*/ 0 w 47"/>
                <a:gd name="T33" fmla="*/ 8 h 28"/>
                <a:gd name="T34" fmla="*/ 0 w 47"/>
                <a:gd name="T35" fmla="*/ 11 h 28"/>
                <a:gd name="T36" fmla="*/ 0 w 47"/>
                <a:gd name="T37" fmla="*/ 14 h 28"/>
                <a:gd name="T38" fmla="*/ 0 w 47"/>
                <a:gd name="T39" fmla="*/ 17 h 28"/>
                <a:gd name="T40" fmla="*/ 3 w 47"/>
                <a:gd name="T41" fmla="*/ 19 h 28"/>
                <a:gd name="T42" fmla="*/ 6 w 47"/>
                <a:gd name="T43" fmla="*/ 21 h 28"/>
                <a:gd name="T44" fmla="*/ 9 w 47"/>
                <a:gd name="T45" fmla="*/ 23 h 28"/>
                <a:gd name="T46" fmla="*/ 14 w 47"/>
                <a:gd name="T47" fmla="*/ 25 h 28"/>
                <a:gd name="T48" fmla="*/ 17 w 47"/>
                <a:gd name="T49" fmla="*/ 27 h 28"/>
                <a:gd name="T50" fmla="*/ 23 w 47"/>
                <a:gd name="T51" fmla="*/ 27 h 28"/>
                <a:gd name="T52" fmla="*/ 26 w 47"/>
                <a:gd name="T53" fmla="*/ 27 h 28"/>
                <a:gd name="T54" fmla="*/ 32 w 47"/>
                <a:gd name="T55" fmla="*/ 25 h 28"/>
                <a:gd name="T56" fmla="*/ 34 w 47"/>
                <a:gd name="T57" fmla="*/ 23 h 28"/>
                <a:gd name="T58" fmla="*/ 37 w 47"/>
                <a:gd name="T59" fmla="*/ 21 h 28"/>
                <a:gd name="T60" fmla="*/ 40 w 47"/>
                <a:gd name="T61" fmla="*/ 19 h 28"/>
                <a:gd name="T62" fmla="*/ 43 w 47"/>
                <a:gd name="T63" fmla="*/ 17 h 28"/>
                <a:gd name="T64" fmla="*/ 46 w 47"/>
                <a:gd name="T65" fmla="*/ 14 h 28"/>
                <a:gd name="T66" fmla="*/ 46 w 47"/>
                <a:gd name="T67" fmla="*/ 11 h 28"/>
                <a:gd name="T68" fmla="*/ 46 w 47"/>
                <a:gd name="T69" fmla="*/ 8 h 28"/>
                <a:gd name="T70" fmla="*/ 43 w 47"/>
                <a:gd name="T71" fmla="*/ 6 h 28"/>
                <a:gd name="T72" fmla="*/ 43 w 47"/>
                <a:gd name="T73" fmla="*/ 4 h 28"/>
                <a:gd name="T74" fmla="*/ 40 w 47"/>
                <a:gd name="T75" fmla="*/ 2 h 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7" h="28">
                  <a:moveTo>
                    <a:pt x="40" y="2"/>
                  </a:moveTo>
                  <a:lnTo>
                    <a:pt x="40" y="2"/>
                  </a:lnTo>
                  <a:lnTo>
                    <a:pt x="37" y="2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29" y="2"/>
                  </a:lnTo>
                  <a:lnTo>
                    <a:pt x="26" y="2"/>
                  </a:lnTo>
                  <a:lnTo>
                    <a:pt x="23" y="2"/>
                  </a:lnTo>
                  <a:lnTo>
                    <a:pt x="20" y="2"/>
                  </a:lnTo>
                  <a:lnTo>
                    <a:pt x="17" y="2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6" y="21"/>
                  </a:lnTo>
                  <a:lnTo>
                    <a:pt x="9" y="23"/>
                  </a:lnTo>
                  <a:lnTo>
                    <a:pt x="14" y="25"/>
                  </a:lnTo>
                  <a:lnTo>
                    <a:pt x="17" y="27"/>
                  </a:lnTo>
                  <a:lnTo>
                    <a:pt x="23" y="27"/>
                  </a:lnTo>
                  <a:lnTo>
                    <a:pt x="26" y="27"/>
                  </a:lnTo>
                  <a:lnTo>
                    <a:pt x="32" y="25"/>
                  </a:lnTo>
                  <a:lnTo>
                    <a:pt x="34" y="23"/>
                  </a:lnTo>
                  <a:lnTo>
                    <a:pt x="37" y="21"/>
                  </a:lnTo>
                  <a:lnTo>
                    <a:pt x="40" y="19"/>
                  </a:lnTo>
                  <a:lnTo>
                    <a:pt x="43" y="17"/>
                  </a:lnTo>
                  <a:lnTo>
                    <a:pt x="46" y="14"/>
                  </a:lnTo>
                  <a:lnTo>
                    <a:pt x="46" y="11"/>
                  </a:lnTo>
                  <a:lnTo>
                    <a:pt x="46" y="8"/>
                  </a:lnTo>
                  <a:lnTo>
                    <a:pt x="43" y="6"/>
                  </a:lnTo>
                  <a:lnTo>
                    <a:pt x="43" y="4"/>
                  </a:lnTo>
                  <a:lnTo>
                    <a:pt x="40" y="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12" name="Freeform 113"/>
            <p:cNvSpPr>
              <a:spLocks/>
            </p:cNvSpPr>
            <p:nvPr/>
          </p:nvSpPr>
          <p:spPr bwMode="auto">
            <a:xfrm>
              <a:off x="2398" y="3040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0 w 17"/>
                <a:gd name="T3" fmla="*/ 0 h 1"/>
                <a:gd name="T4" fmla="*/ 2 w 17"/>
                <a:gd name="T5" fmla="*/ 0 h 1"/>
                <a:gd name="T6" fmla="*/ 5 w 17"/>
                <a:gd name="T7" fmla="*/ 0 h 1"/>
                <a:gd name="T8" fmla="*/ 7 w 17"/>
                <a:gd name="T9" fmla="*/ 0 h 1"/>
                <a:gd name="T10" fmla="*/ 9 w 17"/>
                <a:gd name="T11" fmla="*/ 0 h 1"/>
                <a:gd name="T12" fmla="*/ 12 w 17"/>
                <a:gd name="T13" fmla="*/ 0 h 1"/>
                <a:gd name="T14" fmla="*/ 14 w 17"/>
                <a:gd name="T15" fmla="*/ 0 h 1"/>
                <a:gd name="T16" fmla="*/ 16 w 17"/>
                <a:gd name="T17" fmla="*/ 0 h 1"/>
                <a:gd name="T18" fmla="*/ 14 w 17"/>
                <a:gd name="T19" fmla="*/ 0 h 1"/>
                <a:gd name="T20" fmla="*/ 12 w 17"/>
                <a:gd name="T21" fmla="*/ 0 h 1"/>
                <a:gd name="T22" fmla="*/ 9 w 17"/>
                <a:gd name="T23" fmla="*/ 0 h 1"/>
                <a:gd name="T24" fmla="*/ 7 w 17"/>
                <a:gd name="T25" fmla="*/ 0 h 1"/>
                <a:gd name="T26" fmla="*/ 5 w 17"/>
                <a:gd name="T27" fmla="*/ 0 h 1"/>
                <a:gd name="T28" fmla="*/ 2 w 17"/>
                <a:gd name="T29" fmla="*/ 0 h 1"/>
                <a:gd name="T30" fmla="*/ 0 w 17"/>
                <a:gd name="T31" fmla="*/ 0 h 1"/>
                <a:gd name="T32" fmla="*/ 0 w 17"/>
                <a:gd name="T33" fmla="*/ 0 h 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" h="1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13" name="Freeform 114"/>
            <p:cNvSpPr>
              <a:spLocks/>
            </p:cNvSpPr>
            <p:nvPr/>
          </p:nvSpPr>
          <p:spPr bwMode="auto">
            <a:xfrm>
              <a:off x="2375" y="3037"/>
              <a:ext cx="18" cy="4"/>
            </a:xfrm>
            <a:custGeom>
              <a:avLst/>
              <a:gdLst>
                <a:gd name="T0" fmla="*/ 5 w 18"/>
                <a:gd name="T1" fmla="*/ 2 h 4"/>
                <a:gd name="T2" fmla="*/ 3 w 18"/>
                <a:gd name="T3" fmla="*/ 2 h 4"/>
                <a:gd name="T4" fmla="*/ 5 w 18"/>
                <a:gd name="T5" fmla="*/ 2 h 4"/>
                <a:gd name="T6" fmla="*/ 7 w 18"/>
                <a:gd name="T7" fmla="*/ 2 h 4"/>
                <a:gd name="T8" fmla="*/ 10 w 18"/>
                <a:gd name="T9" fmla="*/ 3 h 4"/>
                <a:gd name="T10" fmla="*/ 12 w 18"/>
                <a:gd name="T11" fmla="*/ 3 h 4"/>
                <a:gd name="T12" fmla="*/ 15 w 18"/>
                <a:gd name="T13" fmla="*/ 3 h 4"/>
                <a:gd name="T14" fmla="*/ 17 w 18"/>
                <a:gd name="T15" fmla="*/ 3 h 4"/>
                <a:gd name="T16" fmla="*/ 17 w 18"/>
                <a:gd name="T17" fmla="*/ 1 h 4"/>
                <a:gd name="T18" fmla="*/ 15 w 18"/>
                <a:gd name="T19" fmla="*/ 1 h 4"/>
                <a:gd name="T20" fmla="*/ 12 w 18"/>
                <a:gd name="T21" fmla="*/ 1 h 4"/>
                <a:gd name="T22" fmla="*/ 10 w 18"/>
                <a:gd name="T23" fmla="*/ 0 h 4"/>
                <a:gd name="T24" fmla="*/ 7 w 18"/>
                <a:gd name="T25" fmla="*/ 0 h 4"/>
                <a:gd name="T26" fmla="*/ 5 w 18"/>
                <a:gd name="T27" fmla="*/ 0 h 4"/>
                <a:gd name="T28" fmla="*/ 3 w 18"/>
                <a:gd name="T29" fmla="*/ 0 h 4"/>
                <a:gd name="T30" fmla="*/ 0 w 18"/>
                <a:gd name="T31" fmla="*/ 0 h 4"/>
                <a:gd name="T32" fmla="*/ 3 w 18"/>
                <a:gd name="T33" fmla="*/ 0 h 4"/>
                <a:gd name="T34" fmla="*/ 0 w 18"/>
                <a:gd name="T35" fmla="*/ 0 h 4"/>
                <a:gd name="T36" fmla="*/ 5 w 18"/>
                <a:gd name="T37" fmla="*/ 2 h 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8" h="4">
                  <a:moveTo>
                    <a:pt x="5" y="2"/>
                  </a:moveTo>
                  <a:lnTo>
                    <a:pt x="3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7" y="3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5" y="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14" name="Freeform 115"/>
            <p:cNvSpPr>
              <a:spLocks/>
            </p:cNvSpPr>
            <p:nvPr/>
          </p:nvSpPr>
          <p:spPr bwMode="auto">
            <a:xfrm>
              <a:off x="2369" y="3037"/>
              <a:ext cx="8" cy="12"/>
            </a:xfrm>
            <a:custGeom>
              <a:avLst/>
              <a:gdLst>
                <a:gd name="T0" fmla="*/ 3 w 8"/>
                <a:gd name="T1" fmla="*/ 11 h 12"/>
                <a:gd name="T2" fmla="*/ 3 w 8"/>
                <a:gd name="T3" fmla="*/ 11 h 12"/>
                <a:gd name="T4" fmla="*/ 3 w 8"/>
                <a:gd name="T5" fmla="*/ 9 h 12"/>
                <a:gd name="T6" fmla="*/ 3 w 8"/>
                <a:gd name="T7" fmla="*/ 7 h 12"/>
                <a:gd name="T8" fmla="*/ 5 w 8"/>
                <a:gd name="T9" fmla="*/ 4 h 12"/>
                <a:gd name="T10" fmla="*/ 7 w 8"/>
                <a:gd name="T11" fmla="*/ 4 h 12"/>
                <a:gd name="T12" fmla="*/ 3 w 8"/>
                <a:gd name="T13" fmla="*/ 0 h 12"/>
                <a:gd name="T14" fmla="*/ 2 w 8"/>
                <a:gd name="T15" fmla="*/ 4 h 12"/>
                <a:gd name="T16" fmla="*/ 0 w 8"/>
                <a:gd name="T17" fmla="*/ 5 h 12"/>
                <a:gd name="T18" fmla="*/ 0 w 8"/>
                <a:gd name="T19" fmla="*/ 9 h 12"/>
                <a:gd name="T20" fmla="*/ 0 w 8"/>
                <a:gd name="T21" fmla="*/ 11 h 12"/>
                <a:gd name="T22" fmla="*/ 3 w 8"/>
                <a:gd name="T23" fmla="*/ 11 h 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" h="12">
                  <a:moveTo>
                    <a:pt x="3" y="11"/>
                  </a:moveTo>
                  <a:lnTo>
                    <a:pt x="3" y="11"/>
                  </a:lnTo>
                  <a:lnTo>
                    <a:pt x="3" y="9"/>
                  </a:lnTo>
                  <a:lnTo>
                    <a:pt x="3" y="7"/>
                  </a:lnTo>
                  <a:lnTo>
                    <a:pt x="5" y="4"/>
                  </a:lnTo>
                  <a:lnTo>
                    <a:pt x="7" y="4"/>
                  </a:lnTo>
                  <a:lnTo>
                    <a:pt x="3" y="0"/>
                  </a:lnTo>
                  <a:lnTo>
                    <a:pt x="2" y="4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1"/>
                  </a:lnTo>
                  <a:lnTo>
                    <a:pt x="3" y="1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15" name="Freeform 116"/>
            <p:cNvSpPr>
              <a:spLocks/>
            </p:cNvSpPr>
            <p:nvPr/>
          </p:nvSpPr>
          <p:spPr bwMode="auto">
            <a:xfrm>
              <a:off x="2369" y="3052"/>
              <a:ext cx="24" cy="19"/>
            </a:xfrm>
            <a:custGeom>
              <a:avLst/>
              <a:gdLst>
                <a:gd name="T0" fmla="*/ 23 w 24"/>
                <a:gd name="T1" fmla="*/ 14 h 19"/>
                <a:gd name="T2" fmla="*/ 23 w 24"/>
                <a:gd name="T3" fmla="*/ 14 h 19"/>
                <a:gd name="T4" fmla="*/ 18 w 24"/>
                <a:gd name="T5" fmla="*/ 14 h 19"/>
                <a:gd name="T6" fmla="*/ 15 w 24"/>
                <a:gd name="T7" fmla="*/ 12 h 19"/>
                <a:gd name="T8" fmla="*/ 12 w 24"/>
                <a:gd name="T9" fmla="*/ 12 h 19"/>
                <a:gd name="T10" fmla="*/ 10 w 24"/>
                <a:gd name="T11" fmla="*/ 10 h 19"/>
                <a:gd name="T12" fmla="*/ 8 w 24"/>
                <a:gd name="T13" fmla="*/ 8 h 19"/>
                <a:gd name="T14" fmla="*/ 5 w 24"/>
                <a:gd name="T15" fmla="*/ 6 h 19"/>
                <a:gd name="T16" fmla="*/ 5 w 24"/>
                <a:gd name="T17" fmla="*/ 4 h 19"/>
                <a:gd name="T18" fmla="*/ 5 w 24"/>
                <a:gd name="T19" fmla="*/ 0 h 19"/>
                <a:gd name="T20" fmla="*/ 0 w 24"/>
                <a:gd name="T21" fmla="*/ 0 h 19"/>
                <a:gd name="T22" fmla="*/ 0 w 24"/>
                <a:gd name="T23" fmla="*/ 4 h 19"/>
                <a:gd name="T24" fmla="*/ 0 w 24"/>
                <a:gd name="T25" fmla="*/ 8 h 19"/>
                <a:gd name="T26" fmla="*/ 2 w 24"/>
                <a:gd name="T27" fmla="*/ 10 h 19"/>
                <a:gd name="T28" fmla="*/ 5 w 24"/>
                <a:gd name="T29" fmla="*/ 12 h 19"/>
                <a:gd name="T30" fmla="*/ 10 w 24"/>
                <a:gd name="T31" fmla="*/ 14 h 19"/>
                <a:gd name="T32" fmla="*/ 12 w 24"/>
                <a:gd name="T33" fmla="*/ 16 h 19"/>
                <a:gd name="T34" fmla="*/ 18 w 24"/>
                <a:gd name="T35" fmla="*/ 16 h 19"/>
                <a:gd name="T36" fmla="*/ 23 w 24"/>
                <a:gd name="T37" fmla="*/ 18 h 19"/>
                <a:gd name="T38" fmla="*/ 23 w 24"/>
                <a:gd name="T39" fmla="*/ 14 h 1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4" h="19">
                  <a:moveTo>
                    <a:pt x="23" y="14"/>
                  </a:moveTo>
                  <a:lnTo>
                    <a:pt x="23" y="14"/>
                  </a:lnTo>
                  <a:lnTo>
                    <a:pt x="18" y="14"/>
                  </a:lnTo>
                  <a:lnTo>
                    <a:pt x="15" y="12"/>
                  </a:lnTo>
                  <a:lnTo>
                    <a:pt x="12" y="12"/>
                  </a:lnTo>
                  <a:lnTo>
                    <a:pt x="10" y="10"/>
                  </a:lnTo>
                  <a:lnTo>
                    <a:pt x="8" y="8"/>
                  </a:lnTo>
                  <a:lnTo>
                    <a:pt x="5" y="6"/>
                  </a:lnTo>
                  <a:lnTo>
                    <a:pt x="5" y="4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10"/>
                  </a:lnTo>
                  <a:lnTo>
                    <a:pt x="5" y="12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8" y="16"/>
                  </a:lnTo>
                  <a:lnTo>
                    <a:pt x="23" y="18"/>
                  </a:lnTo>
                  <a:lnTo>
                    <a:pt x="23" y="1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16" name="Freeform 117"/>
            <p:cNvSpPr>
              <a:spLocks/>
            </p:cNvSpPr>
            <p:nvPr/>
          </p:nvSpPr>
          <p:spPr bwMode="auto">
            <a:xfrm>
              <a:off x="2398" y="3052"/>
              <a:ext cx="24" cy="19"/>
            </a:xfrm>
            <a:custGeom>
              <a:avLst/>
              <a:gdLst>
                <a:gd name="T0" fmla="*/ 18 w 24"/>
                <a:gd name="T1" fmla="*/ 0 h 19"/>
                <a:gd name="T2" fmla="*/ 18 w 24"/>
                <a:gd name="T3" fmla="*/ 0 h 19"/>
                <a:gd name="T4" fmla="*/ 18 w 24"/>
                <a:gd name="T5" fmla="*/ 4 h 19"/>
                <a:gd name="T6" fmla="*/ 15 w 24"/>
                <a:gd name="T7" fmla="*/ 6 h 19"/>
                <a:gd name="T8" fmla="*/ 15 w 24"/>
                <a:gd name="T9" fmla="*/ 8 h 19"/>
                <a:gd name="T10" fmla="*/ 13 w 24"/>
                <a:gd name="T11" fmla="*/ 10 h 19"/>
                <a:gd name="T12" fmla="*/ 10 w 24"/>
                <a:gd name="T13" fmla="*/ 12 h 19"/>
                <a:gd name="T14" fmla="*/ 5 w 24"/>
                <a:gd name="T15" fmla="*/ 12 h 19"/>
                <a:gd name="T16" fmla="*/ 2 w 24"/>
                <a:gd name="T17" fmla="*/ 14 h 19"/>
                <a:gd name="T18" fmla="*/ 0 w 24"/>
                <a:gd name="T19" fmla="*/ 14 h 19"/>
                <a:gd name="T20" fmla="*/ 0 w 24"/>
                <a:gd name="T21" fmla="*/ 18 h 19"/>
                <a:gd name="T22" fmla="*/ 2 w 24"/>
                <a:gd name="T23" fmla="*/ 16 h 19"/>
                <a:gd name="T24" fmla="*/ 8 w 24"/>
                <a:gd name="T25" fmla="*/ 16 h 19"/>
                <a:gd name="T26" fmla="*/ 13 w 24"/>
                <a:gd name="T27" fmla="*/ 14 h 19"/>
                <a:gd name="T28" fmla="*/ 15 w 24"/>
                <a:gd name="T29" fmla="*/ 12 h 19"/>
                <a:gd name="T30" fmla="*/ 18 w 24"/>
                <a:gd name="T31" fmla="*/ 10 h 19"/>
                <a:gd name="T32" fmla="*/ 21 w 24"/>
                <a:gd name="T33" fmla="*/ 8 h 19"/>
                <a:gd name="T34" fmla="*/ 23 w 24"/>
                <a:gd name="T35" fmla="*/ 4 h 19"/>
                <a:gd name="T36" fmla="*/ 23 w 24"/>
                <a:gd name="T37" fmla="*/ 0 h 19"/>
                <a:gd name="T38" fmla="*/ 18 w 24"/>
                <a:gd name="T39" fmla="*/ 0 h 1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4" h="19">
                  <a:moveTo>
                    <a:pt x="18" y="0"/>
                  </a:moveTo>
                  <a:lnTo>
                    <a:pt x="18" y="0"/>
                  </a:lnTo>
                  <a:lnTo>
                    <a:pt x="18" y="4"/>
                  </a:lnTo>
                  <a:lnTo>
                    <a:pt x="15" y="6"/>
                  </a:lnTo>
                  <a:lnTo>
                    <a:pt x="15" y="8"/>
                  </a:lnTo>
                  <a:lnTo>
                    <a:pt x="13" y="10"/>
                  </a:lnTo>
                  <a:lnTo>
                    <a:pt x="10" y="12"/>
                  </a:lnTo>
                  <a:lnTo>
                    <a:pt x="5" y="12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8" y="16"/>
                  </a:lnTo>
                  <a:lnTo>
                    <a:pt x="13" y="14"/>
                  </a:lnTo>
                  <a:lnTo>
                    <a:pt x="15" y="12"/>
                  </a:lnTo>
                  <a:lnTo>
                    <a:pt x="18" y="10"/>
                  </a:lnTo>
                  <a:lnTo>
                    <a:pt x="21" y="8"/>
                  </a:lnTo>
                  <a:lnTo>
                    <a:pt x="23" y="4"/>
                  </a:lnTo>
                  <a:lnTo>
                    <a:pt x="23" y="0"/>
                  </a:lnTo>
                  <a:lnTo>
                    <a:pt x="18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17" name="Freeform 118"/>
            <p:cNvSpPr>
              <a:spLocks/>
            </p:cNvSpPr>
            <p:nvPr/>
          </p:nvSpPr>
          <p:spPr bwMode="auto">
            <a:xfrm>
              <a:off x="2417" y="3040"/>
              <a:ext cx="5" cy="9"/>
            </a:xfrm>
            <a:custGeom>
              <a:avLst/>
              <a:gdLst>
                <a:gd name="T0" fmla="*/ 0 w 5"/>
                <a:gd name="T1" fmla="*/ 3 h 9"/>
                <a:gd name="T2" fmla="*/ 0 w 5"/>
                <a:gd name="T3" fmla="*/ 3 h 9"/>
                <a:gd name="T4" fmla="*/ 0 w 5"/>
                <a:gd name="T5" fmla="*/ 5 h 9"/>
                <a:gd name="T6" fmla="*/ 1 w 5"/>
                <a:gd name="T7" fmla="*/ 6 h 9"/>
                <a:gd name="T8" fmla="*/ 1 w 5"/>
                <a:gd name="T9" fmla="*/ 8 h 9"/>
                <a:gd name="T10" fmla="*/ 4 w 5"/>
                <a:gd name="T11" fmla="*/ 8 h 9"/>
                <a:gd name="T12" fmla="*/ 4 w 5"/>
                <a:gd name="T13" fmla="*/ 6 h 9"/>
                <a:gd name="T14" fmla="*/ 3 w 5"/>
                <a:gd name="T15" fmla="*/ 5 h 9"/>
                <a:gd name="T16" fmla="*/ 3 w 5"/>
                <a:gd name="T17" fmla="*/ 3 h 9"/>
                <a:gd name="T18" fmla="*/ 1 w 5"/>
                <a:gd name="T19" fmla="*/ 1 h 9"/>
                <a:gd name="T20" fmla="*/ 1 w 5"/>
                <a:gd name="T21" fmla="*/ 0 h 9"/>
                <a:gd name="T22" fmla="*/ 1 w 5"/>
                <a:gd name="T23" fmla="*/ 1 h 9"/>
                <a:gd name="T24" fmla="*/ 1 w 5"/>
                <a:gd name="T25" fmla="*/ 0 h 9"/>
                <a:gd name="T26" fmla="*/ 0 w 5"/>
                <a:gd name="T27" fmla="*/ 3 h 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" h="9">
                  <a:moveTo>
                    <a:pt x="0" y="3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1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3" y="5"/>
                  </a:lnTo>
                  <a:lnTo>
                    <a:pt x="3" y="3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18" name="Freeform 119"/>
            <p:cNvSpPr>
              <a:spLocks/>
            </p:cNvSpPr>
            <p:nvPr/>
          </p:nvSpPr>
          <p:spPr bwMode="auto">
            <a:xfrm>
              <a:off x="2391" y="3042"/>
              <a:ext cx="12" cy="7"/>
            </a:xfrm>
            <a:custGeom>
              <a:avLst/>
              <a:gdLst>
                <a:gd name="T0" fmla="*/ 9 w 12"/>
                <a:gd name="T1" fmla="*/ 0 h 7"/>
                <a:gd name="T2" fmla="*/ 9 w 12"/>
                <a:gd name="T3" fmla="*/ 0 h 7"/>
                <a:gd name="T4" fmla="*/ 6 w 12"/>
                <a:gd name="T5" fmla="*/ 0 h 7"/>
                <a:gd name="T6" fmla="*/ 5 w 12"/>
                <a:gd name="T7" fmla="*/ 0 h 7"/>
                <a:gd name="T8" fmla="*/ 3 w 12"/>
                <a:gd name="T9" fmla="*/ 0 h 7"/>
                <a:gd name="T10" fmla="*/ 0 w 12"/>
                <a:gd name="T11" fmla="*/ 0 h 7"/>
                <a:gd name="T12" fmla="*/ 0 w 12"/>
                <a:gd name="T13" fmla="*/ 1 h 7"/>
                <a:gd name="T14" fmla="*/ 0 w 12"/>
                <a:gd name="T15" fmla="*/ 3 h 7"/>
                <a:gd name="T16" fmla="*/ 0 w 12"/>
                <a:gd name="T17" fmla="*/ 4 h 7"/>
                <a:gd name="T18" fmla="*/ 3 w 12"/>
                <a:gd name="T19" fmla="*/ 6 h 7"/>
                <a:gd name="T20" fmla="*/ 5 w 12"/>
                <a:gd name="T21" fmla="*/ 6 h 7"/>
                <a:gd name="T22" fmla="*/ 6 w 12"/>
                <a:gd name="T23" fmla="*/ 6 h 7"/>
                <a:gd name="T24" fmla="*/ 9 w 12"/>
                <a:gd name="T25" fmla="*/ 4 h 7"/>
                <a:gd name="T26" fmla="*/ 11 w 12"/>
                <a:gd name="T27" fmla="*/ 3 h 7"/>
                <a:gd name="T28" fmla="*/ 11 w 12"/>
                <a:gd name="T29" fmla="*/ 1 h 7"/>
                <a:gd name="T30" fmla="*/ 9 w 12"/>
                <a:gd name="T31" fmla="*/ 0 h 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" h="7">
                  <a:moveTo>
                    <a:pt x="9" y="0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3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9" y="4"/>
                  </a:lnTo>
                  <a:lnTo>
                    <a:pt x="11" y="3"/>
                  </a:lnTo>
                  <a:lnTo>
                    <a:pt x="11" y="1"/>
                  </a:lnTo>
                  <a:lnTo>
                    <a:pt x="9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19" name="Freeform 120"/>
            <p:cNvSpPr>
              <a:spLocks/>
            </p:cNvSpPr>
            <p:nvPr/>
          </p:nvSpPr>
          <p:spPr bwMode="auto">
            <a:xfrm>
              <a:off x="2398" y="3040"/>
              <a:ext cx="2" cy="1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0 w 2"/>
                <a:gd name="T5" fmla="*/ 0 h 1"/>
                <a:gd name="T6" fmla="*/ 1 w 2"/>
                <a:gd name="T7" fmla="*/ 0 h 1"/>
                <a:gd name="T8" fmla="*/ 1 w 2"/>
                <a:gd name="T9" fmla="*/ 0 h 1"/>
                <a:gd name="T10" fmla="*/ 0 w 2"/>
                <a:gd name="T11" fmla="*/ 0 h 1"/>
                <a:gd name="T12" fmla="*/ 0 w 2"/>
                <a:gd name="T13" fmla="*/ 0 h 1"/>
                <a:gd name="T14" fmla="*/ 0 w 2"/>
                <a:gd name="T15" fmla="*/ 0 h 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20" name="Freeform 121"/>
            <p:cNvSpPr>
              <a:spLocks/>
            </p:cNvSpPr>
            <p:nvPr/>
          </p:nvSpPr>
          <p:spPr bwMode="auto">
            <a:xfrm>
              <a:off x="2391" y="3040"/>
              <a:ext cx="2" cy="1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0 h 1"/>
                <a:gd name="T4" fmla="*/ 1 w 2"/>
                <a:gd name="T5" fmla="*/ 0 h 1"/>
                <a:gd name="T6" fmla="*/ 1 w 2"/>
                <a:gd name="T7" fmla="*/ 0 h 1"/>
                <a:gd name="T8" fmla="*/ 1 w 2"/>
                <a:gd name="T9" fmla="*/ 0 h 1"/>
                <a:gd name="T10" fmla="*/ 1 w 2"/>
                <a:gd name="T11" fmla="*/ 0 h 1"/>
                <a:gd name="T12" fmla="*/ 0 w 2"/>
                <a:gd name="T13" fmla="*/ 0 h 1"/>
                <a:gd name="T14" fmla="*/ 1 w 2"/>
                <a:gd name="T15" fmla="*/ 0 h 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21" name="Freeform 122"/>
            <p:cNvSpPr>
              <a:spLocks/>
            </p:cNvSpPr>
            <p:nvPr/>
          </p:nvSpPr>
          <p:spPr bwMode="auto">
            <a:xfrm>
              <a:off x="2388" y="3040"/>
              <a:ext cx="2" cy="4"/>
            </a:xfrm>
            <a:custGeom>
              <a:avLst/>
              <a:gdLst>
                <a:gd name="T0" fmla="*/ 1 w 2"/>
                <a:gd name="T1" fmla="*/ 3 h 4"/>
                <a:gd name="T2" fmla="*/ 1 w 2"/>
                <a:gd name="T3" fmla="*/ 3 h 4"/>
                <a:gd name="T4" fmla="*/ 1 w 2"/>
                <a:gd name="T5" fmla="*/ 2 h 4"/>
                <a:gd name="T6" fmla="*/ 0 w 2"/>
                <a:gd name="T7" fmla="*/ 0 h 4"/>
                <a:gd name="T8" fmla="*/ 0 w 2"/>
                <a:gd name="T9" fmla="*/ 1 h 4"/>
                <a:gd name="T10" fmla="*/ 0 w 2"/>
                <a:gd name="T11" fmla="*/ 2 h 4"/>
                <a:gd name="T12" fmla="*/ 0 w 2"/>
                <a:gd name="T13" fmla="*/ 3 h 4"/>
                <a:gd name="T14" fmla="*/ 1 w 2"/>
                <a:gd name="T15" fmla="*/ 3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4">
                  <a:moveTo>
                    <a:pt x="1" y="3"/>
                  </a:moveTo>
                  <a:lnTo>
                    <a:pt x="1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22" name="Freeform 123"/>
            <p:cNvSpPr>
              <a:spLocks/>
            </p:cNvSpPr>
            <p:nvPr/>
          </p:nvSpPr>
          <p:spPr bwMode="auto">
            <a:xfrm>
              <a:off x="2388" y="3047"/>
              <a:ext cx="5" cy="4"/>
            </a:xfrm>
            <a:custGeom>
              <a:avLst/>
              <a:gdLst>
                <a:gd name="T0" fmla="*/ 4 w 5"/>
                <a:gd name="T1" fmla="*/ 1 h 4"/>
                <a:gd name="T2" fmla="*/ 4 w 5"/>
                <a:gd name="T3" fmla="*/ 1 h 4"/>
                <a:gd name="T4" fmla="*/ 3 w 5"/>
                <a:gd name="T5" fmla="*/ 1 h 4"/>
                <a:gd name="T6" fmla="*/ 3 w 5"/>
                <a:gd name="T7" fmla="*/ 0 h 4"/>
                <a:gd name="T8" fmla="*/ 0 w 5"/>
                <a:gd name="T9" fmla="*/ 0 h 4"/>
                <a:gd name="T10" fmla="*/ 0 w 5"/>
                <a:gd name="T11" fmla="*/ 1 h 4"/>
                <a:gd name="T12" fmla="*/ 1 w 5"/>
                <a:gd name="T13" fmla="*/ 2 h 4"/>
                <a:gd name="T14" fmla="*/ 3 w 5"/>
                <a:gd name="T15" fmla="*/ 3 h 4"/>
                <a:gd name="T16" fmla="*/ 4 w 5"/>
                <a:gd name="T17" fmla="*/ 3 h 4"/>
                <a:gd name="T18" fmla="*/ 4 w 5"/>
                <a:gd name="T19" fmla="*/ 1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" h="4">
                  <a:moveTo>
                    <a:pt x="4" y="1"/>
                  </a:moveTo>
                  <a:lnTo>
                    <a:pt x="4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23" name="Freeform 124"/>
            <p:cNvSpPr>
              <a:spLocks/>
            </p:cNvSpPr>
            <p:nvPr/>
          </p:nvSpPr>
          <p:spPr bwMode="auto">
            <a:xfrm>
              <a:off x="2398" y="3047"/>
              <a:ext cx="8" cy="4"/>
            </a:xfrm>
            <a:custGeom>
              <a:avLst/>
              <a:gdLst>
                <a:gd name="T0" fmla="*/ 4 w 8"/>
                <a:gd name="T1" fmla="*/ 0 h 4"/>
                <a:gd name="T2" fmla="*/ 4 w 8"/>
                <a:gd name="T3" fmla="*/ 0 h 4"/>
                <a:gd name="T4" fmla="*/ 2 w 8"/>
                <a:gd name="T5" fmla="*/ 1 h 4"/>
                <a:gd name="T6" fmla="*/ 0 w 8"/>
                <a:gd name="T7" fmla="*/ 1 h 4"/>
                <a:gd name="T8" fmla="*/ 0 w 8"/>
                <a:gd name="T9" fmla="*/ 3 h 4"/>
                <a:gd name="T10" fmla="*/ 2 w 8"/>
                <a:gd name="T11" fmla="*/ 3 h 4"/>
                <a:gd name="T12" fmla="*/ 5 w 8"/>
                <a:gd name="T13" fmla="*/ 2 h 4"/>
                <a:gd name="T14" fmla="*/ 5 w 8"/>
                <a:gd name="T15" fmla="*/ 1 h 4"/>
                <a:gd name="T16" fmla="*/ 7 w 8"/>
                <a:gd name="T17" fmla="*/ 0 h 4"/>
                <a:gd name="T18" fmla="*/ 4 w 8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" h="4">
                  <a:moveTo>
                    <a:pt x="4" y="0"/>
                  </a:moveTo>
                  <a:lnTo>
                    <a:pt x="4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5" y="2"/>
                  </a:lnTo>
                  <a:lnTo>
                    <a:pt x="5" y="1"/>
                  </a:lnTo>
                  <a:lnTo>
                    <a:pt x="7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24" name="Freeform 125"/>
            <p:cNvSpPr>
              <a:spLocks/>
            </p:cNvSpPr>
            <p:nvPr/>
          </p:nvSpPr>
          <p:spPr bwMode="auto">
            <a:xfrm>
              <a:off x="2401" y="3040"/>
              <a:ext cx="5" cy="4"/>
            </a:xfrm>
            <a:custGeom>
              <a:avLst/>
              <a:gdLst>
                <a:gd name="T0" fmla="*/ 2 w 5"/>
                <a:gd name="T1" fmla="*/ 2 h 4"/>
                <a:gd name="T2" fmla="*/ 0 w 5"/>
                <a:gd name="T3" fmla="*/ 2 h 4"/>
                <a:gd name="T4" fmla="*/ 2 w 5"/>
                <a:gd name="T5" fmla="*/ 2 h 4"/>
                <a:gd name="T6" fmla="*/ 2 w 5"/>
                <a:gd name="T7" fmla="*/ 3 h 4"/>
                <a:gd name="T8" fmla="*/ 4 w 5"/>
                <a:gd name="T9" fmla="*/ 3 h 4"/>
                <a:gd name="T10" fmla="*/ 4 w 5"/>
                <a:gd name="T11" fmla="*/ 2 h 4"/>
                <a:gd name="T12" fmla="*/ 3 w 5"/>
                <a:gd name="T13" fmla="*/ 1 h 4"/>
                <a:gd name="T14" fmla="*/ 2 w 5"/>
                <a:gd name="T15" fmla="*/ 0 h 4"/>
                <a:gd name="T16" fmla="*/ 3 w 5"/>
                <a:gd name="T17" fmla="*/ 1 h 4"/>
                <a:gd name="T18" fmla="*/ 3 w 5"/>
                <a:gd name="T19" fmla="*/ 0 h 4"/>
                <a:gd name="T20" fmla="*/ 2 w 5"/>
                <a:gd name="T21" fmla="*/ 0 h 4"/>
                <a:gd name="T22" fmla="*/ 2 w 5"/>
                <a:gd name="T23" fmla="*/ 2 h 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" h="4">
                  <a:moveTo>
                    <a:pt x="2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25" name="Freeform 126"/>
            <p:cNvSpPr>
              <a:spLocks/>
            </p:cNvSpPr>
            <p:nvPr/>
          </p:nvSpPr>
          <p:spPr bwMode="auto">
            <a:xfrm>
              <a:off x="2174" y="2942"/>
              <a:ext cx="67" cy="89"/>
            </a:xfrm>
            <a:custGeom>
              <a:avLst/>
              <a:gdLst>
                <a:gd name="T0" fmla="*/ 66 w 67"/>
                <a:gd name="T1" fmla="*/ 72 h 89"/>
                <a:gd name="T2" fmla="*/ 60 w 67"/>
                <a:gd name="T3" fmla="*/ 61 h 89"/>
                <a:gd name="T4" fmla="*/ 54 w 67"/>
                <a:gd name="T5" fmla="*/ 49 h 89"/>
                <a:gd name="T6" fmla="*/ 48 w 67"/>
                <a:gd name="T7" fmla="*/ 39 h 89"/>
                <a:gd name="T8" fmla="*/ 42 w 67"/>
                <a:gd name="T9" fmla="*/ 30 h 89"/>
                <a:gd name="T10" fmla="*/ 36 w 67"/>
                <a:gd name="T11" fmla="*/ 25 h 89"/>
                <a:gd name="T12" fmla="*/ 29 w 67"/>
                <a:gd name="T13" fmla="*/ 19 h 89"/>
                <a:gd name="T14" fmla="*/ 24 w 67"/>
                <a:gd name="T15" fmla="*/ 14 h 89"/>
                <a:gd name="T16" fmla="*/ 21 w 67"/>
                <a:gd name="T17" fmla="*/ 10 h 89"/>
                <a:gd name="T18" fmla="*/ 15 w 67"/>
                <a:gd name="T19" fmla="*/ 7 h 89"/>
                <a:gd name="T20" fmla="*/ 12 w 67"/>
                <a:gd name="T21" fmla="*/ 5 h 89"/>
                <a:gd name="T22" fmla="*/ 9 w 67"/>
                <a:gd name="T23" fmla="*/ 3 h 89"/>
                <a:gd name="T24" fmla="*/ 5 w 67"/>
                <a:gd name="T25" fmla="*/ 3 h 89"/>
                <a:gd name="T26" fmla="*/ 3 w 67"/>
                <a:gd name="T27" fmla="*/ 3 h 89"/>
                <a:gd name="T28" fmla="*/ 0 w 67"/>
                <a:gd name="T29" fmla="*/ 0 h 89"/>
                <a:gd name="T30" fmla="*/ 0 w 67"/>
                <a:gd name="T31" fmla="*/ 3 h 89"/>
                <a:gd name="T32" fmla="*/ 5 w 67"/>
                <a:gd name="T33" fmla="*/ 5 h 89"/>
                <a:gd name="T34" fmla="*/ 9 w 67"/>
                <a:gd name="T35" fmla="*/ 7 h 89"/>
                <a:gd name="T36" fmla="*/ 18 w 67"/>
                <a:gd name="T37" fmla="*/ 14 h 89"/>
                <a:gd name="T38" fmla="*/ 24 w 67"/>
                <a:gd name="T39" fmla="*/ 21 h 89"/>
                <a:gd name="T40" fmla="*/ 27 w 67"/>
                <a:gd name="T41" fmla="*/ 28 h 89"/>
                <a:gd name="T42" fmla="*/ 29 w 67"/>
                <a:gd name="T43" fmla="*/ 37 h 89"/>
                <a:gd name="T44" fmla="*/ 33 w 67"/>
                <a:gd name="T45" fmla="*/ 49 h 89"/>
                <a:gd name="T46" fmla="*/ 29 w 67"/>
                <a:gd name="T47" fmla="*/ 56 h 89"/>
                <a:gd name="T48" fmla="*/ 27 w 67"/>
                <a:gd name="T49" fmla="*/ 61 h 89"/>
                <a:gd name="T50" fmla="*/ 24 w 67"/>
                <a:gd name="T51" fmla="*/ 63 h 89"/>
                <a:gd name="T52" fmla="*/ 24 w 67"/>
                <a:gd name="T53" fmla="*/ 65 h 89"/>
                <a:gd name="T54" fmla="*/ 24 w 67"/>
                <a:gd name="T55" fmla="*/ 67 h 89"/>
                <a:gd name="T56" fmla="*/ 27 w 67"/>
                <a:gd name="T57" fmla="*/ 69 h 89"/>
                <a:gd name="T58" fmla="*/ 33 w 67"/>
                <a:gd name="T59" fmla="*/ 74 h 89"/>
                <a:gd name="T60" fmla="*/ 45 w 67"/>
                <a:gd name="T61" fmla="*/ 83 h 89"/>
                <a:gd name="T62" fmla="*/ 51 w 67"/>
                <a:gd name="T63" fmla="*/ 86 h 89"/>
                <a:gd name="T64" fmla="*/ 57 w 67"/>
                <a:gd name="T65" fmla="*/ 88 h 89"/>
                <a:gd name="T66" fmla="*/ 54 w 67"/>
                <a:gd name="T67" fmla="*/ 86 h 89"/>
                <a:gd name="T68" fmla="*/ 54 w 67"/>
                <a:gd name="T69" fmla="*/ 81 h 89"/>
                <a:gd name="T70" fmla="*/ 48 w 67"/>
                <a:gd name="T71" fmla="*/ 79 h 89"/>
                <a:gd name="T72" fmla="*/ 45 w 67"/>
                <a:gd name="T73" fmla="*/ 74 h 89"/>
                <a:gd name="T74" fmla="*/ 42 w 67"/>
                <a:gd name="T75" fmla="*/ 72 h 89"/>
                <a:gd name="T76" fmla="*/ 38 w 67"/>
                <a:gd name="T77" fmla="*/ 67 h 89"/>
                <a:gd name="T78" fmla="*/ 38 w 67"/>
                <a:gd name="T79" fmla="*/ 65 h 89"/>
                <a:gd name="T80" fmla="*/ 36 w 67"/>
                <a:gd name="T81" fmla="*/ 63 h 89"/>
                <a:gd name="T82" fmla="*/ 36 w 67"/>
                <a:gd name="T83" fmla="*/ 61 h 89"/>
                <a:gd name="T84" fmla="*/ 38 w 67"/>
                <a:gd name="T85" fmla="*/ 61 h 89"/>
                <a:gd name="T86" fmla="*/ 45 w 67"/>
                <a:gd name="T87" fmla="*/ 63 h 89"/>
                <a:gd name="T88" fmla="*/ 51 w 67"/>
                <a:gd name="T89" fmla="*/ 65 h 89"/>
                <a:gd name="T90" fmla="*/ 54 w 67"/>
                <a:gd name="T91" fmla="*/ 67 h 89"/>
                <a:gd name="T92" fmla="*/ 60 w 67"/>
                <a:gd name="T93" fmla="*/ 67 h 89"/>
                <a:gd name="T94" fmla="*/ 62 w 67"/>
                <a:gd name="T95" fmla="*/ 69 h 89"/>
                <a:gd name="T96" fmla="*/ 66 w 67"/>
                <a:gd name="T97" fmla="*/ 72 h 8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7" h="89">
                  <a:moveTo>
                    <a:pt x="66" y="72"/>
                  </a:moveTo>
                  <a:lnTo>
                    <a:pt x="60" y="61"/>
                  </a:lnTo>
                  <a:lnTo>
                    <a:pt x="54" y="49"/>
                  </a:lnTo>
                  <a:lnTo>
                    <a:pt x="48" y="39"/>
                  </a:lnTo>
                  <a:lnTo>
                    <a:pt x="42" y="30"/>
                  </a:lnTo>
                  <a:lnTo>
                    <a:pt x="36" y="25"/>
                  </a:lnTo>
                  <a:lnTo>
                    <a:pt x="29" y="19"/>
                  </a:lnTo>
                  <a:lnTo>
                    <a:pt x="24" y="14"/>
                  </a:lnTo>
                  <a:lnTo>
                    <a:pt x="21" y="10"/>
                  </a:lnTo>
                  <a:lnTo>
                    <a:pt x="15" y="7"/>
                  </a:lnTo>
                  <a:lnTo>
                    <a:pt x="12" y="5"/>
                  </a:lnTo>
                  <a:lnTo>
                    <a:pt x="9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5" y="5"/>
                  </a:lnTo>
                  <a:lnTo>
                    <a:pt x="9" y="7"/>
                  </a:lnTo>
                  <a:lnTo>
                    <a:pt x="18" y="14"/>
                  </a:lnTo>
                  <a:lnTo>
                    <a:pt x="24" y="21"/>
                  </a:lnTo>
                  <a:lnTo>
                    <a:pt x="27" y="28"/>
                  </a:lnTo>
                  <a:lnTo>
                    <a:pt x="29" y="37"/>
                  </a:lnTo>
                  <a:lnTo>
                    <a:pt x="33" y="49"/>
                  </a:lnTo>
                  <a:lnTo>
                    <a:pt x="29" y="56"/>
                  </a:lnTo>
                  <a:lnTo>
                    <a:pt x="27" y="61"/>
                  </a:lnTo>
                  <a:lnTo>
                    <a:pt x="24" y="63"/>
                  </a:lnTo>
                  <a:lnTo>
                    <a:pt x="24" y="65"/>
                  </a:lnTo>
                  <a:lnTo>
                    <a:pt x="24" y="67"/>
                  </a:lnTo>
                  <a:lnTo>
                    <a:pt x="27" y="69"/>
                  </a:lnTo>
                  <a:lnTo>
                    <a:pt x="33" y="74"/>
                  </a:lnTo>
                  <a:lnTo>
                    <a:pt x="45" y="83"/>
                  </a:lnTo>
                  <a:lnTo>
                    <a:pt x="51" y="86"/>
                  </a:lnTo>
                  <a:lnTo>
                    <a:pt x="57" y="88"/>
                  </a:lnTo>
                  <a:lnTo>
                    <a:pt x="54" y="86"/>
                  </a:lnTo>
                  <a:lnTo>
                    <a:pt x="54" y="81"/>
                  </a:lnTo>
                  <a:lnTo>
                    <a:pt x="48" y="79"/>
                  </a:lnTo>
                  <a:lnTo>
                    <a:pt x="45" y="74"/>
                  </a:lnTo>
                  <a:lnTo>
                    <a:pt x="42" y="72"/>
                  </a:lnTo>
                  <a:lnTo>
                    <a:pt x="38" y="67"/>
                  </a:lnTo>
                  <a:lnTo>
                    <a:pt x="38" y="65"/>
                  </a:lnTo>
                  <a:lnTo>
                    <a:pt x="36" y="63"/>
                  </a:lnTo>
                  <a:lnTo>
                    <a:pt x="36" y="61"/>
                  </a:lnTo>
                  <a:lnTo>
                    <a:pt x="38" y="61"/>
                  </a:lnTo>
                  <a:lnTo>
                    <a:pt x="45" y="63"/>
                  </a:lnTo>
                  <a:lnTo>
                    <a:pt x="51" y="65"/>
                  </a:lnTo>
                  <a:lnTo>
                    <a:pt x="54" y="67"/>
                  </a:lnTo>
                  <a:lnTo>
                    <a:pt x="60" y="67"/>
                  </a:lnTo>
                  <a:lnTo>
                    <a:pt x="62" y="69"/>
                  </a:lnTo>
                  <a:lnTo>
                    <a:pt x="66" y="72"/>
                  </a:lnTo>
                </a:path>
              </a:pathLst>
            </a:custGeom>
            <a:solidFill>
              <a:srgbClr val="7FFF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26" name="Freeform 127"/>
            <p:cNvSpPr>
              <a:spLocks/>
            </p:cNvSpPr>
            <p:nvPr/>
          </p:nvSpPr>
          <p:spPr bwMode="auto">
            <a:xfrm>
              <a:off x="2160" y="2939"/>
              <a:ext cx="83" cy="75"/>
            </a:xfrm>
            <a:custGeom>
              <a:avLst/>
              <a:gdLst>
                <a:gd name="T0" fmla="*/ 13 w 83"/>
                <a:gd name="T1" fmla="*/ 0 h 75"/>
                <a:gd name="T2" fmla="*/ 13 w 83"/>
                <a:gd name="T3" fmla="*/ 5 h 75"/>
                <a:gd name="T4" fmla="*/ 15 w 83"/>
                <a:gd name="T5" fmla="*/ 5 h 75"/>
                <a:gd name="T6" fmla="*/ 15 w 83"/>
                <a:gd name="T7" fmla="*/ 7 h 75"/>
                <a:gd name="T8" fmla="*/ 18 w 83"/>
                <a:gd name="T9" fmla="*/ 7 h 75"/>
                <a:gd name="T10" fmla="*/ 22 w 83"/>
                <a:gd name="T11" fmla="*/ 9 h 75"/>
                <a:gd name="T12" fmla="*/ 28 w 83"/>
                <a:gd name="T13" fmla="*/ 12 h 75"/>
                <a:gd name="T14" fmla="*/ 31 w 83"/>
                <a:gd name="T15" fmla="*/ 14 h 75"/>
                <a:gd name="T16" fmla="*/ 37 w 83"/>
                <a:gd name="T17" fmla="*/ 19 h 75"/>
                <a:gd name="T18" fmla="*/ 40 w 83"/>
                <a:gd name="T19" fmla="*/ 24 h 75"/>
                <a:gd name="T20" fmla="*/ 46 w 83"/>
                <a:gd name="T21" fmla="*/ 28 h 75"/>
                <a:gd name="T22" fmla="*/ 51 w 83"/>
                <a:gd name="T23" fmla="*/ 35 h 75"/>
                <a:gd name="T24" fmla="*/ 58 w 83"/>
                <a:gd name="T25" fmla="*/ 41 h 75"/>
                <a:gd name="T26" fmla="*/ 64 w 83"/>
                <a:gd name="T27" fmla="*/ 51 h 75"/>
                <a:gd name="T28" fmla="*/ 70 w 83"/>
                <a:gd name="T29" fmla="*/ 63 h 75"/>
                <a:gd name="T30" fmla="*/ 76 w 83"/>
                <a:gd name="T31" fmla="*/ 74 h 75"/>
                <a:gd name="T32" fmla="*/ 82 w 83"/>
                <a:gd name="T33" fmla="*/ 72 h 75"/>
                <a:gd name="T34" fmla="*/ 76 w 83"/>
                <a:gd name="T35" fmla="*/ 60 h 75"/>
                <a:gd name="T36" fmla="*/ 70 w 83"/>
                <a:gd name="T37" fmla="*/ 51 h 75"/>
                <a:gd name="T38" fmla="*/ 64 w 83"/>
                <a:gd name="T39" fmla="*/ 39 h 75"/>
                <a:gd name="T40" fmla="*/ 58 w 83"/>
                <a:gd name="T41" fmla="*/ 33 h 75"/>
                <a:gd name="T42" fmla="*/ 51 w 83"/>
                <a:gd name="T43" fmla="*/ 26 h 75"/>
                <a:gd name="T44" fmla="*/ 46 w 83"/>
                <a:gd name="T45" fmla="*/ 19 h 75"/>
                <a:gd name="T46" fmla="*/ 40 w 83"/>
                <a:gd name="T47" fmla="*/ 14 h 75"/>
                <a:gd name="T48" fmla="*/ 33 w 83"/>
                <a:gd name="T49" fmla="*/ 12 h 75"/>
                <a:gd name="T50" fmla="*/ 31 w 83"/>
                <a:gd name="T51" fmla="*/ 7 h 75"/>
                <a:gd name="T52" fmla="*/ 24 w 83"/>
                <a:gd name="T53" fmla="*/ 5 h 75"/>
                <a:gd name="T54" fmla="*/ 22 w 83"/>
                <a:gd name="T55" fmla="*/ 5 h 75"/>
                <a:gd name="T56" fmla="*/ 18 w 83"/>
                <a:gd name="T57" fmla="*/ 2 h 75"/>
                <a:gd name="T58" fmla="*/ 15 w 83"/>
                <a:gd name="T59" fmla="*/ 2 h 75"/>
                <a:gd name="T60" fmla="*/ 15 w 83"/>
                <a:gd name="T61" fmla="*/ 0 h 75"/>
                <a:gd name="T62" fmla="*/ 13 w 83"/>
                <a:gd name="T63" fmla="*/ 0 h 75"/>
                <a:gd name="T64" fmla="*/ 9 w 83"/>
                <a:gd name="T65" fmla="*/ 5 h 75"/>
                <a:gd name="T66" fmla="*/ 13 w 83"/>
                <a:gd name="T67" fmla="*/ 0 h 75"/>
                <a:gd name="T68" fmla="*/ 0 w 83"/>
                <a:gd name="T69" fmla="*/ 0 h 75"/>
                <a:gd name="T70" fmla="*/ 9 w 83"/>
                <a:gd name="T71" fmla="*/ 5 h 75"/>
                <a:gd name="T72" fmla="*/ 13 w 83"/>
                <a:gd name="T73" fmla="*/ 0 h 7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83" h="75">
                  <a:moveTo>
                    <a:pt x="13" y="0"/>
                  </a:moveTo>
                  <a:lnTo>
                    <a:pt x="13" y="5"/>
                  </a:lnTo>
                  <a:lnTo>
                    <a:pt x="15" y="5"/>
                  </a:lnTo>
                  <a:lnTo>
                    <a:pt x="15" y="7"/>
                  </a:lnTo>
                  <a:lnTo>
                    <a:pt x="18" y="7"/>
                  </a:lnTo>
                  <a:lnTo>
                    <a:pt x="22" y="9"/>
                  </a:lnTo>
                  <a:lnTo>
                    <a:pt x="28" y="12"/>
                  </a:lnTo>
                  <a:lnTo>
                    <a:pt x="31" y="14"/>
                  </a:lnTo>
                  <a:lnTo>
                    <a:pt x="37" y="19"/>
                  </a:lnTo>
                  <a:lnTo>
                    <a:pt x="40" y="24"/>
                  </a:lnTo>
                  <a:lnTo>
                    <a:pt x="46" y="28"/>
                  </a:lnTo>
                  <a:lnTo>
                    <a:pt x="51" y="35"/>
                  </a:lnTo>
                  <a:lnTo>
                    <a:pt x="58" y="41"/>
                  </a:lnTo>
                  <a:lnTo>
                    <a:pt x="64" y="51"/>
                  </a:lnTo>
                  <a:lnTo>
                    <a:pt x="70" y="63"/>
                  </a:lnTo>
                  <a:lnTo>
                    <a:pt x="76" y="74"/>
                  </a:lnTo>
                  <a:lnTo>
                    <a:pt x="82" y="72"/>
                  </a:lnTo>
                  <a:lnTo>
                    <a:pt x="76" y="60"/>
                  </a:lnTo>
                  <a:lnTo>
                    <a:pt x="70" y="51"/>
                  </a:lnTo>
                  <a:lnTo>
                    <a:pt x="64" y="39"/>
                  </a:lnTo>
                  <a:lnTo>
                    <a:pt x="58" y="33"/>
                  </a:lnTo>
                  <a:lnTo>
                    <a:pt x="51" y="26"/>
                  </a:lnTo>
                  <a:lnTo>
                    <a:pt x="46" y="19"/>
                  </a:lnTo>
                  <a:lnTo>
                    <a:pt x="40" y="14"/>
                  </a:lnTo>
                  <a:lnTo>
                    <a:pt x="33" y="12"/>
                  </a:lnTo>
                  <a:lnTo>
                    <a:pt x="31" y="7"/>
                  </a:lnTo>
                  <a:lnTo>
                    <a:pt x="24" y="5"/>
                  </a:lnTo>
                  <a:lnTo>
                    <a:pt x="22" y="5"/>
                  </a:lnTo>
                  <a:lnTo>
                    <a:pt x="18" y="2"/>
                  </a:lnTo>
                  <a:lnTo>
                    <a:pt x="15" y="2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9" y="5"/>
                  </a:lnTo>
                  <a:lnTo>
                    <a:pt x="13" y="0"/>
                  </a:lnTo>
                  <a:lnTo>
                    <a:pt x="0" y="0"/>
                  </a:lnTo>
                  <a:lnTo>
                    <a:pt x="9" y="5"/>
                  </a:lnTo>
                  <a:lnTo>
                    <a:pt x="13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27" name="Freeform 128"/>
            <p:cNvSpPr>
              <a:spLocks/>
            </p:cNvSpPr>
            <p:nvPr/>
          </p:nvSpPr>
          <p:spPr bwMode="auto">
            <a:xfrm>
              <a:off x="2170" y="2939"/>
              <a:ext cx="38" cy="51"/>
            </a:xfrm>
            <a:custGeom>
              <a:avLst/>
              <a:gdLst>
                <a:gd name="T0" fmla="*/ 37 w 38"/>
                <a:gd name="T1" fmla="*/ 50 h 51"/>
                <a:gd name="T2" fmla="*/ 37 w 38"/>
                <a:gd name="T3" fmla="*/ 50 h 51"/>
                <a:gd name="T4" fmla="*/ 34 w 38"/>
                <a:gd name="T5" fmla="*/ 39 h 51"/>
                <a:gd name="T6" fmla="*/ 31 w 38"/>
                <a:gd name="T7" fmla="*/ 30 h 51"/>
                <a:gd name="T8" fmla="*/ 26 w 38"/>
                <a:gd name="T9" fmla="*/ 20 h 51"/>
                <a:gd name="T10" fmla="*/ 20 w 38"/>
                <a:gd name="T11" fmla="*/ 14 h 51"/>
                <a:gd name="T12" fmla="*/ 14 w 38"/>
                <a:gd name="T13" fmla="*/ 9 h 51"/>
                <a:gd name="T14" fmla="*/ 8 w 38"/>
                <a:gd name="T15" fmla="*/ 5 h 51"/>
                <a:gd name="T16" fmla="*/ 6 w 38"/>
                <a:gd name="T17" fmla="*/ 2 h 51"/>
                <a:gd name="T18" fmla="*/ 3 w 38"/>
                <a:gd name="T19" fmla="*/ 0 h 51"/>
                <a:gd name="T20" fmla="*/ 0 w 38"/>
                <a:gd name="T21" fmla="*/ 5 h 51"/>
                <a:gd name="T22" fmla="*/ 3 w 38"/>
                <a:gd name="T23" fmla="*/ 5 h 51"/>
                <a:gd name="T24" fmla="*/ 6 w 38"/>
                <a:gd name="T25" fmla="*/ 7 h 51"/>
                <a:gd name="T26" fmla="*/ 12 w 38"/>
                <a:gd name="T27" fmla="*/ 11 h 51"/>
                <a:gd name="T28" fmla="*/ 18 w 38"/>
                <a:gd name="T29" fmla="*/ 16 h 51"/>
                <a:gd name="T30" fmla="*/ 23 w 38"/>
                <a:gd name="T31" fmla="*/ 23 h 51"/>
                <a:gd name="T32" fmla="*/ 29 w 38"/>
                <a:gd name="T33" fmla="*/ 32 h 51"/>
                <a:gd name="T34" fmla="*/ 31 w 38"/>
                <a:gd name="T35" fmla="*/ 39 h 51"/>
                <a:gd name="T36" fmla="*/ 31 w 38"/>
                <a:gd name="T37" fmla="*/ 50 h 51"/>
                <a:gd name="T38" fmla="*/ 37 w 38"/>
                <a:gd name="T39" fmla="*/ 50 h 5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" h="51">
                  <a:moveTo>
                    <a:pt x="37" y="50"/>
                  </a:moveTo>
                  <a:lnTo>
                    <a:pt x="37" y="50"/>
                  </a:lnTo>
                  <a:lnTo>
                    <a:pt x="34" y="39"/>
                  </a:lnTo>
                  <a:lnTo>
                    <a:pt x="31" y="30"/>
                  </a:lnTo>
                  <a:lnTo>
                    <a:pt x="26" y="20"/>
                  </a:lnTo>
                  <a:lnTo>
                    <a:pt x="20" y="14"/>
                  </a:lnTo>
                  <a:lnTo>
                    <a:pt x="14" y="9"/>
                  </a:lnTo>
                  <a:lnTo>
                    <a:pt x="8" y="5"/>
                  </a:lnTo>
                  <a:lnTo>
                    <a:pt x="6" y="2"/>
                  </a:lnTo>
                  <a:lnTo>
                    <a:pt x="3" y="0"/>
                  </a:lnTo>
                  <a:lnTo>
                    <a:pt x="0" y="5"/>
                  </a:lnTo>
                  <a:lnTo>
                    <a:pt x="3" y="5"/>
                  </a:lnTo>
                  <a:lnTo>
                    <a:pt x="6" y="7"/>
                  </a:lnTo>
                  <a:lnTo>
                    <a:pt x="12" y="11"/>
                  </a:lnTo>
                  <a:lnTo>
                    <a:pt x="18" y="16"/>
                  </a:lnTo>
                  <a:lnTo>
                    <a:pt x="23" y="23"/>
                  </a:lnTo>
                  <a:lnTo>
                    <a:pt x="29" y="32"/>
                  </a:lnTo>
                  <a:lnTo>
                    <a:pt x="31" y="39"/>
                  </a:lnTo>
                  <a:lnTo>
                    <a:pt x="31" y="50"/>
                  </a:lnTo>
                  <a:lnTo>
                    <a:pt x="37" y="5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28" name="Freeform 129"/>
            <p:cNvSpPr>
              <a:spLocks/>
            </p:cNvSpPr>
            <p:nvPr/>
          </p:nvSpPr>
          <p:spPr bwMode="auto">
            <a:xfrm>
              <a:off x="2196" y="2993"/>
              <a:ext cx="25" cy="33"/>
            </a:xfrm>
            <a:custGeom>
              <a:avLst/>
              <a:gdLst>
                <a:gd name="T0" fmla="*/ 24 w 25"/>
                <a:gd name="T1" fmla="*/ 30 h 33"/>
                <a:gd name="T2" fmla="*/ 24 w 25"/>
                <a:gd name="T3" fmla="*/ 30 h 33"/>
                <a:gd name="T4" fmla="*/ 13 w 25"/>
                <a:gd name="T5" fmla="*/ 21 h 33"/>
                <a:gd name="T6" fmla="*/ 5 w 25"/>
                <a:gd name="T7" fmla="*/ 17 h 33"/>
                <a:gd name="T8" fmla="*/ 3 w 25"/>
                <a:gd name="T9" fmla="*/ 15 h 33"/>
                <a:gd name="T10" fmla="*/ 5 w 25"/>
                <a:gd name="T11" fmla="*/ 15 h 33"/>
                <a:gd name="T12" fmla="*/ 8 w 25"/>
                <a:gd name="T13" fmla="*/ 11 h 33"/>
                <a:gd name="T14" fmla="*/ 11 w 25"/>
                <a:gd name="T15" fmla="*/ 6 h 33"/>
                <a:gd name="T16" fmla="*/ 13 w 25"/>
                <a:gd name="T17" fmla="*/ 0 h 33"/>
                <a:gd name="T18" fmla="*/ 8 w 25"/>
                <a:gd name="T19" fmla="*/ 0 h 33"/>
                <a:gd name="T20" fmla="*/ 5 w 25"/>
                <a:gd name="T21" fmla="*/ 6 h 33"/>
                <a:gd name="T22" fmla="*/ 3 w 25"/>
                <a:gd name="T23" fmla="*/ 8 h 33"/>
                <a:gd name="T24" fmla="*/ 3 w 25"/>
                <a:gd name="T25" fmla="*/ 11 h 33"/>
                <a:gd name="T26" fmla="*/ 0 w 25"/>
                <a:gd name="T27" fmla="*/ 13 h 33"/>
                <a:gd name="T28" fmla="*/ 0 w 25"/>
                <a:gd name="T29" fmla="*/ 17 h 33"/>
                <a:gd name="T30" fmla="*/ 3 w 25"/>
                <a:gd name="T31" fmla="*/ 21 h 33"/>
                <a:gd name="T32" fmla="*/ 8 w 25"/>
                <a:gd name="T33" fmla="*/ 26 h 33"/>
                <a:gd name="T34" fmla="*/ 21 w 25"/>
                <a:gd name="T35" fmla="*/ 32 h 33"/>
                <a:gd name="T36" fmla="*/ 24 w 25"/>
                <a:gd name="T37" fmla="*/ 30 h 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5" h="33">
                  <a:moveTo>
                    <a:pt x="24" y="30"/>
                  </a:moveTo>
                  <a:lnTo>
                    <a:pt x="24" y="30"/>
                  </a:lnTo>
                  <a:lnTo>
                    <a:pt x="13" y="21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5" y="15"/>
                  </a:lnTo>
                  <a:lnTo>
                    <a:pt x="8" y="11"/>
                  </a:lnTo>
                  <a:lnTo>
                    <a:pt x="11" y="6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6"/>
                  </a:lnTo>
                  <a:lnTo>
                    <a:pt x="3" y="8"/>
                  </a:lnTo>
                  <a:lnTo>
                    <a:pt x="3" y="11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3" y="21"/>
                  </a:lnTo>
                  <a:lnTo>
                    <a:pt x="8" y="26"/>
                  </a:lnTo>
                  <a:lnTo>
                    <a:pt x="21" y="32"/>
                  </a:lnTo>
                  <a:lnTo>
                    <a:pt x="24" y="3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29" name="Freeform 130"/>
            <p:cNvSpPr>
              <a:spLocks/>
            </p:cNvSpPr>
            <p:nvPr/>
          </p:nvSpPr>
          <p:spPr bwMode="auto">
            <a:xfrm>
              <a:off x="2210" y="3003"/>
              <a:ext cx="24" cy="30"/>
            </a:xfrm>
            <a:custGeom>
              <a:avLst/>
              <a:gdLst>
                <a:gd name="T0" fmla="*/ 8 w 24"/>
                <a:gd name="T1" fmla="*/ 0 h 30"/>
                <a:gd name="T2" fmla="*/ 8 w 24"/>
                <a:gd name="T3" fmla="*/ 0 h 30"/>
                <a:gd name="T4" fmla="*/ 2 w 24"/>
                <a:gd name="T5" fmla="*/ 0 h 30"/>
                <a:gd name="T6" fmla="*/ 0 w 24"/>
                <a:gd name="T7" fmla="*/ 2 h 30"/>
                <a:gd name="T8" fmla="*/ 0 w 24"/>
                <a:gd name="T9" fmla="*/ 4 h 30"/>
                <a:gd name="T10" fmla="*/ 2 w 24"/>
                <a:gd name="T11" fmla="*/ 6 h 30"/>
                <a:gd name="T12" fmla="*/ 2 w 24"/>
                <a:gd name="T13" fmla="*/ 10 h 30"/>
                <a:gd name="T14" fmla="*/ 8 w 24"/>
                <a:gd name="T15" fmla="*/ 12 h 30"/>
                <a:gd name="T16" fmla="*/ 10 w 24"/>
                <a:gd name="T17" fmla="*/ 17 h 30"/>
                <a:gd name="T18" fmla="*/ 13 w 24"/>
                <a:gd name="T19" fmla="*/ 19 h 30"/>
                <a:gd name="T20" fmla="*/ 15 w 24"/>
                <a:gd name="T21" fmla="*/ 23 h 30"/>
                <a:gd name="T22" fmla="*/ 18 w 24"/>
                <a:gd name="T23" fmla="*/ 25 h 30"/>
                <a:gd name="T24" fmla="*/ 18 w 24"/>
                <a:gd name="T25" fmla="*/ 27 h 30"/>
                <a:gd name="T26" fmla="*/ 21 w 24"/>
                <a:gd name="T27" fmla="*/ 27 h 30"/>
                <a:gd name="T28" fmla="*/ 21 w 24"/>
                <a:gd name="T29" fmla="*/ 25 h 30"/>
                <a:gd name="T30" fmla="*/ 18 w 24"/>
                <a:gd name="T31" fmla="*/ 25 h 30"/>
                <a:gd name="T32" fmla="*/ 13 w 24"/>
                <a:gd name="T33" fmla="*/ 21 h 30"/>
                <a:gd name="T34" fmla="*/ 10 w 24"/>
                <a:gd name="T35" fmla="*/ 23 h 30"/>
                <a:gd name="T36" fmla="*/ 15 w 24"/>
                <a:gd name="T37" fmla="*/ 27 h 30"/>
                <a:gd name="T38" fmla="*/ 18 w 24"/>
                <a:gd name="T39" fmla="*/ 29 h 30"/>
                <a:gd name="T40" fmla="*/ 21 w 24"/>
                <a:gd name="T41" fmla="*/ 29 h 30"/>
                <a:gd name="T42" fmla="*/ 23 w 24"/>
                <a:gd name="T43" fmla="*/ 27 h 30"/>
                <a:gd name="T44" fmla="*/ 23 w 24"/>
                <a:gd name="T45" fmla="*/ 25 h 30"/>
                <a:gd name="T46" fmla="*/ 21 w 24"/>
                <a:gd name="T47" fmla="*/ 23 h 30"/>
                <a:gd name="T48" fmla="*/ 18 w 24"/>
                <a:gd name="T49" fmla="*/ 21 h 30"/>
                <a:gd name="T50" fmla="*/ 15 w 24"/>
                <a:gd name="T51" fmla="*/ 17 h 30"/>
                <a:gd name="T52" fmla="*/ 13 w 24"/>
                <a:gd name="T53" fmla="*/ 15 h 30"/>
                <a:gd name="T54" fmla="*/ 10 w 24"/>
                <a:gd name="T55" fmla="*/ 10 h 30"/>
                <a:gd name="T56" fmla="*/ 8 w 24"/>
                <a:gd name="T57" fmla="*/ 9 h 30"/>
                <a:gd name="T58" fmla="*/ 5 w 24"/>
                <a:gd name="T59" fmla="*/ 6 h 30"/>
                <a:gd name="T60" fmla="*/ 5 w 24"/>
                <a:gd name="T61" fmla="*/ 4 h 30"/>
                <a:gd name="T62" fmla="*/ 5 w 24"/>
                <a:gd name="T63" fmla="*/ 2 h 30"/>
                <a:gd name="T64" fmla="*/ 2 w 24"/>
                <a:gd name="T65" fmla="*/ 4 h 30"/>
                <a:gd name="T66" fmla="*/ 5 w 24"/>
                <a:gd name="T67" fmla="*/ 4 h 30"/>
                <a:gd name="T68" fmla="*/ 8 w 24"/>
                <a:gd name="T69" fmla="*/ 0 h 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4" h="30">
                  <a:moveTo>
                    <a:pt x="8" y="0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10"/>
                  </a:lnTo>
                  <a:lnTo>
                    <a:pt x="8" y="12"/>
                  </a:lnTo>
                  <a:lnTo>
                    <a:pt x="10" y="17"/>
                  </a:lnTo>
                  <a:lnTo>
                    <a:pt x="13" y="19"/>
                  </a:lnTo>
                  <a:lnTo>
                    <a:pt x="15" y="23"/>
                  </a:lnTo>
                  <a:lnTo>
                    <a:pt x="18" y="25"/>
                  </a:lnTo>
                  <a:lnTo>
                    <a:pt x="18" y="27"/>
                  </a:lnTo>
                  <a:lnTo>
                    <a:pt x="21" y="27"/>
                  </a:lnTo>
                  <a:lnTo>
                    <a:pt x="21" y="25"/>
                  </a:lnTo>
                  <a:lnTo>
                    <a:pt x="18" y="25"/>
                  </a:lnTo>
                  <a:lnTo>
                    <a:pt x="13" y="21"/>
                  </a:lnTo>
                  <a:lnTo>
                    <a:pt x="10" y="23"/>
                  </a:lnTo>
                  <a:lnTo>
                    <a:pt x="15" y="27"/>
                  </a:lnTo>
                  <a:lnTo>
                    <a:pt x="18" y="29"/>
                  </a:lnTo>
                  <a:lnTo>
                    <a:pt x="21" y="29"/>
                  </a:lnTo>
                  <a:lnTo>
                    <a:pt x="23" y="27"/>
                  </a:lnTo>
                  <a:lnTo>
                    <a:pt x="23" y="25"/>
                  </a:lnTo>
                  <a:lnTo>
                    <a:pt x="21" y="23"/>
                  </a:lnTo>
                  <a:lnTo>
                    <a:pt x="18" y="21"/>
                  </a:lnTo>
                  <a:lnTo>
                    <a:pt x="15" y="17"/>
                  </a:lnTo>
                  <a:lnTo>
                    <a:pt x="13" y="15"/>
                  </a:lnTo>
                  <a:lnTo>
                    <a:pt x="10" y="10"/>
                  </a:lnTo>
                  <a:lnTo>
                    <a:pt x="8" y="9"/>
                  </a:lnTo>
                  <a:lnTo>
                    <a:pt x="5" y="6"/>
                  </a:lnTo>
                  <a:lnTo>
                    <a:pt x="5" y="4"/>
                  </a:lnTo>
                  <a:lnTo>
                    <a:pt x="5" y="2"/>
                  </a:lnTo>
                  <a:lnTo>
                    <a:pt x="2" y="4"/>
                  </a:lnTo>
                  <a:lnTo>
                    <a:pt x="5" y="4"/>
                  </a:lnTo>
                  <a:lnTo>
                    <a:pt x="8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30" name="Freeform 131"/>
            <p:cNvSpPr>
              <a:spLocks/>
            </p:cNvSpPr>
            <p:nvPr/>
          </p:nvSpPr>
          <p:spPr bwMode="auto">
            <a:xfrm>
              <a:off x="2215" y="3003"/>
              <a:ext cx="31" cy="19"/>
            </a:xfrm>
            <a:custGeom>
              <a:avLst/>
              <a:gdLst>
                <a:gd name="T0" fmla="*/ 22 w 31"/>
                <a:gd name="T1" fmla="*/ 12 h 19"/>
                <a:gd name="T2" fmla="*/ 25 w 31"/>
                <a:gd name="T3" fmla="*/ 10 h 19"/>
                <a:gd name="T4" fmla="*/ 25 w 31"/>
                <a:gd name="T5" fmla="*/ 8 h 19"/>
                <a:gd name="T6" fmla="*/ 22 w 31"/>
                <a:gd name="T7" fmla="*/ 8 h 19"/>
                <a:gd name="T8" fmla="*/ 19 w 31"/>
                <a:gd name="T9" fmla="*/ 6 h 19"/>
                <a:gd name="T10" fmla="*/ 17 w 31"/>
                <a:gd name="T11" fmla="*/ 6 h 19"/>
                <a:gd name="T12" fmla="*/ 11 w 31"/>
                <a:gd name="T13" fmla="*/ 4 h 19"/>
                <a:gd name="T14" fmla="*/ 9 w 31"/>
                <a:gd name="T15" fmla="*/ 2 h 19"/>
                <a:gd name="T16" fmla="*/ 3 w 31"/>
                <a:gd name="T17" fmla="*/ 0 h 19"/>
                <a:gd name="T18" fmla="*/ 0 w 31"/>
                <a:gd name="T19" fmla="*/ 4 h 19"/>
                <a:gd name="T20" fmla="*/ 6 w 31"/>
                <a:gd name="T21" fmla="*/ 6 h 19"/>
                <a:gd name="T22" fmla="*/ 11 w 31"/>
                <a:gd name="T23" fmla="*/ 8 h 19"/>
                <a:gd name="T24" fmla="*/ 14 w 31"/>
                <a:gd name="T25" fmla="*/ 8 h 19"/>
                <a:gd name="T26" fmla="*/ 17 w 31"/>
                <a:gd name="T27" fmla="*/ 10 h 19"/>
                <a:gd name="T28" fmla="*/ 19 w 31"/>
                <a:gd name="T29" fmla="*/ 12 h 19"/>
                <a:gd name="T30" fmla="*/ 22 w 31"/>
                <a:gd name="T31" fmla="*/ 12 h 19"/>
                <a:gd name="T32" fmla="*/ 28 w 31"/>
                <a:gd name="T33" fmla="*/ 10 h 19"/>
                <a:gd name="T34" fmla="*/ 22 w 31"/>
                <a:gd name="T35" fmla="*/ 12 h 19"/>
                <a:gd name="T36" fmla="*/ 30 w 31"/>
                <a:gd name="T37" fmla="*/ 18 h 19"/>
                <a:gd name="T38" fmla="*/ 28 w 31"/>
                <a:gd name="T39" fmla="*/ 10 h 19"/>
                <a:gd name="T40" fmla="*/ 22 w 31"/>
                <a:gd name="T41" fmla="*/ 12 h 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1" h="19">
                  <a:moveTo>
                    <a:pt x="22" y="12"/>
                  </a:moveTo>
                  <a:lnTo>
                    <a:pt x="25" y="10"/>
                  </a:lnTo>
                  <a:lnTo>
                    <a:pt x="25" y="8"/>
                  </a:lnTo>
                  <a:lnTo>
                    <a:pt x="22" y="8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1" y="4"/>
                  </a:lnTo>
                  <a:lnTo>
                    <a:pt x="9" y="2"/>
                  </a:lnTo>
                  <a:lnTo>
                    <a:pt x="3" y="0"/>
                  </a:lnTo>
                  <a:lnTo>
                    <a:pt x="0" y="4"/>
                  </a:lnTo>
                  <a:lnTo>
                    <a:pt x="6" y="6"/>
                  </a:lnTo>
                  <a:lnTo>
                    <a:pt x="11" y="8"/>
                  </a:lnTo>
                  <a:lnTo>
                    <a:pt x="14" y="8"/>
                  </a:lnTo>
                  <a:lnTo>
                    <a:pt x="17" y="10"/>
                  </a:lnTo>
                  <a:lnTo>
                    <a:pt x="19" y="12"/>
                  </a:lnTo>
                  <a:lnTo>
                    <a:pt x="22" y="12"/>
                  </a:lnTo>
                  <a:lnTo>
                    <a:pt x="28" y="10"/>
                  </a:lnTo>
                  <a:lnTo>
                    <a:pt x="22" y="12"/>
                  </a:lnTo>
                  <a:lnTo>
                    <a:pt x="30" y="18"/>
                  </a:lnTo>
                  <a:lnTo>
                    <a:pt x="28" y="10"/>
                  </a:lnTo>
                  <a:lnTo>
                    <a:pt x="22" y="1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31" name="Freeform 132"/>
            <p:cNvSpPr>
              <a:spLocks/>
            </p:cNvSpPr>
            <p:nvPr/>
          </p:nvSpPr>
          <p:spPr bwMode="auto">
            <a:xfrm>
              <a:off x="2641" y="2942"/>
              <a:ext cx="67" cy="89"/>
            </a:xfrm>
            <a:custGeom>
              <a:avLst/>
              <a:gdLst>
                <a:gd name="T0" fmla="*/ 0 w 67"/>
                <a:gd name="T1" fmla="*/ 72 h 89"/>
                <a:gd name="T2" fmla="*/ 6 w 67"/>
                <a:gd name="T3" fmla="*/ 61 h 89"/>
                <a:gd name="T4" fmla="*/ 12 w 67"/>
                <a:gd name="T5" fmla="*/ 49 h 89"/>
                <a:gd name="T6" fmla="*/ 19 w 67"/>
                <a:gd name="T7" fmla="*/ 39 h 89"/>
                <a:gd name="T8" fmla="*/ 24 w 67"/>
                <a:gd name="T9" fmla="*/ 30 h 89"/>
                <a:gd name="T10" fmla="*/ 30 w 67"/>
                <a:gd name="T11" fmla="*/ 25 h 89"/>
                <a:gd name="T12" fmla="*/ 37 w 67"/>
                <a:gd name="T13" fmla="*/ 19 h 89"/>
                <a:gd name="T14" fmla="*/ 42 w 67"/>
                <a:gd name="T15" fmla="*/ 14 h 89"/>
                <a:gd name="T16" fmla="*/ 48 w 67"/>
                <a:gd name="T17" fmla="*/ 10 h 89"/>
                <a:gd name="T18" fmla="*/ 52 w 67"/>
                <a:gd name="T19" fmla="*/ 7 h 89"/>
                <a:gd name="T20" fmla="*/ 54 w 67"/>
                <a:gd name="T21" fmla="*/ 5 h 89"/>
                <a:gd name="T22" fmla="*/ 61 w 67"/>
                <a:gd name="T23" fmla="*/ 3 h 89"/>
                <a:gd name="T24" fmla="*/ 63 w 67"/>
                <a:gd name="T25" fmla="*/ 3 h 89"/>
                <a:gd name="T26" fmla="*/ 66 w 67"/>
                <a:gd name="T27" fmla="*/ 0 h 89"/>
                <a:gd name="T28" fmla="*/ 66 w 67"/>
                <a:gd name="T29" fmla="*/ 3 h 89"/>
                <a:gd name="T30" fmla="*/ 63 w 67"/>
                <a:gd name="T31" fmla="*/ 5 h 89"/>
                <a:gd name="T32" fmla="*/ 57 w 67"/>
                <a:gd name="T33" fmla="*/ 7 h 89"/>
                <a:gd name="T34" fmla="*/ 52 w 67"/>
                <a:gd name="T35" fmla="*/ 14 h 89"/>
                <a:gd name="T36" fmla="*/ 45 w 67"/>
                <a:gd name="T37" fmla="*/ 21 h 89"/>
                <a:gd name="T38" fmla="*/ 39 w 67"/>
                <a:gd name="T39" fmla="*/ 28 h 89"/>
                <a:gd name="T40" fmla="*/ 37 w 67"/>
                <a:gd name="T41" fmla="*/ 37 h 89"/>
                <a:gd name="T42" fmla="*/ 33 w 67"/>
                <a:gd name="T43" fmla="*/ 49 h 89"/>
                <a:gd name="T44" fmla="*/ 37 w 67"/>
                <a:gd name="T45" fmla="*/ 56 h 89"/>
                <a:gd name="T46" fmla="*/ 39 w 67"/>
                <a:gd name="T47" fmla="*/ 61 h 89"/>
                <a:gd name="T48" fmla="*/ 42 w 67"/>
                <a:gd name="T49" fmla="*/ 63 h 89"/>
                <a:gd name="T50" fmla="*/ 45 w 67"/>
                <a:gd name="T51" fmla="*/ 65 h 89"/>
                <a:gd name="T52" fmla="*/ 45 w 67"/>
                <a:gd name="T53" fmla="*/ 67 h 89"/>
                <a:gd name="T54" fmla="*/ 42 w 67"/>
                <a:gd name="T55" fmla="*/ 69 h 89"/>
                <a:gd name="T56" fmla="*/ 33 w 67"/>
                <a:gd name="T57" fmla="*/ 74 h 89"/>
                <a:gd name="T58" fmla="*/ 21 w 67"/>
                <a:gd name="T59" fmla="*/ 83 h 89"/>
                <a:gd name="T60" fmla="*/ 15 w 67"/>
                <a:gd name="T61" fmla="*/ 86 h 89"/>
                <a:gd name="T62" fmla="*/ 12 w 67"/>
                <a:gd name="T63" fmla="*/ 88 h 89"/>
                <a:gd name="T64" fmla="*/ 9 w 67"/>
                <a:gd name="T65" fmla="*/ 88 h 89"/>
                <a:gd name="T66" fmla="*/ 12 w 67"/>
                <a:gd name="T67" fmla="*/ 86 h 89"/>
                <a:gd name="T68" fmla="*/ 15 w 67"/>
                <a:gd name="T69" fmla="*/ 81 h 89"/>
                <a:gd name="T70" fmla="*/ 19 w 67"/>
                <a:gd name="T71" fmla="*/ 79 h 89"/>
                <a:gd name="T72" fmla="*/ 21 w 67"/>
                <a:gd name="T73" fmla="*/ 74 h 89"/>
                <a:gd name="T74" fmla="*/ 24 w 67"/>
                <a:gd name="T75" fmla="*/ 72 h 89"/>
                <a:gd name="T76" fmla="*/ 28 w 67"/>
                <a:gd name="T77" fmla="*/ 67 h 89"/>
                <a:gd name="T78" fmla="*/ 30 w 67"/>
                <a:gd name="T79" fmla="*/ 65 h 89"/>
                <a:gd name="T80" fmla="*/ 30 w 67"/>
                <a:gd name="T81" fmla="*/ 63 h 89"/>
                <a:gd name="T82" fmla="*/ 30 w 67"/>
                <a:gd name="T83" fmla="*/ 61 h 89"/>
                <a:gd name="T84" fmla="*/ 28 w 67"/>
                <a:gd name="T85" fmla="*/ 61 h 89"/>
                <a:gd name="T86" fmla="*/ 21 w 67"/>
                <a:gd name="T87" fmla="*/ 63 h 89"/>
                <a:gd name="T88" fmla="*/ 15 w 67"/>
                <a:gd name="T89" fmla="*/ 65 h 89"/>
                <a:gd name="T90" fmla="*/ 12 w 67"/>
                <a:gd name="T91" fmla="*/ 67 h 89"/>
                <a:gd name="T92" fmla="*/ 6 w 67"/>
                <a:gd name="T93" fmla="*/ 67 h 89"/>
                <a:gd name="T94" fmla="*/ 6 w 67"/>
                <a:gd name="T95" fmla="*/ 69 h 89"/>
                <a:gd name="T96" fmla="*/ 4 w 67"/>
                <a:gd name="T97" fmla="*/ 69 h 89"/>
                <a:gd name="T98" fmla="*/ 0 w 67"/>
                <a:gd name="T99" fmla="*/ 72 h 8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67" h="89">
                  <a:moveTo>
                    <a:pt x="0" y="72"/>
                  </a:moveTo>
                  <a:lnTo>
                    <a:pt x="6" y="61"/>
                  </a:lnTo>
                  <a:lnTo>
                    <a:pt x="12" y="49"/>
                  </a:lnTo>
                  <a:lnTo>
                    <a:pt x="19" y="39"/>
                  </a:lnTo>
                  <a:lnTo>
                    <a:pt x="24" y="30"/>
                  </a:lnTo>
                  <a:lnTo>
                    <a:pt x="30" y="25"/>
                  </a:lnTo>
                  <a:lnTo>
                    <a:pt x="37" y="19"/>
                  </a:lnTo>
                  <a:lnTo>
                    <a:pt x="42" y="14"/>
                  </a:lnTo>
                  <a:lnTo>
                    <a:pt x="48" y="10"/>
                  </a:lnTo>
                  <a:lnTo>
                    <a:pt x="52" y="7"/>
                  </a:lnTo>
                  <a:lnTo>
                    <a:pt x="54" y="5"/>
                  </a:lnTo>
                  <a:lnTo>
                    <a:pt x="61" y="3"/>
                  </a:lnTo>
                  <a:lnTo>
                    <a:pt x="63" y="3"/>
                  </a:lnTo>
                  <a:lnTo>
                    <a:pt x="66" y="0"/>
                  </a:lnTo>
                  <a:lnTo>
                    <a:pt x="66" y="3"/>
                  </a:lnTo>
                  <a:lnTo>
                    <a:pt x="63" y="5"/>
                  </a:lnTo>
                  <a:lnTo>
                    <a:pt x="57" y="7"/>
                  </a:lnTo>
                  <a:lnTo>
                    <a:pt x="52" y="14"/>
                  </a:lnTo>
                  <a:lnTo>
                    <a:pt x="45" y="21"/>
                  </a:lnTo>
                  <a:lnTo>
                    <a:pt x="39" y="28"/>
                  </a:lnTo>
                  <a:lnTo>
                    <a:pt x="37" y="37"/>
                  </a:lnTo>
                  <a:lnTo>
                    <a:pt x="33" y="49"/>
                  </a:lnTo>
                  <a:lnTo>
                    <a:pt x="37" y="56"/>
                  </a:lnTo>
                  <a:lnTo>
                    <a:pt x="39" y="61"/>
                  </a:lnTo>
                  <a:lnTo>
                    <a:pt x="42" y="63"/>
                  </a:lnTo>
                  <a:lnTo>
                    <a:pt x="45" y="65"/>
                  </a:lnTo>
                  <a:lnTo>
                    <a:pt x="45" y="67"/>
                  </a:lnTo>
                  <a:lnTo>
                    <a:pt x="42" y="69"/>
                  </a:lnTo>
                  <a:lnTo>
                    <a:pt x="33" y="74"/>
                  </a:lnTo>
                  <a:lnTo>
                    <a:pt x="21" y="83"/>
                  </a:lnTo>
                  <a:lnTo>
                    <a:pt x="15" y="86"/>
                  </a:lnTo>
                  <a:lnTo>
                    <a:pt x="12" y="88"/>
                  </a:lnTo>
                  <a:lnTo>
                    <a:pt x="9" y="88"/>
                  </a:lnTo>
                  <a:lnTo>
                    <a:pt x="12" y="86"/>
                  </a:lnTo>
                  <a:lnTo>
                    <a:pt x="15" y="81"/>
                  </a:lnTo>
                  <a:lnTo>
                    <a:pt x="19" y="79"/>
                  </a:lnTo>
                  <a:lnTo>
                    <a:pt x="21" y="74"/>
                  </a:lnTo>
                  <a:lnTo>
                    <a:pt x="24" y="72"/>
                  </a:lnTo>
                  <a:lnTo>
                    <a:pt x="28" y="67"/>
                  </a:lnTo>
                  <a:lnTo>
                    <a:pt x="30" y="65"/>
                  </a:lnTo>
                  <a:lnTo>
                    <a:pt x="30" y="63"/>
                  </a:lnTo>
                  <a:lnTo>
                    <a:pt x="30" y="61"/>
                  </a:lnTo>
                  <a:lnTo>
                    <a:pt x="28" y="61"/>
                  </a:lnTo>
                  <a:lnTo>
                    <a:pt x="21" y="63"/>
                  </a:lnTo>
                  <a:lnTo>
                    <a:pt x="15" y="65"/>
                  </a:lnTo>
                  <a:lnTo>
                    <a:pt x="12" y="67"/>
                  </a:lnTo>
                  <a:lnTo>
                    <a:pt x="6" y="67"/>
                  </a:lnTo>
                  <a:lnTo>
                    <a:pt x="6" y="69"/>
                  </a:lnTo>
                  <a:lnTo>
                    <a:pt x="4" y="69"/>
                  </a:lnTo>
                  <a:lnTo>
                    <a:pt x="0" y="72"/>
                  </a:lnTo>
                </a:path>
              </a:pathLst>
            </a:custGeom>
            <a:solidFill>
              <a:srgbClr val="7FFF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32" name="Freeform 133"/>
            <p:cNvSpPr>
              <a:spLocks/>
            </p:cNvSpPr>
            <p:nvPr/>
          </p:nvSpPr>
          <p:spPr bwMode="auto">
            <a:xfrm>
              <a:off x="2638" y="2939"/>
              <a:ext cx="84" cy="75"/>
            </a:xfrm>
            <a:custGeom>
              <a:avLst/>
              <a:gdLst>
                <a:gd name="T0" fmla="*/ 74 w 84"/>
                <a:gd name="T1" fmla="*/ 5 h 75"/>
                <a:gd name="T2" fmla="*/ 70 w 84"/>
                <a:gd name="T3" fmla="*/ 0 h 75"/>
                <a:gd name="T4" fmla="*/ 67 w 84"/>
                <a:gd name="T5" fmla="*/ 2 h 75"/>
                <a:gd name="T6" fmla="*/ 65 w 84"/>
                <a:gd name="T7" fmla="*/ 2 h 75"/>
                <a:gd name="T8" fmla="*/ 61 w 84"/>
                <a:gd name="T9" fmla="*/ 5 h 75"/>
                <a:gd name="T10" fmla="*/ 58 w 84"/>
                <a:gd name="T11" fmla="*/ 5 h 75"/>
                <a:gd name="T12" fmla="*/ 52 w 84"/>
                <a:gd name="T13" fmla="*/ 7 h 75"/>
                <a:gd name="T14" fmla="*/ 49 w 84"/>
                <a:gd name="T15" fmla="*/ 12 h 75"/>
                <a:gd name="T16" fmla="*/ 43 w 84"/>
                <a:gd name="T17" fmla="*/ 14 h 75"/>
                <a:gd name="T18" fmla="*/ 36 w 84"/>
                <a:gd name="T19" fmla="*/ 19 h 75"/>
                <a:gd name="T20" fmla="*/ 34 w 84"/>
                <a:gd name="T21" fmla="*/ 26 h 75"/>
                <a:gd name="T22" fmla="*/ 27 w 84"/>
                <a:gd name="T23" fmla="*/ 33 h 75"/>
                <a:gd name="T24" fmla="*/ 22 w 84"/>
                <a:gd name="T25" fmla="*/ 39 h 75"/>
                <a:gd name="T26" fmla="*/ 16 w 84"/>
                <a:gd name="T27" fmla="*/ 51 h 75"/>
                <a:gd name="T28" fmla="*/ 9 w 84"/>
                <a:gd name="T29" fmla="*/ 60 h 75"/>
                <a:gd name="T30" fmla="*/ 0 w 84"/>
                <a:gd name="T31" fmla="*/ 72 h 75"/>
                <a:gd name="T32" fmla="*/ 6 w 84"/>
                <a:gd name="T33" fmla="*/ 74 h 75"/>
                <a:gd name="T34" fmla="*/ 12 w 84"/>
                <a:gd name="T35" fmla="*/ 63 h 75"/>
                <a:gd name="T36" fmla="*/ 18 w 84"/>
                <a:gd name="T37" fmla="*/ 51 h 75"/>
                <a:gd name="T38" fmla="*/ 25 w 84"/>
                <a:gd name="T39" fmla="*/ 41 h 75"/>
                <a:gd name="T40" fmla="*/ 31 w 84"/>
                <a:gd name="T41" fmla="*/ 35 h 75"/>
                <a:gd name="T42" fmla="*/ 36 w 84"/>
                <a:gd name="T43" fmla="*/ 28 h 75"/>
                <a:gd name="T44" fmla="*/ 43 w 84"/>
                <a:gd name="T45" fmla="*/ 24 h 75"/>
                <a:gd name="T46" fmla="*/ 49 w 84"/>
                <a:gd name="T47" fmla="*/ 19 h 75"/>
                <a:gd name="T48" fmla="*/ 52 w 84"/>
                <a:gd name="T49" fmla="*/ 14 h 75"/>
                <a:gd name="T50" fmla="*/ 58 w 84"/>
                <a:gd name="T51" fmla="*/ 12 h 75"/>
                <a:gd name="T52" fmla="*/ 61 w 84"/>
                <a:gd name="T53" fmla="*/ 9 h 75"/>
                <a:gd name="T54" fmla="*/ 65 w 84"/>
                <a:gd name="T55" fmla="*/ 7 h 75"/>
                <a:gd name="T56" fmla="*/ 67 w 84"/>
                <a:gd name="T57" fmla="*/ 7 h 75"/>
                <a:gd name="T58" fmla="*/ 70 w 84"/>
                <a:gd name="T59" fmla="*/ 5 h 75"/>
                <a:gd name="T60" fmla="*/ 74 w 84"/>
                <a:gd name="T61" fmla="*/ 5 h 75"/>
                <a:gd name="T62" fmla="*/ 70 w 84"/>
                <a:gd name="T63" fmla="*/ 5 h 75"/>
                <a:gd name="T64" fmla="*/ 70 w 84"/>
                <a:gd name="T65" fmla="*/ 0 h 75"/>
                <a:gd name="T66" fmla="*/ 74 w 84"/>
                <a:gd name="T67" fmla="*/ 5 h 75"/>
                <a:gd name="T68" fmla="*/ 83 w 84"/>
                <a:gd name="T69" fmla="*/ 0 h 75"/>
                <a:gd name="T70" fmla="*/ 70 w 84"/>
                <a:gd name="T71" fmla="*/ 0 h 75"/>
                <a:gd name="T72" fmla="*/ 74 w 84"/>
                <a:gd name="T73" fmla="*/ 5 h 7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84" h="75">
                  <a:moveTo>
                    <a:pt x="74" y="5"/>
                  </a:moveTo>
                  <a:lnTo>
                    <a:pt x="70" y="0"/>
                  </a:lnTo>
                  <a:lnTo>
                    <a:pt x="67" y="2"/>
                  </a:lnTo>
                  <a:lnTo>
                    <a:pt x="65" y="2"/>
                  </a:lnTo>
                  <a:lnTo>
                    <a:pt x="61" y="5"/>
                  </a:lnTo>
                  <a:lnTo>
                    <a:pt x="58" y="5"/>
                  </a:lnTo>
                  <a:lnTo>
                    <a:pt x="52" y="7"/>
                  </a:lnTo>
                  <a:lnTo>
                    <a:pt x="49" y="12"/>
                  </a:lnTo>
                  <a:lnTo>
                    <a:pt x="43" y="14"/>
                  </a:lnTo>
                  <a:lnTo>
                    <a:pt x="36" y="19"/>
                  </a:lnTo>
                  <a:lnTo>
                    <a:pt x="34" y="26"/>
                  </a:lnTo>
                  <a:lnTo>
                    <a:pt x="27" y="33"/>
                  </a:lnTo>
                  <a:lnTo>
                    <a:pt x="22" y="39"/>
                  </a:lnTo>
                  <a:lnTo>
                    <a:pt x="16" y="51"/>
                  </a:lnTo>
                  <a:lnTo>
                    <a:pt x="9" y="60"/>
                  </a:lnTo>
                  <a:lnTo>
                    <a:pt x="0" y="72"/>
                  </a:lnTo>
                  <a:lnTo>
                    <a:pt x="6" y="74"/>
                  </a:lnTo>
                  <a:lnTo>
                    <a:pt x="12" y="63"/>
                  </a:lnTo>
                  <a:lnTo>
                    <a:pt x="18" y="51"/>
                  </a:lnTo>
                  <a:lnTo>
                    <a:pt x="25" y="41"/>
                  </a:lnTo>
                  <a:lnTo>
                    <a:pt x="31" y="35"/>
                  </a:lnTo>
                  <a:lnTo>
                    <a:pt x="36" y="28"/>
                  </a:lnTo>
                  <a:lnTo>
                    <a:pt x="43" y="24"/>
                  </a:lnTo>
                  <a:lnTo>
                    <a:pt x="49" y="19"/>
                  </a:lnTo>
                  <a:lnTo>
                    <a:pt x="52" y="14"/>
                  </a:lnTo>
                  <a:lnTo>
                    <a:pt x="58" y="12"/>
                  </a:lnTo>
                  <a:lnTo>
                    <a:pt x="61" y="9"/>
                  </a:lnTo>
                  <a:lnTo>
                    <a:pt x="65" y="7"/>
                  </a:lnTo>
                  <a:lnTo>
                    <a:pt x="67" y="7"/>
                  </a:lnTo>
                  <a:lnTo>
                    <a:pt x="70" y="5"/>
                  </a:lnTo>
                  <a:lnTo>
                    <a:pt x="74" y="5"/>
                  </a:lnTo>
                  <a:lnTo>
                    <a:pt x="70" y="5"/>
                  </a:lnTo>
                  <a:lnTo>
                    <a:pt x="70" y="0"/>
                  </a:lnTo>
                  <a:lnTo>
                    <a:pt x="74" y="5"/>
                  </a:lnTo>
                  <a:lnTo>
                    <a:pt x="83" y="0"/>
                  </a:lnTo>
                  <a:lnTo>
                    <a:pt x="70" y="0"/>
                  </a:lnTo>
                  <a:lnTo>
                    <a:pt x="74" y="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33" name="Freeform 134"/>
            <p:cNvSpPr>
              <a:spLocks/>
            </p:cNvSpPr>
            <p:nvPr/>
          </p:nvSpPr>
          <p:spPr bwMode="auto">
            <a:xfrm>
              <a:off x="2674" y="2939"/>
              <a:ext cx="38" cy="51"/>
            </a:xfrm>
            <a:custGeom>
              <a:avLst/>
              <a:gdLst>
                <a:gd name="T0" fmla="*/ 6 w 38"/>
                <a:gd name="T1" fmla="*/ 50 h 51"/>
                <a:gd name="T2" fmla="*/ 6 w 38"/>
                <a:gd name="T3" fmla="*/ 50 h 51"/>
                <a:gd name="T4" fmla="*/ 8 w 38"/>
                <a:gd name="T5" fmla="*/ 39 h 51"/>
                <a:gd name="T6" fmla="*/ 11 w 38"/>
                <a:gd name="T7" fmla="*/ 32 h 51"/>
                <a:gd name="T8" fmla="*/ 14 w 38"/>
                <a:gd name="T9" fmla="*/ 23 h 51"/>
                <a:gd name="T10" fmla="*/ 20 w 38"/>
                <a:gd name="T11" fmla="*/ 16 h 51"/>
                <a:gd name="T12" fmla="*/ 29 w 38"/>
                <a:gd name="T13" fmla="*/ 11 h 51"/>
                <a:gd name="T14" fmla="*/ 31 w 38"/>
                <a:gd name="T15" fmla="*/ 7 h 51"/>
                <a:gd name="T16" fmla="*/ 37 w 38"/>
                <a:gd name="T17" fmla="*/ 5 h 51"/>
                <a:gd name="T18" fmla="*/ 34 w 38"/>
                <a:gd name="T19" fmla="*/ 0 h 51"/>
                <a:gd name="T20" fmla="*/ 31 w 38"/>
                <a:gd name="T21" fmla="*/ 2 h 51"/>
                <a:gd name="T22" fmla="*/ 29 w 38"/>
                <a:gd name="T23" fmla="*/ 5 h 51"/>
                <a:gd name="T24" fmla="*/ 23 w 38"/>
                <a:gd name="T25" fmla="*/ 9 h 51"/>
                <a:gd name="T26" fmla="*/ 17 w 38"/>
                <a:gd name="T27" fmla="*/ 14 h 51"/>
                <a:gd name="T28" fmla="*/ 11 w 38"/>
                <a:gd name="T29" fmla="*/ 20 h 51"/>
                <a:gd name="T30" fmla="*/ 6 w 38"/>
                <a:gd name="T31" fmla="*/ 30 h 51"/>
                <a:gd name="T32" fmla="*/ 3 w 38"/>
                <a:gd name="T33" fmla="*/ 39 h 51"/>
                <a:gd name="T34" fmla="*/ 0 w 38"/>
                <a:gd name="T35" fmla="*/ 50 h 51"/>
                <a:gd name="T36" fmla="*/ 6 w 38"/>
                <a:gd name="T37" fmla="*/ 50 h 5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8" h="51">
                  <a:moveTo>
                    <a:pt x="6" y="50"/>
                  </a:moveTo>
                  <a:lnTo>
                    <a:pt x="6" y="50"/>
                  </a:lnTo>
                  <a:lnTo>
                    <a:pt x="8" y="39"/>
                  </a:lnTo>
                  <a:lnTo>
                    <a:pt x="11" y="32"/>
                  </a:lnTo>
                  <a:lnTo>
                    <a:pt x="14" y="23"/>
                  </a:lnTo>
                  <a:lnTo>
                    <a:pt x="20" y="16"/>
                  </a:lnTo>
                  <a:lnTo>
                    <a:pt x="29" y="11"/>
                  </a:lnTo>
                  <a:lnTo>
                    <a:pt x="31" y="7"/>
                  </a:lnTo>
                  <a:lnTo>
                    <a:pt x="37" y="5"/>
                  </a:lnTo>
                  <a:lnTo>
                    <a:pt x="34" y="0"/>
                  </a:lnTo>
                  <a:lnTo>
                    <a:pt x="31" y="2"/>
                  </a:lnTo>
                  <a:lnTo>
                    <a:pt x="29" y="5"/>
                  </a:lnTo>
                  <a:lnTo>
                    <a:pt x="23" y="9"/>
                  </a:lnTo>
                  <a:lnTo>
                    <a:pt x="17" y="14"/>
                  </a:lnTo>
                  <a:lnTo>
                    <a:pt x="11" y="20"/>
                  </a:lnTo>
                  <a:lnTo>
                    <a:pt x="6" y="30"/>
                  </a:lnTo>
                  <a:lnTo>
                    <a:pt x="3" y="39"/>
                  </a:lnTo>
                  <a:lnTo>
                    <a:pt x="0" y="50"/>
                  </a:lnTo>
                  <a:lnTo>
                    <a:pt x="6" y="5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34" name="Freeform 135"/>
            <p:cNvSpPr>
              <a:spLocks/>
            </p:cNvSpPr>
            <p:nvPr/>
          </p:nvSpPr>
          <p:spPr bwMode="auto">
            <a:xfrm>
              <a:off x="2662" y="2993"/>
              <a:ext cx="24" cy="33"/>
            </a:xfrm>
            <a:custGeom>
              <a:avLst/>
              <a:gdLst>
                <a:gd name="T0" fmla="*/ 5 w 24"/>
                <a:gd name="T1" fmla="*/ 32 h 33"/>
                <a:gd name="T2" fmla="*/ 5 w 24"/>
                <a:gd name="T3" fmla="*/ 32 h 33"/>
                <a:gd name="T4" fmla="*/ 15 w 24"/>
                <a:gd name="T5" fmla="*/ 26 h 33"/>
                <a:gd name="T6" fmla="*/ 20 w 24"/>
                <a:gd name="T7" fmla="*/ 21 h 33"/>
                <a:gd name="T8" fmla="*/ 23 w 24"/>
                <a:gd name="T9" fmla="*/ 17 h 33"/>
                <a:gd name="T10" fmla="*/ 23 w 24"/>
                <a:gd name="T11" fmla="*/ 13 h 33"/>
                <a:gd name="T12" fmla="*/ 23 w 24"/>
                <a:gd name="T13" fmla="*/ 11 h 33"/>
                <a:gd name="T14" fmla="*/ 20 w 24"/>
                <a:gd name="T15" fmla="*/ 8 h 33"/>
                <a:gd name="T16" fmla="*/ 18 w 24"/>
                <a:gd name="T17" fmla="*/ 6 h 33"/>
                <a:gd name="T18" fmla="*/ 15 w 24"/>
                <a:gd name="T19" fmla="*/ 0 h 33"/>
                <a:gd name="T20" fmla="*/ 10 w 24"/>
                <a:gd name="T21" fmla="*/ 0 h 33"/>
                <a:gd name="T22" fmla="*/ 12 w 24"/>
                <a:gd name="T23" fmla="*/ 6 h 33"/>
                <a:gd name="T24" fmla="*/ 15 w 24"/>
                <a:gd name="T25" fmla="*/ 11 h 33"/>
                <a:gd name="T26" fmla="*/ 18 w 24"/>
                <a:gd name="T27" fmla="*/ 15 h 33"/>
                <a:gd name="T28" fmla="*/ 20 w 24"/>
                <a:gd name="T29" fmla="*/ 15 h 33"/>
                <a:gd name="T30" fmla="*/ 18 w 24"/>
                <a:gd name="T31" fmla="*/ 17 h 33"/>
                <a:gd name="T32" fmla="*/ 12 w 24"/>
                <a:gd name="T33" fmla="*/ 21 h 33"/>
                <a:gd name="T34" fmla="*/ 0 w 24"/>
                <a:gd name="T35" fmla="*/ 30 h 33"/>
                <a:gd name="T36" fmla="*/ 5 w 24"/>
                <a:gd name="T37" fmla="*/ 32 h 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4" h="33">
                  <a:moveTo>
                    <a:pt x="5" y="32"/>
                  </a:moveTo>
                  <a:lnTo>
                    <a:pt x="5" y="32"/>
                  </a:lnTo>
                  <a:lnTo>
                    <a:pt x="15" y="26"/>
                  </a:lnTo>
                  <a:lnTo>
                    <a:pt x="20" y="21"/>
                  </a:lnTo>
                  <a:lnTo>
                    <a:pt x="23" y="17"/>
                  </a:lnTo>
                  <a:lnTo>
                    <a:pt x="23" y="13"/>
                  </a:lnTo>
                  <a:lnTo>
                    <a:pt x="23" y="11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12" y="6"/>
                  </a:lnTo>
                  <a:lnTo>
                    <a:pt x="15" y="11"/>
                  </a:lnTo>
                  <a:lnTo>
                    <a:pt x="18" y="15"/>
                  </a:lnTo>
                  <a:lnTo>
                    <a:pt x="20" y="15"/>
                  </a:lnTo>
                  <a:lnTo>
                    <a:pt x="18" y="17"/>
                  </a:lnTo>
                  <a:lnTo>
                    <a:pt x="12" y="21"/>
                  </a:lnTo>
                  <a:lnTo>
                    <a:pt x="0" y="30"/>
                  </a:lnTo>
                  <a:lnTo>
                    <a:pt x="5" y="3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35" name="Freeform 136"/>
            <p:cNvSpPr>
              <a:spLocks/>
            </p:cNvSpPr>
            <p:nvPr/>
          </p:nvSpPr>
          <p:spPr bwMode="auto">
            <a:xfrm>
              <a:off x="2648" y="3003"/>
              <a:ext cx="24" cy="30"/>
            </a:xfrm>
            <a:custGeom>
              <a:avLst/>
              <a:gdLst>
                <a:gd name="T0" fmla="*/ 18 w 24"/>
                <a:gd name="T1" fmla="*/ 4 h 30"/>
                <a:gd name="T2" fmla="*/ 18 w 24"/>
                <a:gd name="T3" fmla="*/ 4 h 30"/>
                <a:gd name="T4" fmla="*/ 21 w 24"/>
                <a:gd name="T5" fmla="*/ 4 h 30"/>
                <a:gd name="T6" fmla="*/ 18 w 24"/>
                <a:gd name="T7" fmla="*/ 2 h 30"/>
                <a:gd name="T8" fmla="*/ 18 w 24"/>
                <a:gd name="T9" fmla="*/ 4 h 30"/>
                <a:gd name="T10" fmla="*/ 18 w 24"/>
                <a:gd name="T11" fmla="*/ 6 h 30"/>
                <a:gd name="T12" fmla="*/ 15 w 24"/>
                <a:gd name="T13" fmla="*/ 9 h 30"/>
                <a:gd name="T14" fmla="*/ 13 w 24"/>
                <a:gd name="T15" fmla="*/ 10 h 30"/>
                <a:gd name="T16" fmla="*/ 11 w 24"/>
                <a:gd name="T17" fmla="*/ 15 h 30"/>
                <a:gd name="T18" fmla="*/ 8 w 24"/>
                <a:gd name="T19" fmla="*/ 17 h 30"/>
                <a:gd name="T20" fmla="*/ 5 w 24"/>
                <a:gd name="T21" fmla="*/ 21 h 30"/>
                <a:gd name="T22" fmla="*/ 2 w 24"/>
                <a:gd name="T23" fmla="*/ 23 h 30"/>
                <a:gd name="T24" fmla="*/ 0 w 24"/>
                <a:gd name="T25" fmla="*/ 25 h 30"/>
                <a:gd name="T26" fmla="*/ 0 w 24"/>
                <a:gd name="T27" fmla="*/ 27 h 30"/>
                <a:gd name="T28" fmla="*/ 2 w 24"/>
                <a:gd name="T29" fmla="*/ 29 h 30"/>
                <a:gd name="T30" fmla="*/ 5 w 24"/>
                <a:gd name="T31" fmla="*/ 29 h 30"/>
                <a:gd name="T32" fmla="*/ 8 w 24"/>
                <a:gd name="T33" fmla="*/ 27 h 30"/>
                <a:gd name="T34" fmla="*/ 15 w 24"/>
                <a:gd name="T35" fmla="*/ 23 h 30"/>
                <a:gd name="T36" fmla="*/ 11 w 24"/>
                <a:gd name="T37" fmla="*/ 21 h 30"/>
                <a:gd name="T38" fmla="*/ 5 w 24"/>
                <a:gd name="T39" fmla="*/ 25 h 30"/>
                <a:gd name="T40" fmla="*/ 2 w 24"/>
                <a:gd name="T41" fmla="*/ 25 h 30"/>
                <a:gd name="T42" fmla="*/ 2 w 24"/>
                <a:gd name="T43" fmla="*/ 27 h 30"/>
                <a:gd name="T44" fmla="*/ 5 w 24"/>
                <a:gd name="T45" fmla="*/ 27 h 30"/>
                <a:gd name="T46" fmla="*/ 8 w 24"/>
                <a:gd name="T47" fmla="*/ 25 h 30"/>
                <a:gd name="T48" fmla="*/ 8 w 24"/>
                <a:gd name="T49" fmla="*/ 23 h 30"/>
                <a:gd name="T50" fmla="*/ 11 w 24"/>
                <a:gd name="T51" fmla="*/ 19 h 30"/>
                <a:gd name="T52" fmla="*/ 15 w 24"/>
                <a:gd name="T53" fmla="*/ 17 h 30"/>
                <a:gd name="T54" fmla="*/ 18 w 24"/>
                <a:gd name="T55" fmla="*/ 12 h 30"/>
                <a:gd name="T56" fmla="*/ 21 w 24"/>
                <a:gd name="T57" fmla="*/ 10 h 30"/>
                <a:gd name="T58" fmla="*/ 23 w 24"/>
                <a:gd name="T59" fmla="*/ 9 h 30"/>
                <a:gd name="T60" fmla="*/ 23 w 24"/>
                <a:gd name="T61" fmla="*/ 4 h 30"/>
                <a:gd name="T62" fmla="*/ 23 w 24"/>
                <a:gd name="T63" fmla="*/ 2 h 30"/>
                <a:gd name="T64" fmla="*/ 21 w 24"/>
                <a:gd name="T65" fmla="*/ 0 h 30"/>
                <a:gd name="T66" fmla="*/ 18 w 24"/>
                <a:gd name="T67" fmla="*/ 0 h 30"/>
                <a:gd name="T68" fmla="*/ 18 w 24"/>
                <a:gd name="T69" fmla="*/ 4 h 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4" h="30">
                  <a:moveTo>
                    <a:pt x="18" y="4"/>
                  </a:moveTo>
                  <a:lnTo>
                    <a:pt x="18" y="4"/>
                  </a:lnTo>
                  <a:lnTo>
                    <a:pt x="21" y="4"/>
                  </a:lnTo>
                  <a:lnTo>
                    <a:pt x="18" y="2"/>
                  </a:lnTo>
                  <a:lnTo>
                    <a:pt x="18" y="4"/>
                  </a:lnTo>
                  <a:lnTo>
                    <a:pt x="18" y="6"/>
                  </a:lnTo>
                  <a:lnTo>
                    <a:pt x="15" y="9"/>
                  </a:lnTo>
                  <a:lnTo>
                    <a:pt x="13" y="10"/>
                  </a:lnTo>
                  <a:lnTo>
                    <a:pt x="11" y="15"/>
                  </a:lnTo>
                  <a:lnTo>
                    <a:pt x="8" y="17"/>
                  </a:lnTo>
                  <a:lnTo>
                    <a:pt x="5" y="21"/>
                  </a:lnTo>
                  <a:lnTo>
                    <a:pt x="2" y="23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2" y="29"/>
                  </a:lnTo>
                  <a:lnTo>
                    <a:pt x="5" y="29"/>
                  </a:lnTo>
                  <a:lnTo>
                    <a:pt x="8" y="27"/>
                  </a:lnTo>
                  <a:lnTo>
                    <a:pt x="15" y="23"/>
                  </a:lnTo>
                  <a:lnTo>
                    <a:pt x="11" y="21"/>
                  </a:lnTo>
                  <a:lnTo>
                    <a:pt x="5" y="25"/>
                  </a:lnTo>
                  <a:lnTo>
                    <a:pt x="2" y="25"/>
                  </a:lnTo>
                  <a:lnTo>
                    <a:pt x="2" y="27"/>
                  </a:lnTo>
                  <a:lnTo>
                    <a:pt x="5" y="27"/>
                  </a:lnTo>
                  <a:lnTo>
                    <a:pt x="8" y="25"/>
                  </a:lnTo>
                  <a:lnTo>
                    <a:pt x="8" y="23"/>
                  </a:lnTo>
                  <a:lnTo>
                    <a:pt x="11" y="19"/>
                  </a:lnTo>
                  <a:lnTo>
                    <a:pt x="15" y="17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3" y="9"/>
                  </a:lnTo>
                  <a:lnTo>
                    <a:pt x="23" y="4"/>
                  </a:lnTo>
                  <a:lnTo>
                    <a:pt x="23" y="2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8" y="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36" name="Freeform 137"/>
            <p:cNvSpPr>
              <a:spLocks/>
            </p:cNvSpPr>
            <p:nvPr/>
          </p:nvSpPr>
          <p:spPr bwMode="auto">
            <a:xfrm>
              <a:off x="2636" y="3003"/>
              <a:ext cx="31" cy="19"/>
            </a:xfrm>
            <a:custGeom>
              <a:avLst/>
              <a:gdLst>
                <a:gd name="T0" fmla="*/ 2 w 31"/>
                <a:gd name="T1" fmla="*/ 10 h 19"/>
                <a:gd name="T2" fmla="*/ 8 w 31"/>
                <a:gd name="T3" fmla="*/ 12 h 19"/>
                <a:gd name="T4" fmla="*/ 11 w 31"/>
                <a:gd name="T5" fmla="*/ 12 h 19"/>
                <a:gd name="T6" fmla="*/ 13 w 31"/>
                <a:gd name="T7" fmla="*/ 10 h 19"/>
                <a:gd name="T8" fmla="*/ 16 w 31"/>
                <a:gd name="T9" fmla="*/ 8 h 19"/>
                <a:gd name="T10" fmla="*/ 22 w 31"/>
                <a:gd name="T11" fmla="*/ 8 h 19"/>
                <a:gd name="T12" fmla="*/ 24 w 31"/>
                <a:gd name="T13" fmla="*/ 6 h 19"/>
                <a:gd name="T14" fmla="*/ 30 w 31"/>
                <a:gd name="T15" fmla="*/ 4 h 19"/>
                <a:gd name="T16" fmla="*/ 30 w 31"/>
                <a:gd name="T17" fmla="*/ 0 h 19"/>
                <a:gd name="T18" fmla="*/ 24 w 31"/>
                <a:gd name="T19" fmla="*/ 2 h 19"/>
                <a:gd name="T20" fmla="*/ 19 w 31"/>
                <a:gd name="T21" fmla="*/ 4 h 19"/>
                <a:gd name="T22" fmla="*/ 13 w 31"/>
                <a:gd name="T23" fmla="*/ 6 h 19"/>
                <a:gd name="T24" fmla="*/ 11 w 31"/>
                <a:gd name="T25" fmla="*/ 6 h 19"/>
                <a:gd name="T26" fmla="*/ 8 w 31"/>
                <a:gd name="T27" fmla="*/ 8 h 19"/>
                <a:gd name="T28" fmla="*/ 5 w 31"/>
                <a:gd name="T29" fmla="*/ 8 h 19"/>
                <a:gd name="T30" fmla="*/ 5 w 31"/>
                <a:gd name="T31" fmla="*/ 10 h 19"/>
                <a:gd name="T32" fmla="*/ 8 w 31"/>
                <a:gd name="T33" fmla="*/ 12 h 19"/>
                <a:gd name="T34" fmla="*/ 2 w 31"/>
                <a:gd name="T35" fmla="*/ 10 h 19"/>
                <a:gd name="T36" fmla="*/ 0 w 31"/>
                <a:gd name="T37" fmla="*/ 18 h 19"/>
                <a:gd name="T38" fmla="*/ 8 w 31"/>
                <a:gd name="T39" fmla="*/ 12 h 19"/>
                <a:gd name="T40" fmla="*/ 2 w 31"/>
                <a:gd name="T41" fmla="*/ 10 h 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1" h="19">
                  <a:moveTo>
                    <a:pt x="2" y="10"/>
                  </a:moveTo>
                  <a:lnTo>
                    <a:pt x="8" y="12"/>
                  </a:lnTo>
                  <a:lnTo>
                    <a:pt x="11" y="12"/>
                  </a:lnTo>
                  <a:lnTo>
                    <a:pt x="13" y="10"/>
                  </a:lnTo>
                  <a:lnTo>
                    <a:pt x="16" y="8"/>
                  </a:lnTo>
                  <a:lnTo>
                    <a:pt x="22" y="8"/>
                  </a:lnTo>
                  <a:lnTo>
                    <a:pt x="24" y="6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24" y="2"/>
                  </a:lnTo>
                  <a:lnTo>
                    <a:pt x="19" y="4"/>
                  </a:lnTo>
                  <a:lnTo>
                    <a:pt x="13" y="6"/>
                  </a:lnTo>
                  <a:lnTo>
                    <a:pt x="11" y="6"/>
                  </a:lnTo>
                  <a:lnTo>
                    <a:pt x="8" y="8"/>
                  </a:lnTo>
                  <a:lnTo>
                    <a:pt x="5" y="8"/>
                  </a:lnTo>
                  <a:lnTo>
                    <a:pt x="5" y="10"/>
                  </a:lnTo>
                  <a:lnTo>
                    <a:pt x="8" y="12"/>
                  </a:lnTo>
                  <a:lnTo>
                    <a:pt x="2" y="10"/>
                  </a:lnTo>
                  <a:lnTo>
                    <a:pt x="0" y="18"/>
                  </a:lnTo>
                  <a:lnTo>
                    <a:pt x="8" y="12"/>
                  </a:lnTo>
                  <a:lnTo>
                    <a:pt x="2" y="1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37" name="Freeform 138"/>
            <p:cNvSpPr>
              <a:spLocks/>
            </p:cNvSpPr>
            <p:nvPr/>
          </p:nvSpPr>
          <p:spPr bwMode="auto">
            <a:xfrm>
              <a:off x="2324" y="2834"/>
              <a:ext cx="82" cy="88"/>
            </a:xfrm>
            <a:custGeom>
              <a:avLst/>
              <a:gdLst>
                <a:gd name="T0" fmla="*/ 5 w 82"/>
                <a:gd name="T1" fmla="*/ 12 h 88"/>
                <a:gd name="T2" fmla="*/ 3 w 82"/>
                <a:gd name="T3" fmla="*/ 29 h 88"/>
                <a:gd name="T4" fmla="*/ 0 w 82"/>
                <a:gd name="T5" fmla="*/ 45 h 88"/>
                <a:gd name="T6" fmla="*/ 3 w 82"/>
                <a:gd name="T7" fmla="*/ 58 h 88"/>
                <a:gd name="T8" fmla="*/ 9 w 82"/>
                <a:gd name="T9" fmla="*/ 73 h 88"/>
                <a:gd name="T10" fmla="*/ 9 w 82"/>
                <a:gd name="T11" fmla="*/ 77 h 88"/>
                <a:gd name="T12" fmla="*/ 12 w 82"/>
                <a:gd name="T13" fmla="*/ 80 h 88"/>
                <a:gd name="T14" fmla="*/ 18 w 82"/>
                <a:gd name="T15" fmla="*/ 82 h 88"/>
                <a:gd name="T16" fmla="*/ 21 w 82"/>
                <a:gd name="T17" fmla="*/ 84 h 88"/>
                <a:gd name="T18" fmla="*/ 27 w 82"/>
                <a:gd name="T19" fmla="*/ 84 h 88"/>
                <a:gd name="T20" fmla="*/ 30 w 82"/>
                <a:gd name="T21" fmla="*/ 87 h 88"/>
                <a:gd name="T22" fmla="*/ 36 w 82"/>
                <a:gd name="T23" fmla="*/ 87 h 88"/>
                <a:gd name="T24" fmla="*/ 42 w 82"/>
                <a:gd name="T25" fmla="*/ 87 h 88"/>
                <a:gd name="T26" fmla="*/ 48 w 82"/>
                <a:gd name="T27" fmla="*/ 87 h 88"/>
                <a:gd name="T28" fmla="*/ 54 w 82"/>
                <a:gd name="T29" fmla="*/ 84 h 88"/>
                <a:gd name="T30" fmla="*/ 60 w 82"/>
                <a:gd name="T31" fmla="*/ 82 h 88"/>
                <a:gd name="T32" fmla="*/ 67 w 82"/>
                <a:gd name="T33" fmla="*/ 80 h 88"/>
                <a:gd name="T34" fmla="*/ 69 w 82"/>
                <a:gd name="T35" fmla="*/ 77 h 88"/>
                <a:gd name="T36" fmla="*/ 76 w 82"/>
                <a:gd name="T37" fmla="*/ 73 h 88"/>
                <a:gd name="T38" fmla="*/ 78 w 82"/>
                <a:gd name="T39" fmla="*/ 70 h 88"/>
                <a:gd name="T40" fmla="*/ 81 w 82"/>
                <a:gd name="T41" fmla="*/ 63 h 88"/>
                <a:gd name="T42" fmla="*/ 81 w 82"/>
                <a:gd name="T43" fmla="*/ 61 h 88"/>
                <a:gd name="T44" fmla="*/ 81 w 82"/>
                <a:gd name="T45" fmla="*/ 58 h 88"/>
                <a:gd name="T46" fmla="*/ 78 w 82"/>
                <a:gd name="T47" fmla="*/ 56 h 88"/>
                <a:gd name="T48" fmla="*/ 76 w 82"/>
                <a:gd name="T49" fmla="*/ 54 h 88"/>
                <a:gd name="T50" fmla="*/ 72 w 82"/>
                <a:gd name="T51" fmla="*/ 54 h 88"/>
                <a:gd name="T52" fmla="*/ 69 w 82"/>
                <a:gd name="T53" fmla="*/ 54 h 88"/>
                <a:gd name="T54" fmla="*/ 63 w 82"/>
                <a:gd name="T55" fmla="*/ 54 h 88"/>
                <a:gd name="T56" fmla="*/ 60 w 82"/>
                <a:gd name="T57" fmla="*/ 52 h 88"/>
                <a:gd name="T58" fmla="*/ 54 w 82"/>
                <a:gd name="T59" fmla="*/ 52 h 88"/>
                <a:gd name="T60" fmla="*/ 51 w 82"/>
                <a:gd name="T61" fmla="*/ 49 h 88"/>
                <a:gd name="T62" fmla="*/ 45 w 82"/>
                <a:gd name="T63" fmla="*/ 47 h 88"/>
                <a:gd name="T64" fmla="*/ 42 w 82"/>
                <a:gd name="T65" fmla="*/ 45 h 88"/>
                <a:gd name="T66" fmla="*/ 36 w 82"/>
                <a:gd name="T67" fmla="*/ 42 h 88"/>
                <a:gd name="T68" fmla="*/ 33 w 82"/>
                <a:gd name="T69" fmla="*/ 40 h 88"/>
                <a:gd name="T70" fmla="*/ 30 w 82"/>
                <a:gd name="T71" fmla="*/ 35 h 88"/>
                <a:gd name="T72" fmla="*/ 27 w 82"/>
                <a:gd name="T73" fmla="*/ 33 h 88"/>
                <a:gd name="T74" fmla="*/ 27 w 82"/>
                <a:gd name="T75" fmla="*/ 29 h 88"/>
                <a:gd name="T76" fmla="*/ 23 w 82"/>
                <a:gd name="T77" fmla="*/ 26 h 88"/>
                <a:gd name="T78" fmla="*/ 23 w 82"/>
                <a:gd name="T79" fmla="*/ 19 h 88"/>
                <a:gd name="T80" fmla="*/ 21 w 82"/>
                <a:gd name="T81" fmla="*/ 12 h 88"/>
                <a:gd name="T82" fmla="*/ 18 w 82"/>
                <a:gd name="T83" fmla="*/ 5 h 88"/>
                <a:gd name="T84" fmla="*/ 14 w 82"/>
                <a:gd name="T85" fmla="*/ 0 h 88"/>
                <a:gd name="T86" fmla="*/ 12 w 82"/>
                <a:gd name="T87" fmla="*/ 0 h 88"/>
                <a:gd name="T88" fmla="*/ 9 w 82"/>
                <a:gd name="T89" fmla="*/ 0 h 88"/>
                <a:gd name="T90" fmla="*/ 5 w 82"/>
                <a:gd name="T91" fmla="*/ 5 h 88"/>
                <a:gd name="T92" fmla="*/ 5 w 82"/>
                <a:gd name="T93" fmla="*/ 12 h 8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2" h="88">
                  <a:moveTo>
                    <a:pt x="5" y="12"/>
                  </a:moveTo>
                  <a:lnTo>
                    <a:pt x="3" y="29"/>
                  </a:lnTo>
                  <a:lnTo>
                    <a:pt x="0" y="45"/>
                  </a:lnTo>
                  <a:lnTo>
                    <a:pt x="3" y="58"/>
                  </a:lnTo>
                  <a:lnTo>
                    <a:pt x="9" y="73"/>
                  </a:lnTo>
                  <a:lnTo>
                    <a:pt x="9" y="77"/>
                  </a:lnTo>
                  <a:lnTo>
                    <a:pt x="12" y="80"/>
                  </a:lnTo>
                  <a:lnTo>
                    <a:pt x="18" y="82"/>
                  </a:lnTo>
                  <a:lnTo>
                    <a:pt x="21" y="84"/>
                  </a:lnTo>
                  <a:lnTo>
                    <a:pt x="27" y="84"/>
                  </a:lnTo>
                  <a:lnTo>
                    <a:pt x="30" y="87"/>
                  </a:lnTo>
                  <a:lnTo>
                    <a:pt x="36" y="87"/>
                  </a:lnTo>
                  <a:lnTo>
                    <a:pt x="42" y="87"/>
                  </a:lnTo>
                  <a:lnTo>
                    <a:pt x="48" y="87"/>
                  </a:lnTo>
                  <a:lnTo>
                    <a:pt x="54" y="84"/>
                  </a:lnTo>
                  <a:lnTo>
                    <a:pt x="60" y="82"/>
                  </a:lnTo>
                  <a:lnTo>
                    <a:pt x="67" y="80"/>
                  </a:lnTo>
                  <a:lnTo>
                    <a:pt x="69" y="77"/>
                  </a:lnTo>
                  <a:lnTo>
                    <a:pt x="76" y="73"/>
                  </a:lnTo>
                  <a:lnTo>
                    <a:pt x="78" y="70"/>
                  </a:lnTo>
                  <a:lnTo>
                    <a:pt x="81" y="63"/>
                  </a:lnTo>
                  <a:lnTo>
                    <a:pt x="81" y="61"/>
                  </a:lnTo>
                  <a:lnTo>
                    <a:pt x="81" y="58"/>
                  </a:lnTo>
                  <a:lnTo>
                    <a:pt x="78" y="56"/>
                  </a:lnTo>
                  <a:lnTo>
                    <a:pt x="76" y="54"/>
                  </a:lnTo>
                  <a:lnTo>
                    <a:pt x="72" y="54"/>
                  </a:lnTo>
                  <a:lnTo>
                    <a:pt x="69" y="54"/>
                  </a:lnTo>
                  <a:lnTo>
                    <a:pt x="63" y="54"/>
                  </a:lnTo>
                  <a:lnTo>
                    <a:pt x="60" y="52"/>
                  </a:lnTo>
                  <a:lnTo>
                    <a:pt x="54" y="52"/>
                  </a:lnTo>
                  <a:lnTo>
                    <a:pt x="51" y="49"/>
                  </a:lnTo>
                  <a:lnTo>
                    <a:pt x="45" y="47"/>
                  </a:lnTo>
                  <a:lnTo>
                    <a:pt x="42" y="45"/>
                  </a:lnTo>
                  <a:lnTo>
                    <a:pt x="36" y="42"/>
                  </a:lnTo>
                  <a:lnTo>
                    <a:pt x="33" y="40"/>
                  </a:lnTo>
                  <a:lnTo>
                    <a:pt x="30" y="35"/>
                  </a:lnTo>
                  <a:lnTo>
                    <a:pt x="27" y="33"/>
                  </a:lnTo>
                  <a:lnTo>
                    <a:pt x="27" y="29"/>
                  </a:lnTo>
                  <a:lnTo>
                    <a:pt x="23" y="26"/>
                  </a:lnTo>
                  <a:lnTo>
                    <a:pt x="23" y="19"/>
                  </a:lnTo>
                  <a:lnTo>
                    <a:pt x="21" y="12"/>
                  </a:lnTo>
                  <a:lnTo>
                    <a:pt x="18" y="5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5" y="5"/>
                  </a:lnTo>
                  <a:lnTo>
                    <a:pt x="5" y="12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38" name="Freeform 139"/>
            <p:cNvSpPr>
              <a:spLocks/>
            </p:cNvSpPr>
            <p:nvPr/>
          </p:nvSpPr>
          <p:spPr bwMode="auto">
            <a:xfrm>
              <a:off x="2320" y="2844"/>
              <a:ext cx="8" cy="63"/>
            </a:xfrm>
            <a:custGeom>
              <a:avLst/>
              <a:gdLst>
                <a:gd name="T0" fmla="*/ 7 w 8"/>
                <a:gd name="T1" fmla="*/ 62 h 63"/>
                <a:gd name="T2" fmla="*/ 7 w 8"/>
                <a:gd name="T3" fmla="*/ 62 h 63"/>
                <a:gd name="T4" fmla="*/ 5 w 8"/>
                <a:gd name="T5" fmla="*/ 48 h 63"/>
                <a:gd name="T6" fmla="*/ 4 w 8"/>
                <a:gd name="T7" fmla="*/ 34 h 63"/>
                <a:gd name="T8" fmla="*/ 5 w 8"/>
                <a:gd name="T9" fmla="*/ 18 h 63"/>
                <a:gd name="T10" fmla="*/ 7 w 8"/>
                <a:gd name="T11" fmla="*/ 2 h 63"/>
                <a:gd name="T12" fmla="*/ 4 w 8"/>
                <a:gd name="T13" fmla="*/ 0 h 63"/>
                <a:gd name="T14" fmla="*/ 2 w 8"/>
                <a:gd name="T15" fmla="*/ 18 h 63"/>
                <a:gd name="T16" fmla="*/ 0 w 8"/>
                <a:gd name="T17" fmla="*/ 34 h 63"/>
                <a:gd name="T18" fmla="*/ 2 w 8"/>
                <a:gd name="T19" fmla="*/ 48 h 63"/>
                <a:gd name="T20" fmla="*/ 5 w 8"/>
                <a:gd name="T21" fmla="*/ 62 h 63"/>
                <a:gd name="T22" fmla="*/ 7 w 8"/>
                <a:gd name="T23" fmla="*/ 62 h 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" h="63">
                  <a:moveTo>
                    <a:pt x="7" y="62"/>
                  </a:moveTo>
                  <a:lnTo>
                    <a:pt x="7" y="62"/>
                  </a:lnTo>
                  <a:lnTo>
                    <a:pt x="5" y="48"/>
                  </a:lnTo>
                  <a:lnTo>
                    <a:pt x="4" y="34"/>
                  </a:lnTo>
                  <a:lnTo>
                    <a:pt x="5" y="18"/>
                  </a:lnTo>
                  <a:lnTo>
                    <a:pt x="7" y="2"/>
                  </a:lnTo>
                  <a:lnTo>
                    <a:pt x="4" y="0"/>
                  </a:lnTo>
                  <a:lnTo>
                    <a:pt x="2" y="18"/>
                  </a:lnTo>
                  <a:lnTo>
                    <a:pt x="0" y="34"/>
                  </a:lnTo>
                  <a:lnTo>
                    <a:pt x="2" y="48"/>
                  </a:lnTo>
                  <a:lnTo>
                    <a:pt x="5" y="62"/>
                  </a:lnTo>
                  <a:lnTo>
                    <a:pt x="7" y="6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39" name="Freeform 140"/>
            <p:cNvSpPr>
              <a:spLocks/>
            </p:cNvSpPr>
            <p:nvPr/>
          </p:nvSpPr>
          <p:spPr bwMode="auto">
            <a:xfrm>
              <a:off x="2329" y="2910"/>
              <a:ext cx="35" cy="14"/>
            </a:xfrm>
            <a:custGeom>
              <a:avLst/>
              <a:gdLst>
                <a:gd name="T0" fmla="*/ 34 w 35"/>
                <a:gd name="T1" fmla="*/ 9 h 14"/>
                <a:gd name="T2" fmla="*/ 34 w 35"/>
                <a:gd name="T3" fmla="*/ 9 h 14"/>
                <a:gd name="T4" fmla="*/ 28 w 35"/>
                <a:gd name="T5" fmla="*/ 9 h 14"/>
                <a:gd name="T6" fmla="*/ 22 w 35"/>
                <a:gd name="T7" fmla="*/ 9 h 14"/>
                <a:gd name="T8" fmla="*/ 20 w 35"/>
                <a:gd name="T9" fmla="*/ 9 h 14"/>
                <a:gd name="T10" fmla="*/ 17 w 35"/>
                <a:gd name="T11" fmla="*/ 7 h 14"/>
                <a:gd name="T12" fmla="*/ 12 w 35"/>
                <a:gd name="T13" fmla="*/ 6 h 14"/>
                <a:gd name="T14" fmla="*/ 8 w 35"/>
                <a:gd name="T15" fmla="*/ 3 h 14"/>
                <a:gd name="T16" fmla="*/ 6 w 35"/>
                <a:gd name="T17" fmla="*/ 2 h 14"/>
                <a:gd name="T18" fmla="*/ 3 w 35"/>
                <a:gd name="T19" fmla="*/ 0 h 14"/>
                <a:gd name="T20" fmla="*/ 0 w 35"/>
                <a:gd name="T21" fmla="*/ 0 h 14"/>
                <a:gd name="T22" fmla="*/ 3 w 35"/>
                <a:gd name="T23" fmla="*/ 3 h 14"/>
                <a:gd name="T24" fmla="*/ 6 w 35"/>
                <a:gd name="T25" fmla="*/ 6 h 14"/>
                <a:gd name="T26" fmla="*/ 8 w 35"/>
                <a:gd name="T27" fmla="*/ 9 h 14"/>
                <a:gd name="T28" fmla="*/ 14 w 35"/>
                <a:gd name="T29" fmla="*/ 11 h 14"/>
                <a:gd name="T30" fmla="*/ 17 w 35"/>
                <a:gd name="T31" fmla="*/ 11 h 14"/>
                <a:gd name="T32" fmla="*/ 22 w 35"/>
                <a:gd name="T33" fmla="*/ 13 h 14"/>
                <a:gd name="T34" fmla="*/ 28 w 35"/>
                <a:gd name="T35" fmla="*/ 13 h 14"/>
                <a:gd name="T36" fmla="*/ 34 w 35"/>
                <a:gd name="T37" fmla="*/ 13 h 14"/>
                <a:gd name="T38" fmla="*/ 34 w 35"/>
                <a:gd name="T39" fmla="*/ 9 h 1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5" h="14">
                  <a:moveTo>
                    <a:pt x="34" y="9"/>
                  </a:moveTo>
                  <a:lnTo>
                    <a:pt x="34" y="9"/>
                  </a:lnTo>
                  <a:lnTo>
                    <a:pt x="28" y="9"/>
                  </a:lnTo>
                  <a:lnTo>
                    <a:pt x="22" y="9"/>
                  </a:lnTo>
                  <a:lnTo>
                    <a:pt x="20" y="9"/>
                  </a:lnTo>
                  <a:lnTo>
                    <a:pt x="17" y="7"/>
                  </a:lnTo>
                  <a:lnTo>
                    <a:pt x="12" y="6"/>
                  </a:lnTo>
                  <a:lnTo>
                    <a:pt x="8" y="3"/>
                  </a:lnTo>
                  <a:lnTo>
                    <a:pt x="6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6" y="6"/>
                  </a:lnTo>
                  <a:lnTo>
                    <a:pt x="8" y="9"/>
                  </a:lnTo>
                  <a:lnTo>
                    <a:pt x="14" y="11"/>
                  </a:lnTo>
                  <a:lnTo>
                    <a:pt x="17" y="11"/>
                  </a:lnTo>
                  <a:lnTo>
                    <a:pt x="22" y="13"/>
                  </a:lnTo>
                  <a:lnTo>
                    <a:pt x="28" y="13"/>
                  </a:lnTo>
                  <a:lnTo>
                    <a:pt x="34" y="13"/>
                  </a:lnTo>
                  <a:lnTo>
                    <a:pt x="34" y="9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40" name="Freeform 141"/>
            <p:cNvSpPr>
              <a:spLocks/>
            </p:cNvSpPr>
            <p:nvPr/>
          </p:nvSpPr>
          <p:spPr bwMode="auto">
            <a:xfrm>
              <a:off x="2369" y="2900"/>
              <a:ext cx="41" cy="24"/>
            </a:xfrm>
            <a:custGeom>
              <a:avLst/>
              <a:gdLst>
                <a:gd name="T0" fmla="*/ 34 w 41"/>
                <a:gd name="T1" fmla="*/ 0 h 24"/>
                <a:gd name="T2" fmla="*/ 34 w 41"/>
                <a:gd name="T3" fmla="*/ 0 h 24"/>
                <a:gd name="T4" fmla="*/ 31 w 41"/>
                <a:gd name="T5" fmla="*/ 4 h 24"/>
                <a:gd name="T6" fmla="*/ 28 w 41"/>
                <a:gd name="T7" fmla="*/ 9 h 24"/>
                <a:gd name="T8" fmla="*/ 26 w 41"/>
                <a:gd name="T9" fmla="*/ 11 h 24"/>
                <a:gd name="T10" fmla="*/ 20 w 41"/>
                <a:gd name="T11" fmla="*/ 15 h 24"/>
                <a:gd name="T12" fmla="*/ 14 w 41"/>
                <a:gd name="T13" fmla="*/ 17 h 24"/>
                <a:gd name="T14" fmla="*/ 9 w 41"/>
                <a:gd name="T15" fmla="*/ 17 h 24"/>
                <a:gd name="T16" fmla="*/ 5 w 41"/>
                <a:gd name="T17" fmla="*/ 19 h 24"/>
                <a:gd name="T18" fmla="*/ 0 w 41"/>
                <a:gd name="T19" fmla="*/ 19 h 24"/>
                <a:gd name="T20" fmla="*/ 0 w 41"/>
                <a:gd name="T21" fmla="*/ 23 h 24"/>
                <a:gd name="T22" fmla="*/ 5 w 41"/>
                <a:gd name="T23" fmla="*/ 23 h 24"/>
                <a:gd name="T24" fmla="*/ 11 w 41"/>
                <a:gd name="T25" fmla="*/ 21 h 24"/>
                <a:gd name="T26" fmla="*/ 17 w 41"/>
                <a:gd name="T27" fmla="*/ 19 h 24"/>
                <a:gd name="T28" fmla="*/ 23 w 41"/>
                <a:gd name="T29" fmla="*/ 17 h 24"/>
                <a:gd name="T30" fmla="*/ 28 w 41"/>
                <a:gd name="T31" fmla="*/ 15 h 24"/>
                <a:gd name="T32" fmla="*/ 31 w 41"/>
                <a:gd name="T33" fmla="*/ 11 h 24"/>
                <a:gd name="T34" fmla="*/ 37 w 41"/>
                <a:gd name="T35" fmla="*/ 6 h 24"/>
                <a:gd name="T36" fmla="*/ 40 w 41"/>
                <a:gd name="T37" fmla="*/ 2 h 24"/>
                <a:gd name="T38" fmla="*/ 34 w 41"/>
                <a:gd name="T39" fmla="*/ 0 h 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1" h="24">
                  <a:moveTo>
                    <a:pt x="34" y="0"/>
                  </a:moveTo>
                  <a:lnTo>
                    <a:pt x="34" y="0"/>
                  </a:lnTo>
                  <a:lnTo>
                    <a:pt x="31" y="4"/>
                  </a:lnTo>
                  <a:lnTo>
                    <a:pt x="28" y="9"/>
                  </a:lnTo>
                  <a:lnTo>
                    <a:pt x="26" y="11"/>
                  </a:lnTo>
                  <a:lnTo>
                    <a:pt x="20" y="15"/>
                  </a:lnTo>
                  <a:lnTo>
                    <a:pt x="14" y="17"/>
                  </a:lnTo>
                  <a:lnTo>
                    <a:pt x="9" y="17"/>
                  </a:lnTo>
                  <a:lnTo>
                    <a:pt x="5" y="19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5" y="23"/>
                  </a:lnTo>
                  <a:lnTo>
                    <a:pt x="11" y="21"/>
                  </a:lnTo>
                  <a:lnTo>
                    <a:pt x="17" y="19"/>
                  </a:lnTo>
                  <a:lnTo>
                    <a:pt x="23" y="17"/>
                  </a:lnTo>
                  <a:lnTo>
                    <a:pt x="28" y="15"/>
                  </a:lnTo>
                  <a:lnTo>
                    <a:pt x="31" y="11"/>
                  </a:lnTo>
                  <a:lnTo>
                    <a:pt x="37" y="6"/>
                  </a:lnTo>
                  <a:lnTo>
                    <a:pt x="40" y="2"/>
                  </a:lnTo>
                  <a:lnTo>
                    <a:pt x="34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41" name="Freeform 142"/>
            <p:cNvSpPr>
              <a:spLocks/>
            </p:cNvSpPr>
            <p:nvPr/>
          </p:nvSpPr>
          <p:spPr bwMode="auto">
            <a:xfrm>
              <a:off x="2398" y="2888"/>
              <a:ext cx="12" cy="11"/>
            </a:xfrm>
            <a:custGeom>
              <a:avLst/>
              <a:gdLst>
                <a:gd name="T0" fmla="*/ 0 w 12"/>
                <a:gd name="T1" fmla="*/ 4 h 11"/>
                <a:gd name="T2" fmla="*/ 0 w 12"/>
                <a:gd name="T3" fmla="*/ 4 h 11"/>
                <a:gd name="T4" fmla="*/ 2 w 12"/>
                <a:gd name="T5" fmla="*/ 4 h 11"/>
                <a:gd name="T6" fmla="*/ 5 w 12"/>
                <a:gd name="T7" fmla="*/ 5 h 11"/>
                <a:gd name="T8" fmla="*/ 6 w 12"/>
                <a:gd name="T9" fmla="*/ 5 h 11"/>
                <a:gd name="T10" fmla="*/ 6 w 12"/>
                <a:gd name="T11" fmla="*/ 7 h 11"/>
                <a:gd name="T12" fmla="*/ 6 w 12"/>
                <a:gd name="T13" fmla="*/ 9 h 11"/>
                <a:gd name="T14" fmla="*/ 11 w 12"/>
                <a:gd name="T15" fmla="*/ 10 h 11"/>
                <a:gd name="T16" fmla="*/ 11 w 12"/>
                <a:gd name="T17" fmla="*/ 9 h 11"/>
                <a:gd name="T18" fmla="*/ 11 w 12"/>
                <a:gd name="T19" fmla="*/ 7 h 11"/>
                <a:gd name="T20" fmla="*/ 8 w 12"/>
                <a:gd name="T21" fmla="*/ 5 h 11"/>
                <a:gd name="T22" fmla="*/ 8 w 12"/>
                <a:gd name="T23" fmla="*/ 4 h 11"/>
                <a:gd name="T24" fmla="*/ 6 w 12"/>
                <a:gd name="T25" fmla="*/ 2 h 11"/>
                <a:gd name="T26" fmla="*/ 5 w 12"/>
                <a:gd name="T27" fmla="*/ 2 h 11"/>
                <a:gd name="T28" fmla="*/ 2 w 12"/>
                <a:gd name="T29" fmla="*/ 0 h 11"/>
                <a:gd name="T30" fmla="*/ 0 w 12"/>
                <a:gd name="T31" fmla="*/ 0 h 11"/>
                <a:gd name="T32" fmla="*/ 0 w 12"/>
                <a:gd name="T33" fmla="*/ 4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" h="11">
                  <a:moveTo>
                    <a:pt x="0" y="4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7"/>
                  </a:lnTo>
                  <a:lnTo>
                    <a:pt x="6" y="9"/>
                  </a:lnTo>
                  <a:lnTo>
                    <a:pt x="11" y="10"/>
                  </a:lnTo>
                  <a:lnTo>
                    <a:pt x="11" y="9"/>
                  </a:lnTo>
                  <a:lnTo>
                    <a:pt x="11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6" y="2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42" name="Freeform 143"/>
            <p:cNvSpPr>
              <a:spLocks/>
            </p:cNvSpPr>
            <p:nvPr/>
          </p:nvSpPr>
          <p:spPr bwMode="auto">
            <a:xfrm>
              <a:off x="2355" y="2873"/>
              <a:ext cx="38" cy="17"/>
            </a:xfrm>
            <a:custGeom>
              <a:avLst/>
              <a:gdLst>
                <a:gd name="T0" fmla="*/ 0 w 38"/>
                <a:gd name="T1" fmla="*/ 2 h 17"/>
                <a:gd name="T2" fmla="*/ 0 w 38"/>
                <a:gd name="T3" fmla="*/ 2 h 17"/>
                <a:gd name="T4" fmla="*/ 6 w 38"/>
                <a:gd name="T5" fmla="*/ 6 h 17"/>
                <a:gd name="T6" fmla="*/ 8 w 38"/>
                <a:gd name="T7" fmla="*/ 8 h 17"/>
                <a:gd name="T8" fmla="*/ 12 w 38"/>
                <a:gd name="T9" fmla="*/ 10 h 17"/>
                <a:gd name="T10" fmla="*/ 17 w 38"/>
                <a:gd name="T11" fmla="*/ 12 h 17"/>
                <a:gd name="T12" fmla="*/ 23 w 38"/>
                <a:gd name="T13" fmla="*/ 12 h 17"/>
                <a:gd name="T14" fmla="*/ 29 w 38"/>
                <a:gd name="T15" fmla="*/ 14 h 17"/>
                <a:gd name="T16" fmla="*/ 31 w 38"/>
                <a:gd name="T17" fmla="*/ 16 h 17"/>
                <a:gd name="T18" fmla="*/ 37 w 38"/>
                <a:gd name="T19" fmla="*/ 16 h 17"/>
                <a:gd name="T20" fmla="*/ 37 w 38"/>
                <a:gd name="T21" fmla="*/ 12 h 17"/>
                <a:gd name="T22" fmla="*/ 34 w 38"/>
                <a:gd name="T23" fmla="*/ 12 h 17"/>
                <a:gd name="T24" fmla="*/ 29 w 38"/>
                <a:gd name="T25" fmla="*/ 10 h 17"/>
                <a:gd name="T26" fmla="*/ 23 w 38"/>
                <a:gd name="T27" fmla="*/ 10 h 17"/>
                <a:gd name="T28" fmla="*/ 20 w 38"/>
                <a:gd name="T29" fmla="*/ 8 h 17"/>
                <a:gd name="T30" fmla="*/ 14 w 38"/>
                <a:gd name="T31" fmla="*/ 6 h 17"/>
                <a:gd name="T32" fmla="*/ 12 w 38"/>
                <a:gd name="T33" fmla="*/ 4 h 17"/>
                <a:gd name="T34" fmla="*/ 8 w 38"/>
                <a:gd name="T35" fmla="*/ 2 h 17"/>
                <a:gd name="T36" fmla="*/ 6 w 38"/>
                <a:gd name="T37" fmla="*/ 0 h 17"/>
                <a:gd name="T38" fmla="*/ 0 w 38"/>
                <a:gd name="T39" fmla="*/ 2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" h="17">
                  <a:moveTo>
                    <a:pt x="0" y="2"/>
                  </a:moveTo>
                  <a:lnTo>
                    <a:pt x="0" y="2"/>
                  </a:lnTo>
                  <a:lnTo>
                    <a:pt x="6" y="6"/>
                  </a:lnTo>
                  <a:lnTo>
                    <a:pt x="8" y="8"/>
                  </a:lnTo>
                  <a:lnTo>
                    <a:pt x="12" y="10"/>
                  </a:lnTo>
                  <a:lnTo>
                    <a:pt x="17" y="12"/>
                  </a:lnTo>
                  <a:lnTo>
                    <a:pt x="23" y="12"/>
                  </a:lnTo>
                  <a:lnTo>
                    <a:pt x="29" y="14"/>
                  </a:lnTo>
                  <a:lnTo>
                    <a:pt x="31" y="16"/>
                  </a:lnTo>
                  <a:lnTo>
                    <a:pt x="37" y="16"/>
                  </a:lnTo>
                  <a:lnTo>
                    <a:pt x="37" y="12"/>
                  </a:lnTo>
                  <a:lnTo>
                    <a:pt x="34" y="12"/>
                  </a:lnTo>
                  <a:lnTo>
                    <a:pt x="29" y="10"/>
                  </a:lnTo>
                  <a:lnTo>
                    <a:pt x="23" y="10"/>
                  </a:lnTo>
                  <a:lnTo>
                    <a:pt x="20" y="8"/>
                  </a:lnTo>
                  <a:lnTo>
                    <a:pt x="14" y="6"/>
                  </a:lnTo>
                  <a:lnTo>
                    <a:pt x="12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0" y="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43" name="Freeform 144"/>
            <p:cNvSpPr>
              <a:spLocks/>
            </p:cNvSpPr>
            <p:nvPr/>
          </p:nvSpPr>
          <p:spPr bwMode="auto">
            <a:xfrm>
              <a:off x="2346" y="2859"/>
              <a:ext cx="11" cy="14"/>
            </a:xfrm>
            <a:custGeom>
              <a:avLst/>
              <a:gdLst>
                <a:gd name="T0" fmla="*/ 0 w 11"/>
                <a:gd name="T1" fmla="*/ 2 h 14"/>
                <a:gd name="T2" fmla="*/ 0 w 11"/>
                <a:gd name="T3" fmla="*/ 2 h 14"/>
                <a:gd name="T4" fmla="*/ 2 w 11"/>
                <a:gd name="T5" fmla="*/ 4 h 14"/>
                <a:gd name="T6" fmla="*/ 4 w 11"/>
                <a:gd name="T7" fmla="*/ 7 h 14"/>
                <a:gd name="T8" fmla="*/ 4 w 11"/>
                <a:gd name="T9" fmla="*/ 11 h 14"/>
                <a:gd name="T10" fmla="*/ 6 w 11"/>
                <a:gd name="T11" fmla="*/ 13 h 14"/>
                <a:gd name="T12" fmla="*/ 10 w 11"/>
                <a:gd name="T13" fmla="*/ 11 h 14"/>
                <a:gd name="T14" fmla="*/ 8 w 11"/>
                <a:gd name="T15" fmla="*/ 9 h 14"/>
                <a:gd name="T16" fmla="*/ 6 w 11"/>
                <a:gd name="T17" fmla="*/ 5 h 14"/>
                <a:gd name="T18" fmla="*/ 6 w 11"/>
                <a:gd name="T19" fmla="*/ 4 h 14"/>
                <a:gd name="T20" fmla="*/ 4 w 11"/>
                <a:gd name="T21" fmla="*/ 0 h 14"/>
                <a:gd name="T22" fmla="*/ 0 w 11"/>
                <a:gd name="T23" fmla="*/ 2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" h="14">
                  <a:moveTo>
                    <a:pt x="0" y="2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4" y="7"/>
                  </a:lnTo>
                  <a:lnTo>
                    <a:pt x="4" y="11"/>
                  </a:lnTo>
                  <a:lnTo>
                    <a:pt x="6" y="13"/>
                  </a:lnTo>
                  <a:lnTo>
                    <a:pt x="10" y="11"/>
                  </a:lnTo>
                  <a:lnTo>
                    <a:pt x="8" y="9"/>
                  </a:lnTo>
                  <a:lnTo>
                    <a:pt x="6" y="5"/>
                  </a:lnTo>
                  <a:lnTo>
                    <a:pt x="6" y="4"/>
                  </a:lnTo>
                  <a:lnTo>
                    <a:pt x="4" y="0"/>
                  </a:lnTo>
                  <a:lnTo>
                    <a:pt x="0" y="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44" name="Freeform 145"/>
            <p:cNvSpPr>
              <a:spLocks/>
            </p:cNvSpPr>
            <p:nvPr/>
          </p:nvSpPr>
          <p:spPr bwMode="auto">
            <a:xfrm>
              <a:off x="2336" y="2832"/>
              <a:ext cx="12" cy="26"/>
            </a:xfrm>
            <a:custGeom>
              <a:avLst/>
              <a:gdLst>
                <a:gd name="T0" fmla="*/ 0 w 12"/>
                <a:gd name="T1" fmla="*/ 4 h 26"/>
                <a:gd name="T2" fmla="*/ 0 w 12"/>
                <a:gd name="T3" fmla="*/ 4 h 26"/>
                <a:gd name="T4" fmla="*/ 5 w 12"/>
                <a:gd name="T5" fmla="*/ 8 h 26"/>
                <a:gd name="T6" fmla="*/ 5 w 12"/>
                <a:gd name="T7" fmla="*/ 13 h 26"/>
                <a:gd name="T8" fmla="*/ 6 w 12"/>
                <a:gd name="T9" fmla="*/ 19 h 26"/>
                <a:gd name="T10" fmla="*/ 6 w 12"/>
                <a:gd name="T11" fmla="*/ 25 h 26"/>
                <a:gd name="T12" fmla="*/ 11 w 12"/>
                <a:gd name="T13" fmla="*/ 23 h 26"/>
                <a:gd name="T14" fmla="*/ 11 w 12"/>
                <a:gd name="T15" fmla="*/ 19 h 26"/>
                <a:gd name="T16" fmla="*/ 8 w 12"/>
                <a:gd name="T17" fmla="*/ 13 h 26"/>
                <a:gd name="T18" fmla="*/ 6 w 12"/>
                <a:gd name="T19" fmla="*/ 6 h 26"/>
                <a:gd name="T20" fmla="*/ 5 w 12"/>
                <a:gd name="T21" fmla="*/ 0 h 26"/>
                <a:gd name="T22" fmla="*/ 0 w 12"/>
                <a:gd name="T23" fmla="*/ 4 h 2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" h="26">
                  <a:moveTo>
                    <a:pt x="0" y="4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5" y="13"/>
                  </a:lnTo>
                  <a:lnTo>
                    <a:pt x="6" y="19"/>
                  </a:lnTo>
                  <a:lnTo>
                    <a:pt x="6" y="25"/>
                  </a:lnTo>
                  <a:lnTo>
                    <a:pt x="11" y="23"/>
                  </a:lnTo>
                  <a:lnTo>
                    <a:pt x="11" y="19"/>
                  </a:lnTo>
                  <a:lnTo>
                    <a:pt x="8" y="13"/>
                  </a:lnTo>
                  <a:lnTo>
                    <a:pt x="6" y="6"/>
                  </a:lnTo>
                  <a:lnTo>
                    <a:pt x="5" y="0"/>
                  </a:lnTo>
                  <a:lnTo>
                    <a:pt x="0" y="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45" name="Freeform 146"/>
            <p:cNvSpPr>
              <a:spLocks/>
            </p:cNvSpPr>
            <p:nvPr/>
          </p:nvSpPr>
          <p:spPr bwMode="auto">
            <a:xfrm>
              <a:off x="2326" y="2832"/>
              <a:ext cx="12" cy="11"/>
            </a:xfrm>
            <a:custGeom>
              <a:avLst/>
              <a:gdLst>
                <a:gd name="T0" fmla="*/ 5 w 12"/>
                <a:gd name="T1" fmla="*/ 10 h 11"/>
                <a:gd name="T2" fmla="*/ 5 w 12"/>
                <a:gd name="T3" fmla="*/ 10 h 11"/>
                <a:gd name="T4" fmla="*/ 5 w 12"/>
                <a:gd name="T5" fmla="*/ 5 h 11"/>
                <a:gd name="T6" fmla="*/ 6 w 12"/>
                <a:gd name="T7" fmla="*/ 4 h 11"/>
                <a:gd name="T8" fmla="*/ 11 w 12"/>
                <a:gd name="T9" fmla="*/ 0 h 11"/>
                <a:gd name="T10" fmla="*/ 6 w 12"/>
                <a:gd name="T11" fmla="*/ 0 h 11"/>
                <a:gd name="T12" fmla="*/ 5 w 12"/>
                <a:gd name="T13" fmla="*/ 0 h 11"/>
                <a:gd name="T14" fmla="*/ 0 w 12"/>
                <a:gd name="T15" fmla="*/ 4 h 11"/>
                <a:gd name="T16" fmla="*/ 0 w 12"/>
                <a:gd name="T17" fmla="*/ 10 h 11"/>
                <a:gd name="T18" fmla="*/ 0 w 12"/>
                <a:gd name="T19" fmla="*/ 9 h 11"/>
                <a:gd name="T20" fmla="*/ 5 w 12"/>
                <a:gd name="T21" fmla="*/ 10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" h="11">
                  <a:moveTo>
                    <a:pt x="5" y="10"/>
                  </a:moveTo>
                  <a:lnTo>
                    <a:pt x="5" y="10"/>
                  </a:lnTo>
                  <a:lnTo>
                    <a:pt x="5" y="5"/>
                  </a:lnTo>
                  <a:lnTo>
                    <a:pt x="6" y="4"/>
                  </a:lnTo>
                  <a:lnTo>
                    <a:pt x="11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9"/>
                  </a:lnTo>
                  <a:lnTo>
                    <a:pt x="5" y="1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46" name="Freeform 147"/>
            <p:cNvSpPr>
              <a:spLocks/>
            </p:cNvSpPr>
            <p:nvPr/>
          </p:nvSpPr>
          <p:spPr bwMode="auto">
            <a:xfrm>
              <a:off x="2476" y="2834"/>
              <a:ext cx="83" cy="88"/>
            </a:xfrm>
            <a:custGeom>
              <a:avLst/>
              <a:gdLst>
                <a:gd name="T0" fmla="*/ 78 w 83"/>
                <a:gd name="T1" fmla="*/ 12 h 88"/>
                <a:gd name="T2" fmla="*/ 82 w 83"/>
                <a:gd name="T3" fmla="*/ 29 h 88"/>
                <a:gd name="T4" fmla="*/ 82 w 83"/>
                <a:gd name="T5" fmla="*/ 45 h 88"/>
                <a:gd name="T6" fmla="*/ 82 w 83"/>
                <a:gd name="T7" fmla="*/ 58 h 88"/>
                <a:gd name="T8" fmla="*/ 76 w 83"/>
                <a:gd name="T9" fmla="*/ 73 h 88"/>
                <a:gd name="T10" fmla="*/ 72 w 83"/>
                <a:gd name="T11" fmla="*/ 77 h 88"/>
                <a:gd name="T12" fmla="*/ 69 w 83"/>
                <a:gd name="T13" fmla="*/ 80 h 88"/>
                <a:gd name="T14" fmla="*/ 67 w 83"/>
                <a:gd name="T15" fmla="*/ 82 h 88"/>
                <a:gd name="T16" fmla="*/ 60 w 83"/>
                <a:gd name="T17" fmla="*/ 84 h 88"/>
                <a:gd name="T18" fmla="*/ 58 w 83"/>
                <a:gd name="T19" fmla="*/ 84 h 88"/>
                <a:gd name="T20" fmla="*/ 51 w 83"/>
                <a:gd name="T21" fmla="*/ 87 h 88"/>
                <a:gd name="T22" fmla="*/ 45 w 83"/>
                <a:gd name="T23" fmla="*/ 87 h 88"/>
                <a:gd name="T24" fmla="*/ 42 w 83"/>
                <a:gd name="T25" fmla="*/ 87 h 88"/>
                <a:gd name="T26" fmla="*/ 36 w 83"/>
                <a:gd name="T27" fmla="*/ 87 h 88"/>
                <a:gd name="T28" fmla="*/ 30 w 83"/>
                <a:gd name="T29" fmla="*/ 84 h 88"/>
                <a:gd name="T30" fmla="*/ 24 w 83"/>
                <a:gd name="T31" fmla="*/ 82 h 88"/>
                <a:gd name="T32" fmla="*/ 18 w 83"/>
                <a:gd name="T33" fmla="*/ 80 h 88"/>
                <a:gd name="T34" fmla="*/ 12 w 83"/>
                <a:gd name="T35" fmla="*/ 77 h 88"/>
                <a:gd name="T36" fmla="*/ 9 w 83"/>
                <a:gd name="T37" fmla="*/ 73 h 88"/>
                <a:gd name="T38" fmla="*/ 5 w 83"/>
                <a:gd name="T39" fmla="*/ 70 h 88"/>
                <a:gd name="T40" fmla="*/ 3 w 83"/>
                <a:gd name="T41" fmla="*/ 63 h 88"/>
                <a:gd name="T42" fmla="*/ 0 w 83"/>
                <a:gd name="T43" fmla="*/ 63 h 88"/>
                <a:gd name="T44" fmla="*/ 0 w 83"/>
                <a:gd name="T45" fmla="*/ 61 h 88"/>
                <a:gd name="T46" fmla="*/ 3 w 83"/>
                <a:gd name="T47" fmla="*/ 58 h 88"/>
                <a:gd name="T48" fmla="*/ 3 w 83"/>
                <a:gd name="T49" fmla="*/ 56 h 88"/>
                <a:gd name="T50" fmla="*/ 5 w 83"/>
                <a:gd name="T51" fmla="*/ 56 h 88"/>
                <a:gd name="T52" fmla="*/ 9 w 83"/>
                <a:gd name="T53" fmla="*/ 54 h 88"/>
                <a:gd name="T54" fmla="*/ 12 w 83"/>
                <a:gd name="T55" fmla="*/ 54 h 88"/>
                <a:gd name="T56" fmla="*/ 18 w 83"/>
                <a:gd name="T57" fmla="*/ 54 h 88"/>
                <a:gd name="T58" fmla="*/ 24 w 83"/>
                <a:gd name="T59" fmla="*/ 52 h 88"/>
                <a:gd name="T60" fmla="*/ 27 w 83"/>
                <a:gd name="T61" fmla="*/ 52 h 88"/>
                <a:gd name="T62" fmla="*/ 33 w 83"/>
                <a:gd name="T63" fmla="*/ 49 h 88"/>
                <a:gd name="T64" fmla="*/ 36 w 83"/>
                <a:gd name="T65" fmla="*/ 47 h 88"/>
                <a:gd name="T66" fmla="*/ 42 w 83"/>
                <a:gd name="T67" fmla="*/ 45 h 88"/>
                <a:gd name="T68" fmla="*/ 45 w 83"/>
                <a:gd name="T69" fmla="*/ 42 h 88"/>
                <a:gd name="T70" fmla="*/ 49 w 83"/>
                <a:gd name="T71" fmla="*/ 40 h 88"/>
                <a:gd name="T72" fmla="*/ 51 w 83"/>
                <a:gd name="T73" fmla="*/ 35 h 88"/>
                <a:gd name="T74" fmla="*/ 54 w 83"/>
                <a:gd name="T75" fmla="*/ 33 h 88"/>
                <a:gd name="T76" fmla="*/ 54 w 83"/>
                <a:gd name="T77" fmla="*/ 29 h 88"/>
                <a:gd name="T78" fmla="*/ 58 w 83"/>
                <a:gd name="T79" fmla="*/ 26 h 88"/>
                <a:gd name="T80" fmla="*/ 60 w 83"/>
                <a:gd name="T81" fmla="*/ 19 h 88"/>
                <a:gd name="T82" fmla="*/ 60 w 83"/>
                <a:gd name="T83" fmla="*/ 12 h 88"/>
                <a:gd name="T84" fmla="*/ 63 w 83"/>
                <a:gd name="T85" fmla="*/ 5 h 88"/>
                <a:gd name="T86" fmla="*/ 67 w 83"/>
                <a:gd name="T87" fmla="*/ 0 h 88"/>
                <a:gd name="T88" fmla="*/ 69 w 83"/>
                <a:gd name="T89" fmla="*/ 0 h 88"/>
                <a:gd name="T90" fmla="*/ 72 w 83"/>
                <a:gd name="T91" fmla="*/ 0 h 88"/>
                <a:gd name="T92" fmla="*/ 76 w 83"/>
                <a:gd name="T93" fmla="*/ 5 h 88"/>
                <a:gd name="T94" fmla="*/ 78 w 83"/>
                <a:gd name="T95" fmla="*/ 12 h 8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3" h="88">
                  <a:moveTo>
                    <a:pt x="78" y="12"/>
                  </a:moveTo>
                  <a:lnTo>
                    <a:pt x="82" y="29"/>
                  </a:lnTo>
                  <a:lnTo>
                    <a:pt x="82" y="45"/>
                  </a:lnTo>
                  <a:lnTo>
                    <a:pt x="82" y="58"/>
                  </a:lnTo>
                  <a:lnTo>
                    <a:pt x="76" y="73"/>
                  </a:lnTo>
                  <a:lnTo>
                    <a:pt x="72" y="77"/>
                  </a:lnTo>
                  <a:lnTo>
                    <a:pt x="69" y="80"/>
                  </a:lnTo>
                  <a:lnTo>
                    <a:pt x="67" y="82"/>
                  </a:lnTo>
                  <a:lnTo>
                    <a:pt x="60" y="84"/>
                  </a:lnTo>
                  <a:lnTo>
                    <a:pt x="58" y="84"/>
                  </a:lnTo>
                  <a:lnTo>
                    <a:pt x="51" y="87"/>
                  </a:lnTo>
                  <a:lnTo>
                    <a:pt x="45" y="87"/>
                  </a:lnTo>
                  <a:lnTo>
                    <a:pt x="42" y="87"/>
                  </a:lnTo>
                  <a:lnTo>
                    <a:pt x="36" y="87"/>
                  </a:lnTo>
                  <a:lnTo>
                    <a:pt x="30" y="84"/>
                  </a:lnTo>
                  <a:lnTo>
                    <a:pt x="24" y="82"/>
                  </a:lnTo>
                  <a:lnTo>
                    <a:pt x="18" y="80"/>
                  </a:lnTo>
                  <a:lnTo>
                    <a:pt x="12" y="77"/>
                  </a:lnTo>
                  <a:lnTo>
                    <a:pt x="9" y="73"/>
                  </a:lnTo>
                  <a:lnTo>
                    <a:pt x="5" y="70"/>
                  </a:lnTo>
                  <a:lnTo>
                    <a:pt x="3" y="63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3" y="58"/>
                  </a:lnTo>
                  <a:lnTo>
                    <a:pt x="3" y="56"/>
                  </a:lnTo>
                  <a:lnTo>
                    <a:pt x="5" y="56"/>
                  </a:lnTo>
                  <a:lnTo>
                    <a:pt x="9" y="54"/>
                  </a:lnTo>
                  <a:lnTo>
                    <a:pt x="12" y="54"/>
                  </a:lnTo>
                  <a:lnTo>
                    <a:pt x="18" y="54"/>
                  </a:lnTo>
                  <a:lnTo>
                    <a:pt x="24" y="52"/>
                  </a:lnTo>
                  <a:lnTo>
                    <a:pt x="27" y="52"/>
                  </a:lnTo>
                  <a:lnTo>
                    <a:pt x="33" y="49"/>
                  </a:lnTo>
                  <a:lnTo>
                    <a:pt x="36" y="47"/>
                  </a:lnTo>
                  <a:lnTo>
                    <a:pt x="42" y="45"/>
                  </a:lnTo>
                  <a:lnTo>
                    <a:pt x="45" y="42"/>
                  </a:lnTo>
                  <a:lnTo>
                    <a:pt x="49" y="40"/>
                  </a:lnTo>
                  <a:lnTo>
                    <a:pt x="51" y="35"/>
                  </a:lnTo>
                  <a:lnTo>
                    <a:pt x="54" y="33"/>
                  </a:lnTo>
                  <a:lnTo>
                    <a:pt x="54" y="29"/>
                  </a:lnTo>
                  <a:lnTo>
                    <a:pt x="58" y="26"/>
                  </a:lnTo>
                  <a:lnTo>
                    <a:pt x="60" y="19"/>
                  </a:lnTo>
                  <a:lnTo>
                    <a:pt x="60" y="12"/>
                  </a:lnTo>
                  <a:lnTo>
                    <a:pt x="63" y="5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2" y="0"/>
                  </a:lnTo>
                  <a:lnTo>
                    <a:pt x="76" y="5"/>
                  </a:lnTo>
                  <a:lnTo>
                    <a:pt x="78" y="12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47" name="Freeform 148"/>
            <p:cNvSpPr>
              <a:spLocks/>
            </p:cNvSpPr>
            <p:nvPr/>
          </p:nvSpPr>
          <p:spPr bwMode="auto">
            <a:xfrm>
              <a:off x="2553" y="2844"/>
              <a:ext cx="9" cy="63"/>
            </a:xfrm>
            <a:custGeom>
              <a:avLst/>
              <a:gdLst>
                <a:gd name="T0" fmla="*/ 4 w 9"/>
                <a:gd name="T1" fmla="*/ 62 h 63"/>
                <a:gd name="T2" fmla="*/ 4 w 9"/>
                <a:gd name="T3" fmla="*/ 62 h 63"/>
                <a:gd name="T4" fmla="*/ 6 w 9"/>
                <a:gd name="T5" fmla="*/ 48 h 63"/>
                <a:gd name="T6" fmla="*/ 8 w 9"/>
                <a:gd name="T7" fmla="*/ 34 h 63"/>
                <a:gd name="T8" fmla="*/ 6 w 9"/>
                <a:gd name="T9" fmla="*/ 18 h 63"/>
                <a:gd name="T10" fmla="*/ 6 w 9"/>
                <a:gd name="T11" fmla="*/ 0 h 63"/>
                <a:gd name="T12" fmla="*/ 2 w 9"/>
                <a:gd name="T13" fmla="*/ 2 h 63"/>
                <a:gd name="T14" fmla="*/ 4 w 9"/>
                <a:gd name="T15" fmla="*/ 18 h 63"/>
                <a:gd name="T16" fmla="*/ 4 w 9"/>
                <a:gd name="T17" fmla="*/ 34 h 63"/>
                <a:gd name="T18" fmla="*/ 4 w 9"/>
                <a:gd name="T19" fmla="*/ 48 h 63"/>
                <a:gd name="T20" fmla="*/ 0 w 9"/>
                <a:gd name="T21" fmla="*/ 62 h 63"/>
                <a:gd name="T22" fmla="*/ 4 w 9"/>
                <a:gd name="T23" fmla="*/ 62 h 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" h="63">
                  <a:moveTo>
                    <a:pt x="4" y="62"/>
                  </a:moveTo>
                  <a:lnTo>
                    <a:pt x="4" y="62"/>
                  </a:lnTo>
                  <a:lnTo>
                    <a:pt x="6" y="48"/>
                  </a:lnTo>
                  <a:lnTo>
                    <a:pt x="8" y="34"/>
                  </a:lnTo>
                  <a:lnTo>
                    <a:pt x="6" y="18"/>
                  </a:lnTo>
                  <a:lnTo>
                    <a:pt x="6" y="0"/>
                  </a:lnTo>
                  <a:lnTo>
                    <a:pt x="2" y="2"/>
                  </a:lnTo>
                  <a:lnTo>
                    <a:pt x="4" y="18"/>
                  </a:lnTo>
                  <a:lnTo>
                    <a:pt x="4" y="34"/>
                  </a:lnTo>
                  <a:lnTo>
                    <a:pt x="4" y="48"/>
                  </a:lnTo>
                  <a:lnTo>
                    <a:pt x="0" y="62"/>
                  </a:lnTo>
                  <a:lnTo>
                    <a:pt x="4" y="6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48" name="Freeform 149"/>
            <p:cNvSpPr>
              <a:spLocks/>
            </p:cNvSpPr>
            <p:nvPr/>
          </p:nvSpPr>
          <p:spPr bwMode="auto">
            <a:xfrm>
              <a:off x="2522" y="2910"/>
              <a:ext cx="33" cy="14"/>
            </a:xfrm>
            <a:custGeom>
              <a:avLst/>
              <a:gdLst>
                <a:gd name="T0" fmla="*/ 0 w 33"/>
                <a:gd name="T1" fmla="*/ 13 h 14"/>
                <a:gd name="T2" fmla="*/ 0 w 33"/>
                <a:gd name="T3" fmla="*/ 13 h 14"/>
                <a:gd name="T4" fmla="*/ 2 w 33"/>
                <a:gd name="T5" fmla="*/ 13 h 14"/>
                <a:gd name="T6" fmla="*/ 8 w 33"/>
                <a:gd name="T7" fmla="*/ 13 h 14"/>
                <a:gd name="T8" fmla="*/ 14 w 33"/>
                <a:gd name="T9" fmla="*/ 11 h 14"/>
                <a:gd name="T10" fmla="*/ 18 w 33"/>
                <a:gd name="T11" fmla="*/ 11 h 14"/>
                <a:gd name="T12" fmla="*/ 22 w 33"/>
                <a:gd name="T13" fmla="*/ 9 h 14"/>
                <a:gd name="T14" fmla="*/ 26 w 33"/>
                <a:gd name="T15" fmla="*/ 6 h 14"/>
                <a:gd name="T16" fmla="*/ 30 w 33"/>
                <a:gd name="T17" fmla="*/ 3 h 14"/>
                <a:gd name="T18" fmla="*/ 32 w 33"/>
                <a:gd name="T19" fmla="*/ 0 h 14"/>
                <a:gd name="T20" fmla="*/ 26 w 33"/>
                <a:gd name="T21" fmla="*/ 0 h 14"/>
                <a:gd name="T22" fmla="*/ 24 w 33"/>
                <a:gd name="T23" fmla="*/ 2 h 14"/>
                <a:gd name="T24" fmla="*/ 22 w 33"/>
                <a:gd name="T25" fmla="*/ 3 h 14"/>
                <a:gd name="T26" fmla="*/ 18 w 33"/>
                <a:gd name="T27" fmla="*/ 6 h 14"/>
                <a:gd name="T28" fmla="*/ 16 w 33"/>
                <a:gd name="T29" fmla="*/ 7 h 14"/>
                <a:gd name="T30" fmla="*/ 10 w 33"/>
                <a:gd name="T31" fmla="*/ 9 h 14"/>
                <a:gd name="T32" fmla="*/ 8 w 33"/>
                <a:gd name="T33" fmla="*/ 9 h 14"/>
                <a:gd name="T34" fmla="*/ 2 w 33"/>
                <a:gd name="T35" fmla="*/ 9 h 14"/>
                <a:gd name="T36" fmla="*/ 0 w 33"/>
                <a:gd name="T37" fmla="*/ 9 h 14"/>
                <a:gd name="T38" fmla="*/ 0 w 33"/>
                <a:gd name="T39" fmla="*/ 13 h 1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3" h="14">
                  <a:moveTo>
                    <a:pt x="0" y="13"/>
                  </a:moveTo>
                  <a:lnTo>
                    <a:pt x="0" y="13"/>
                  </a:lnTo>
                  <a:lnTo>
                    <a:pt x="2" y="13"/>
                  </a:lnTo>
                  <a:lnTo>
                    <a:pt x="8" y="13"/>
                  </a:lnTo>
                  <a:lnTo>
                    <a:pt x="14" y="11"/>
                  </a:lnTo>
                  <a:lnTo>
                    <a:pt x="18" y="11"/>
                  </a:lnTo>
                  <a:lnTo>
                    <a:pt x="22" y="9"/>
                  </a:lnTo>
                  <a:lnTo>
                    <a:pt x="26" y="6"/>
                  </a:lnTo>
                  <a:lnTo>
                    <a:pt x="30" y="3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24" y="2"/>
                  </a:lnTo>
                  <a:lnTo>
                    <a:pt x="22" y="3"/>
                  </a:lnTo>
                  <a:lnTo>
                    <a:pt x="18" y="6"/>
                  </a:lnTo>
                  <a:lnTo>
                    <a:pt x="16" y="7"/>
                  </a:lnTo>
                  <a:lnTo>
                    <a:pt x="10" y="9"/>
                  </a:lnTo>
                  <a:lnTo>
                    <a:pt x="8" y="9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1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49" name="Freeform 150"/>
            <p:cNvSpPr>
              <a:spLocks/>
            </p:cNvSpPr>
            <p:nvPr/>
          </p:nvSpPr>
          <p:spPr bwMode="auto">
            <a:xfrm>
              <a:off x="2476" y="2900"/>
              <a:ext cx="41" cy="24"/>
            </a:xfrm>
            <a:custGeom>
              <a:avLst/>
              <a:gdLst>
                <a:gd name="T0" fmla="*/ 0 w 41"/>
                <a:gd name="T1" fmla="*/ 2 h 24"/>
                <a:gd name="T2" fmla="*/ 0 w 41"/>
                <a:gd name="T3" fmla="*/ 2 h 24"/>
                <a:gd name="T4" fmla="*/ 3 w 41"/>
                <a:gd name="T5" fmla="*/ 6 h 24"/>
                <a:gd name="T6" fmla="*/ 5 w 41"/>
                <a:gd name="T7" fmla="*/ 11 h 24"/>
                <a:gd name="T8" fmla="*/ 9 w 41"/>
                <a:gd name="T9" fmla="*/ 15 h 24"/>
                <a:gd name="T10" fmla="*/ 14 w 41"/>
                <a:gd name="T11" fmla="*/ 17 h 24"/>
                <a:gd name="T12" fmla="*/ 20 w 41"/>
                <a:gd name="T13" fmla="*/ 19 h 24"/>
                <a:gd name="T14" fmla="*/ 26 w 41"/>
                <a:gd name="T15" fmla="*/ 21 h 24"/>
                <a:gd name="T16" fmla="*/ 34 w 41"/>
                <a:gd name="T17" fmla="*/ 23 h 24"/>
                <a:gd name="T18" fmla="*/ 40 w 41"/>
                <a:gd name="T19" fmla="*/ 23 h 24"/>
                <a:gd name="T20" fmla="*/ 40 w 41"/>
                <a:gd name="T21" fmla="*/ 19 h 24"/>
                <a:gd name="T22" fmla="*/ 34 w 41"/>
                <a:gd name="T23" fmla="*/ 19 h 24"/>
                <a:gd name="T24" fmla="*/ 28 w 41"/>
                <a:gd name="T25" fmla="*/ 17 h 24"/>
                <a:gd name="T26" fmla="*/ 23 w 41"/>
                <a:gd name="T27" fmla="*/ 17 h 24"/>
                <a:gd name="T28" fmla="*/ 17 w 41"/>
                <a:gd name="T29" fmla="*/ 15 h 24"/>
                <a:gd name="T30" fmla="*/ 14 w 41"/>
                <a:gd name="T31" fmla="*/ 11 h 24"/>
                <a:gd name="T32" fmla="*/ 9 w 41"/>
                <a:gd name="T33" fmla="*/ 9 h 24"/>
                <a:gd name="T34" fmla="*/ 5 w 41"/>
                <a:gd name="T35" fmla="*/ 4 h 24"/>
                <a:gd name="T36" fmla="*/ 3 w 41"/>
                <a:gd name="T37" fmla="*/ 0 h 24"/>
                <a:gd name="T38" fmla="*/ 5 w 41"/>
                <a:gd name="T39" fmla="*/ 0 h 24"/>
                <a:gd name="T40" fmla="*/ 0 w 41"/>
                <a:gd name="T41" fmla="*/ 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1" h="24">
                  <a:moveTo>
                    <a:pt x="0" y="2"/>
                  </a:moveTo>
                  <a:lnTo>
                    <a:pt x="0" y="2"/>
                  </a:lnTo>
                  <a:lnTo>
                    <a:pt x="3" y="6"/>
                  </a:lnTo>
                  <a:lnTo>
                    <a:pt x="5" y="11"/>
                  </a:lnTo>
                  <a:lnTo>
                    <a:pt x="9" y="15"/>
                  </a:lnTo>
                  <a:lnTo>
                    <a:pt x="14" y="17"/>
                  </a:lnTo>
                  <a:lnTo>
                    <a:pt x="20" y="19"/>
                  </a:lnTo>
                  <a:lnTo>
                    <a:pt x="26" y="21"/>
                  </a:lnTo>
                  <a:lnTo>
                    <a:pt x="34" y="23"/>
                  </a:lnTo>
                  <a:lnTo>
                    <a:pt x="40" y="23"/>
                  </a:lnTo>
                  <a:lnTo>
                    <a:pt x="40" y="19"/>
                  </a:lnTo>
                  <a:lnTo>
                    <a:pt x="34" y="19"/>
                  </a:lnTo>
                  <a:lnTo>
                    <a:pt x="28" y="17"/>
                  </a:lnTo>
                  <a:lnTo>
                    <a:pt x="23" y="17"/>
                  </a:lnTo>
                  <a:lnTo>
                    <a:pt x="17" y="15"/>
                  </a:lnTo>
                  <a:lnTo>
                    <a:pt x="14" y="11"/>
                  </a:lnTo>
                  <a:lnTo>
                    <a:pt x="9" y="9"/>
                  </a:lnTo>
                  <a:lnTo>
                    <a:pt x="5" y="4"/>
                  </a:lnTo>
                  <a:lnTo>
                    <a:pt x="3" y="0"/>
                  </a:lnTo>
                  <a:lnTo>
                    <a:pt x="5" y="0"/>
                  </a:lnTo>
                  <a:lnTo>
                    <a:pt x="0" y="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50" name="Freeform 151"/>
            <p:cNvSpPr>
              <a:spLocks/>
            </p:cNvSpPr>
            <p:nvPr/>
          </p:nvSpPr>
          <p:spPr bwMode="auto">
            <a:xfrm>
              <a:off x="2472" y="2888"/>
              <a:ext cx="12" cy="11"/>
            </a:xfrm>
            <a:custGeom>
              <a:avLst/>
              <a:gdLst>
                <a:gd name="T0" fmla="*/ 11 w 12"/>
                <a:gd name="T1" fmla="*/ 0 h 11"/>
                <a:gd name="T2" fmla="*/ 11 w 12"/>
                <a:gd name="T3" fmla="*/ 0 h 11"/>
                <a:gd name="T4" fmla="*/ 9 w 12"/>
                <a:gd name="T5" fmla="*/ 0 h 11"/>
                <a:gd name="T6" fmla="*/ 6 w 12"/>
                <a:gd name="T7" fmla="*/ 2 h 11"/>
                <a:gd name="T8" fmla="*/ 5 w 12"/>
                <a:gd name="T9" fmla="*/ 2 h 11"/>
                <a:gd name="T10" fmla="*/ 3 w 12"/>
                <a:gd name="T11" fmla="*/ 4 h 11"/>
                <a:gd name="T12" fmla="*/ 3 w 12"/>
                <a:gd name="T13" fmla="*/ 5 h 11"/>
                <a:gd name="T14" fmla="*/ 3 w 12"/>
                <a:gd name="T15" fmla="*/ 7 h 11"/>
                <a:gd name="T16" fmla="*/ 0 w 12"/>
                <a:gd name="T17" fmla="*/ 9 h 11"/>
                <a:gd name="T18" fmla="*/ 3 w 12"/>
                <a:gd name="T19" fmla="*/ 10 h 11"/>
                <a:gd name="T20" fmla="*/ 6 w 12"/>
                <a:gd name="T21" fmla="*/ 9 h 11"/>
                <a:gd name="T22" fmla="*/ 5 w 12"/>
                <a:gd name="T23" fmla="*/ 9 h 11"/>
                <a:gd name="T24" fmla="*/ 5 w 12"/>
                <a:gd name="T25" fmla="*/ 7 h 11"/>
                <a:gd name="T26" fmla="*/ 6 w 12"/>
                <a:gd name="T27" fmla="*/ 5 h 11"/>
                <a:gd name="T28" fmla="*/ 9 w 12"/>
                <a:gd name="T29" fmla="*/ 4 h 11"/>
                <a:gd name="T30" fmla="*/ 11 w 12"/>
                <a:gd name="T31" fmla="*/ 4 h 11"/>
                <a:gd name="T32" fmla="*/ 11 w 12"/>
                <a:gd name="T33" fmla="*/ 0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" h="11">
                  <a:moveTo>
                    <a:pt x="11" y="0"/>
                  </a:moveTo>
                  <a:lnTo>
                    <a:pt x="11" y="0"/>
                  </a:lnTo>
                  <a:lnTo>
                    <a:pt x="9" y="0"/>
                  </a:lnTo>
                  <a:lnTo>
                    <a:pt x="6" y="2"/>
                  </a:lnTo>
                  <a:lnTo>
                    <a:pt x="5" y="2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7"/>
                  </a:lnTo>
                  <a:lnTo>
                    <a:pt x="0" y="9"/>
                  </a:lnTo>
                  <a:lnTo>
                    <a:pt x="3" y="10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7"/>
                  </a:lnTo>
                  <a:lnTo>
                    <a:pt x="6" y="5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1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51" name="Freeform 152"/>
            <p:cNvSpPr>
              <a:spLocks/>
            </p:cNvSpPr>
            <p:nvPr/>
          </p:nvSpPr>
          <p:spPr bwMode="auto">
            <a:xfrm>
              <a:off x="2489" y="2873"/>
              <a:ext cx="37" cy="17"/>
            </a:xfrm>
            <a:custGeom>
              <a:avLst/>
              <a:gdLst>
                <a:gd name="T0" fmla="*/ 30 w 37"/>
                <a:gd name="T1" fmla="*/ 0 h 17"/>
                <a:gd name="T2" fmla="*/ 30 w 37"/>
                <a:gd name="T3" fmla="*/ 0 h 17"/>
                <a:gd name="T4" fmla="*/ 28 w 37"/>
                <a:gd name="T5" fmla="*/ 2 h 17"/>
                <a:gd name="T6" fmla="*/ 25 w 37"/>
                <a:gd name="T7" fmla="*/ 4 h 17"/>
                <a:gd name="T8" fmla="*/ 22 w 37"/>
                <a:gd name="T9" fmla="*/ 6 h 17"/>
                <a:gd name="T10" fmla="*/ 16 w 37"/>
                <a:gd name="T11" fmla="*/ 8 h 17"/>
                <a:gd name="T12" fmla="*/ 14 w 37"/>
                <a:gd name="T13" fmla="*/ 10 h 17"/>
                <a:gd name="T14" fmla="*/ 8 w 37"/>
                <a:gd name="T15" fmla="*/ 10 h 17"/>
                <a:gd name="T16" fmla="*/ 6 w 37"/>
                <a:gd name="T17" fmla="*/ 12 h 17"/>
                <a:gd name="T18" fmla="*/ 0 w 37"/>
                <a:gd name="T19" fmla="*/ 12 h 17"/>
                <a:gd name="T20" fmla="*/ 0 w 37"/>
                <a:gd name="T21" fmla="*/ 16 h 17"/>
                <a:gd name="T22" fmla="*/ 6 w 37"/>
                <a:gd name="T23" fmla="*/ 16 h 17"/>
                <a:gd name="T24" fmla="*/ 11 w 37"/>
                <a:gd name="T25" fmla="*/ 14 h 17"/>
                <a:gd name="T26" fmla="*/ 14 w 37"/>
                <a:gd name="T27" fmla="*/ 12 h 17"/>
                <a:gd name="T28" fmla="*/ 20 w 37"/>
                <a:gd name="T29" fmla="*/ 12 h 17"/>
                <a:gd name="T30" fmla="*/ 25 w 37"/>
                <a:gd name="T31" fmla="*/ 10 h 17"/>
                <a:gd name="T32" fmla="*/ 28 w 37"/>
                <a:gd name="T33" fmla="*/ 8 h 17"/>
                <a:gd name="T34" fmla="*/ 34 w 37"/>
                <a:gd name="T35" fmla="*/ 6 h 17"/>
                <a:gd name="T36" fmla="*/ 36 w 37"/>
                <a:gd name="T37" fmla="*/ 2 h 17"/>
                <a:gd name="T38" fmla="*/ 30 w 37"/>
                <a:gd name="T39" fmla="*/ 0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7" h="17">
                  <a:moveTo>
                    <a:pt x="30" y="0"/>
                  </a:moveTo>
                  <a:lnTo>
                    <a:pt x="30" y="0"/>
                  </a:lnTo>
                  <a:lnTo>
                    <a:pt x="28" y="2"/>
                  </a:lnTo>
                  <a:lnTo>
                    <a:pt x="25" y="4"/>
                  </a:lnTo>
                  <a:lnTo>
                    <a:pt x="22" y="6"/>
                  </a:lnTo>
                  <a:lnTo>
                    <a:pt x="16" y="8"/>
                  </a:lnTo>
                  <a:lnTo>
                    <a:pt x="14" y="10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6" y="16"/>
                  </a:lnTo>
                  <a:lnTo>
                    <a:pt x="11" y="14"/>
                  </a:lnTo>
                  <a:lnTo>
                    <a:pt x="14" y="12"/>
                  </a:lnTo>
                  <a:lnTo>
                    <a:pt x="20" y="12"/>
                  </a:lnTo>
                  <a:lnTo>
                    <a:pt x="25" y="10"/>
                  </a:lnTo>
                  <a:lnTo>
                    <a:pt x="28" y="8"/>
                  </a:lnTo>
                  <a:lnTo>
                    <a:pt x="34" y="6"/>
                  </a:lnTo>
                  <a:lnTo>
                    <a:pt x="36" y="2"/>
                  </a:lnTo>
                  <a:lnTo>
                    <a:pt x="3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52" name="Freeform 153"/>
            <p:cNvSpPr>
              <a:spLocks/>
            </p:cNvSpPr>
            <p:nvPr/>
          </p:nvSpPr>
          <p:spPr bwMode="auto">
            <a:xfrm>
              <a:off x="2525" y="2859"/>
              <a:ext cx="11" cy="14"/>
            </a:xfrm>
            <a:custGeom>
              <a:avLst/>
              <a:gdLst>
                <a:gd name="T0" fmla="*/ 6 w 11"/>
                <a:gd name="T1" fmla="*/ 0 h 14"/>
                <a:gd name="T2" fmla="*/ 6 w 11"/>
                <a:gd name="T3" fmla="*/ 0 h 14"/>
                <a:gd name="T4" fmla="*/ 6 w 11"/>
                <a:gd name="T5" fmla="*/ 4 h 14"/>
                <a:gd name="T6" fmla="*/ 4 w 11"/>
                <a:gd name="T7" fmla="*/ 5 h 14"/>
                <a:gd name="T8" fmla="*/ 2 w 11"/>
                <a:gd name="T9" fmla="*/ 9 h 14"/>
                <a:gd name="T10" fmla="*/ 0 w 11"/>
                <a:gd name="T11" fmla="*/ 11 h 14"/>
                <a:gd name="T12" fmla="*/ 4 w 11"/>
                <a:gd name="T13" fmla="*/ 13 h 14"/>
                <a:gd name="T14" fmla="*/ 6 w 11"/>
                <a:gd name="T15" fmla="*/ 11 h 14"/>
                <a:gd name="T16" fmla="*/ 8 w 11"/>
                <a:gd name="T17" fmla="*/ 7 h 14"/>
                <a:gd name="T18" fmla="*/ 8 w 11"/>
                <a:gd name="T19" fmla="*/ 4 h 14"/>
                <a:gd name="T20" fmla="*/ 10 w 11"/>
                <a:gd name="T21" fmla="*/ 2 h 14"/>
                <a:gd name="T22" fmla="*/ 6 w 11"/>
                <a:gd name="T23" fmla="*/ 0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" h="14">
                  <a:moveTo>
                    <a:pt x="6" y="0"/>
                  </a:moveTo>
                  <a:lnTo>
                    <a:pt x="6" y="0"/>
                  </a:lnTo>
                  <a:lnTo>
                    <a:pt x="6" y="4"/>
                  </a:lnTo>
                  <a:lnTo>
                    <a:pt x="4" y="5"/>
                  </a:lnTo>
                  <a:lnTo>
                    <a:pt x="2" y="9"/>
                  </a:lnTo>
                  <a:lnTo>
                    <a:pt x="0" y="11"/>
                  </a:lnTo>
                  <a:lnTo>
                    <a:pt x="4" y="13"/>
                  </a:lnTo>
                  <a:lnTo>
                    <a:pt x="6" y="11"/>
                  </a:lnTo>
                  <a:lnTo>
                    <a:pt x="8" y="7"/>
                  </a:lnTo>
                  <a:lnTo>
                    <a:pt x="8" y="4"/>
                  </a:lnTo>
                  <a:lnTo>
                    <a:pt x="10" y="2"/>
                  </a:lnTo>
                  <a:lnTo>
                    <a:pt x="6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53" name="Freeform 154"/>
            <p:cNvSpPr>
              <a:spLocks/>
            </p:cNvSpPr>
            <p:nvPr/>
          </p:nvSpPr>
          <p:spPr bwMode="auto">
            <a:xfrm>
              <a:off x="2534" y="2832"/>
              <a:ext cx="12" cy="26"/>
            </a:xfrm>
            <a:custGeom>
              <a:avLst/>
              <a:gdLst>
                <a:gd name="T0" fmla="*/ 6 w 12"/>
                <a:gd name="T1" fmla="*/ 0 h 26"/>
                <a:gd name="T2" fmla="*/ 6 w 12"/>
                <a:gd name="T3" fmla="*/ 0 h 26"/>
                <a:gd name="T4" fmla="*/ 5 w 12"/>
                <a:gd name="T5" fmla="*/ 6 h 26"/>
                <a:gd name="T6" fmla="*/ 3 w 12"/>
                <a:gd name="T7" fmla="*/ 13 h 26"/>
                <a:gd name="T8" fmla="*/ 3 w 12"/>
                <a:gd name="T9" fmla="*/ 19 h 26"/>
                <a:gd name="T10" fmla="*/ 0 w 12"/>
                <a:gd name="T11" fmla="*/ 23 h 26"/>
                <a:gd name="T12" fmla="*/ 5 w 12"/>
                <a:gd name="T13" fmla="*/ 25 h 26"/>
                <a:gd name="T14" fmla="*/ 6 w 12"/>
                <a:gd name="T15" fmla="*/ 19 h 26"/>
                <a:gd name="T16" fmla="*/ 6 w 12"/>
                <a:gd name="T17" fmla="*/ 13 h 26"/>
                <a:gd name="T18" fmla="*/ 9 w 12"/>
                <a:gd name="T19" fmla="*/ 8 h 26"/>
                <a:gd name="T20" fmla="*/ 11 w 12"/>
                <a:gd name="T21" fmla="*/ 4 h 26"/>
                <a:gd name="T22" fmla="*/ 6 w 12"/>
                <a:gd name="T23" fmla="*/ 0 h 2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" h="26">
                  <a:moveTo>
                    <a:pt x="6" y="0"/>
                  </a:moveTo>
                  <a:lnTo>
                    <a:pt x="6" y="0"/>
                  </a:lnTo>
                  <a:lnTo>
                    <a:pt x="5" y="6"/>
                  </a:lnTo>
                  <a:lnTo>
                    <a:pt x="3" y="13"/>
                  </a:lnTo>
                  <a:lnTo>
                    <a:pt x="3" y="19"/>
                  </a:lnTo>
                  <a:lnTo>
                    <a:pt x="0" y="23"/>
                  </a:lnTo>
                  <a:lnTo>
                    <a:pt x="5" y="25"/>
                  </a:lnTo>
                  <a:lnTo>
                    <a:pt x="6" y="19"/>
                  </a:lnTo>
                  <a:lnTo>
                    <a:pt x="6" y="13"/>
                  </a:lnTo>
                  <a:lnTo>
                    <a:pt x="9" y="8"/>
                  </a:lnTo>
                  <a:lnTo>
                    <a:pt x="11" y="4"/>
                  </a:lnTo>
                  <a:lnTo>
                    <a:pt x="6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54" name="Freeform 155"/>
            <p:cNvSpPr>
              <a:spLocks/>
            </p:cNvSpPr>
            <p:nvPr/>
          </p:nvSpPr>
          <p:spPr bwMode="auto">
            <a:xfrm>
              <a:off x="2544" y="2832"/>
              <a:ext cx="15" cy="11"/>
            </a:xfrm>
            <a:custGeom>
              <a:avLst/>
              <a:gdLst>
                <a:gd name="T0" fmla="*/ 14 w 15"/>
                <a:gd name="T1" fmla="*/ 9 h 11"/>
                <a:gd name="T2" fmla="*/ 14 w 15"/>
                <a:gd name="T3" fmla="*/ 10 h 11"/>
                <a:gd name="T4" fmla="*/ 11 w 15"/>
                <a:gd name="T5" fmla="*/ 4 h 11"/>
                <a:gd name="T6" fmla="*/ 9 w 15"/>
                <a:gd name="T7" fmla="*/ 0 h 11"/>
                <a:gd name="T8" fmla="*/ 5 w 15"/>
                <a:gd name="T9" fmla="*/ 0 h 11"/>
                <a:gd name="T10" fmla="*/ 0 w 15"/>
                <a:gd name="T11" fmla="*/ 0 h 11"/>
                <a:gd name="T12" fmla="*/ 5 w 15"/>
                <a:gd name="T13" fmla="*/ 4 h 11"/>
                <a:gd name="T14" fmla="*/ 7 w 15"/>
                <a:gd name="T15" fmla="*/ 5 h 11"/>
                <a:gd name="T16" fmla="*/ 9 w 15"/>
                <a:gd name="T17" fmla="*/ 10 h 11"/>
                <a:gd name="T18" fmla="*/ 14 w 15"/>
                <a:gd name="T19" fmla="*/ 9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" h="11">
                  <a:moveTo>
                    <a:pt x="14" y="9"/>
                  </a:moveTo>
                  <a:lnTo>
                    <a:pt x="14" y="10"/>
                  </a:lnTo>
                  <a:lnTo>
                    <a:pt x="11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lnTo>
                    <a:pt x="7" y="5"/>
                  </a:lnTo>
                  <a:lnTo>
                    <a:pt x="9" y="10"/>
                  </a:lnTo>
                  <a:lnTo>
                    <a:pt x="14" y="9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55" name="Freeform 156"/>
            <p:cNvSpPr>
              <a:spLocks/>
            </p:cNvSpPr>
            <p:nvPr/>
          </p:nvSpPr>
          <p:spPr bwMode="auto">
            <a:xfrm>
              <a:off x="2443" y="2966"/>
              <a:ext cx="126" cy="144"/>
            </a:xfrm>
            <a:custGeom>
              <a:avLst/>
              <a:gdLst>
                <a:gd name="T0" fmla="*/ 112 w 126"/>
                <a:gd name="T1" fmla="*/ 7 h 144"/>
                <a:gd name="T2" fmla="*/ 109 w 126"/>
                <a:gd name="T3" fmla="*/ 19 h 144"/>
                <a:gd name="T4" fmla="*/ 103 w 126"/>
                <a:gd name="T5" fmla="*/ 28 h 144"/>
                <a:gd name="T6" fmla="*/ 96 w 126"/>
                <a:gd name="T7" fmla="*/ 40 h 144"/>
                <a:gd name="T8" fmla="*/ 84 w 126"/>
                <a:gd name="T9" fmla="*/ 50 h 144"/>
                <a:gd name="T10" fmla="*/ 71 w 126"/>
                <a:gd name="T11" fmla="*/ 57 h 144"/>
                <a:gd name="T12" fmla="*/ 59 w 126"/>
                <a:gd name="T13" fmla="*/ 62 h 144"/>
                <a:gd name="T14" fmla="*/ 50 w 126"/>
                <a:gd name="T15" fmla="*/ 64 h 144"/>
                <a:gd name="T16" fmla="*/ 41 w 126"/>
                <a:gd name="T17" fmla="*/ 64 h 144"/>
                <a:gd name="T18" fmla="*/ 31 w 126"/>
                <a:gd name="T19" fmla="*/ 64 h 144"/>
                <a:gd name="T20" fmla="*/ 22 w 126"/>
                <a:gd name="T21" fmla="*/ 64 h 144"/>
                <a:gd name="T22" fmla="*/ 16 w 126"/>
                <a:gd name="T23" fmla="*/ 67 h 144"/>
                <a:gd name="T24" fmla="*/ 9 w 126"/>
                <a:gd name="T25" fmla="*/ 74 h 144"/>
                <a:gd name="T26" fmla="*/ 3 w 126"/>
                <a:gd name="T27" fmla="*/ 79 h 144"/>
                <a:gd name="T28" fmla="*/ 3 w 126"/>
                <a:gd name="T29" fmla="*/ 86 h 144"/>
                <a:gd name="T30" fmla="*/ 0 w 126"/>
                <a:gd name="T31" fmla="*/ 93 h 144"/>
                <a:gd name="T32" fmla="*/ 0 w 126"/>
                <a:gd name="T33" fmla="*/ 102 h 144"/>
                <a:gd name="T34" fmla="*/ 3 w 126"/>
                <a:gd name="T35" fmla="*/ 110 h 144"/>
                <a:gd name="T36" fmla="*/ 6 w 126"/>
                <a:gd name="T37" fmla="*/ 119 h 144"/>
                <a:gd name="T38" fmla="*/ 13 w 126"/>
                <a:gd name="T39" fmla="*/ 126 h 144"/>
                <a:gd name="T40" fmla="*/ 22 w 126"/>
                <a:gd name="T41" fmla="*/ 133 h 144"/>
                <a:gd name="T42" fmla="*/ 31 w 126"/>
                <a:gd name="T43" fmla="*/ 138 h 144"/>
                <a:gd name="T44" fmla="*/ 44 w 126"/>
                <a:gd name="T45" fmla="*/ 140 h 144"/>
                <a:gd name="T46" fmla="*/ 56 w 126"/>
                <a:gd name="T47" fmla="*/ 143 h 144"/>
                <a:gd name="T48" fmla="*/ 69 w 126"/>
                <a:gd name="T49" fmla="*/ 143 h 144"/>
                <a:gd name="T50" fmla="*/ 81 w 126"/>
                <a:gd name="T51" fmla="*/ 140 h 144"/>
                <a:gd name="T52" fmla="*/ 91 w 126"/>
                <a:gd name="T53" fmla="*/ 138 h 144"/>
                <a:gd name="T54" fmla="*/ 100 w 126"/>
                <a:gd name="T55" fmla="*/ 133 h 144"/>
                <a:gd name="T56" fmla="*/ 109 w 126"/>
                <a:gd name="T57" fmla="*/ 126 h 144"/>
                <a:gd name="T58" fmla="*/ 116 w 126"/>
                <a:gd name="T59" fmla="*/ 119 h 144"/>
                <a:gd name="T60" fmla="*/ 121 w 126"/>
                <a:gd name="T61" fmla="*/ 110 h 144"/>
                <a:gd name="T62" fmla="*/ 121 w 126"/>
                <a:gd name="T63" fmla="*/ 102 h 144"/>
                <a:gd name="T64" fmla="*/ 121 w 126"/>
                <a:gd name="T65" fmla="*/ 93 h 144"/>
                <a:gd name="T66" fmla="*/ 121 w 126"/>
                <a:gd name="T67" fmla="*/ 84 h 144"/>
                <a:gd name="T68" fmla="*/ 116 w 126"/>
                <a:gd name="T69" fmla="*/ 74 h 144"/>
                <a:gd name="T70" fmla="*/ 106 w 126"/>
                <a:gd name="T71" fmla="*/ 67 h 144"/>
                <a:gd name="T72" fmla="*/ 103 w 126"/>
                <a:gd name="T73" fmla="*/ 57 h 144"/>
                <a:gd name="T74" fmla="*/ 106 w 126"/>
                <a:gd name="T75" fmla="*/ 42 h 144"/>
                <a:gd name="T76" fmla="*/ 112 w 126"/>
                <a:gd name="T77" fmla="*/ 28 h 144"/>
                <a:gd name="T78" fmla="*/ 116 w 126"/>
                <a:gd name="T79" fmla="*/ 9 h 14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26" h="144">
                  <a:moveTo>
                    <a:pt x="112" y="0"/>
                  </a:moveTo>
                  <a:lnTo>
                    <a:pt x="112" y="7"/>
                  </a:lnTo>
                  <a:lnTo>
                    <a:pt x="112" y="12"/>
                  </a:lnTo>
                  <a:lnTo>
                    <a:pt x="109" y="19"/>
                  </a:lnTo>
                  <a:lnTo>
                    <a:pt x="106" y="24"/>
                  </a:lnTo>
                  <a:lnTo>
                    <a:pt x="103" y="28"/>
                  </a:lnTo>
                  <a:lnTo>
                    <a:pt x="100" y="35"/>
                  </a:lnTo>
                  <a:lnTo>
                    <a:pt x="96" y="40"/>
                  </a:lnTo>
                  <a:lnTo>
                    <a:pt x="91" y="45"/>
                  </a:lnTo>
                  <a:lnTo>
                    <a:pt x="84" y="50"/>
                  </a:lnTo>
                  <a:lnTo>
                    <a:pt x="78" y="55"/>
                  </a:lnTo>
                  <a:lnTo>
                    <a:pt x="71" y="57"/>
                  </a:lnTo>
                  <a:lnTo>
                    <a:pt x="66" y="59"/>
                  </a:lnTo>
                  <a:lnTo>
                    <a:pt x="59" y="62"/>
                  </a:lnTo>
                  <a:lnTo>
                    <a:pt x="53" y="62"/>
                  </a:lnTo>
                  <a:lnTo>
                    <a:pt x="50" y="64"/>
                  </a:lnTo>
                  <a:lnTo>
                    <a:pt x="44" y="64"/>
                  </a:lnTo>
                  <a:lnTo>
                    <a:pt x="41" y="64"/>
                  </a:lnTo>
                  <a:lnTo>
                    <a:pt x="34" y="64"/>
                  </a:lnTo>
                  <a:lnTo>
                    <a:pt x="31" y="64"/>
                  </a:lnTo>
                  <a:lnTo>
                    <a:pt x="25" y="64"/>
                  </a:lnTo>
                  <a:lnTo>
                    <a:pt x="22" y="64"/>
                  </a:lnTo>
                  <a:lnTo>
                    <a:pt x="19" y="67"/>
                  </a:lnTo>
                  <a:lnTo>
                    <a:pt x="16" y="67"/>
                  </a:lnTo>
                  <a:lnTo>
                    <a:pt x="13" y="69"/>
                  </a:lnTo>
                  <a:lnTo>
                    <a:pt x="9" y="74"/>
                  </a:lnTo>
                  <a:lnTo>
                    <a:pt x="6" y="76"/>
                  </a:lnTo>
                  <a:lnTo>
                    <a:pt x="3" y="79"/>
                  </a:lnTo>
                  <a:lnTo>
                    <a:pt x="3" y="84"/>
                  </a:lnTo>
                  <a:lnTo>
                    <a:pt x="3" y="86"/>
                  </a:lnTo>
                  <a:lnTo>
                    <a:pt x="0" y="91"/>
                  </a:lnTo>
                  <a:lnTo>
                    <a:pt x="0" y="93"/>
                  </a:lnTo>
                  <a:lnTo>
                    <a:pt x="0" y="98"/>
                  </a:lnTo>
                  <a:lnTo>
                    <a:pt x="0" y="102"/>
                  </a:lnTo>
                  <a:lnTo>
                    <a:pt x="0" y="107"/>
                  </a:lnTo>
                  <a:lnTo>
                    <a:pt x="3" y="110"/>
                  </a:lnTo>
                  <a:lnTo>
                    <a:pt x="3" y="114"/>
                  </a:lnTo>
                  <a:lnTo>
                    <a:pt x="6" y="119"/>
                  </a:lnTo>
                  <a:lnTo>
                    <a:pt x="9" y="124"/>
                  </a:lnTo>
                  <a:lnTo>
                    <a:pt x="13" y="126"/>
                  </a:lnTo>
                  <a:lnTo>
                    <a:pt x="19" y="128"/>
                  </a:lnTo>
                  <a:lnTo>
                    <a:pt x="22" y="133"/>
                  </a:lnTo>
                  <a:lnTo>
                    <a:pt x="28" y="136"/>
                  </a:lnTo>
                  <a:lnTo>
                    <a:pt x="31" y="138"/>
                  </a:lnTo>
                  <a:lnTo>
                    <a:pt x="37" y="138"/>
                  </a:lnTo>
                  <a:lnTo>
                    <a:pt x="44" y="140"/>
                  </a:lnTo>
                  <a:lnTo>
                    <a:pt x="50" y="143"/>
                  </a:lnTo>
                  <a:lnTo>
                    <a:pt x="56" y="143"/>
                  </a:lnTo>
                  <a:lnTo>
                    <a:pt x="62" y="143"/>
                  </a:lnTo>
                  <a:lnTo>
                    <a:pt x="69" y="143"/>
                  </a:lnTo>
                  <a:lnTo>
                    <a:pt x="75" y="143"/>
                  </a:lnTo>
                  <a:lnTo>
                    <a:pt x="81" y="140"/>
                  </a:lnTo>
                  <a:lnTo>
                    <a:pt x="87" y="138"/>
                  </a:lnTo>
                  <a:lnTo>
                    <a:pt x="91" y="138"/>
                  </a:lnTo>
                  <a:lnTo>
                    <a:pt x="96" y="136"/>
                  </a:lnTo>
                  <a:lnTo>
                    <a:pt x="100" y="133"/>
                  </a:lnTo>
                  <a:lnTo>
                    <a:pt x="106" y="128"/>
                  </a:lnTo>
                  <a:lnTo>
                    <a:pt x="109" y="126"/>
                  </a:lnTo>
                  <a:lnTo>
                    <a:pt x="112" y="124"/>
                  </a:lnTo>
                  <a:lnTo>
                    <a:pt x="116" y="119"/>
                  </a:lnTo>
                  <a:lnTo>
                    <a:pt x="119" y="114"/>
                  </a:lnTo>
                  <a:lnTo>
                    <a:pt x="121" y="110"/>
                  </a:lnTo>
                  <a:lnTo>
                    <a:pt x="121" y="107"/>
                  </a:lnTo>
                  <a:lnTo>
                    <a:pt x="121" y="102"/>
                  </a:lnTo>
                  <a:lnTo>
                    <a:pt x="125" y="98"/>
                  </a:lnTo>
                  <a:lnTo>
                    <a:pt x="121" y="93"/>
                  </a:lnTo>
                  <a:lnTo>
                    <a:pt x="121" y="88"/>
                  </a:lnTo>
                  <a:lnTo>
                    <a:pt x="121" y="84"/>
                  </a:lnTo>
                  <a:lnTo>
                    <a:pt x="119" y="79"/>
                  </a:lnTo>
                  <a:lnTo>
                    <a:pt x="116" y="74"/>
                  </a:lnTo>
                  <a:lnTo>
                    <a:pt x="112" y="69"/>
                  </a:lnTo>
                  <a:lnTo>
                    <a:pt x="106" y="67"/>
                  </a:lnTo>
                  <a:lnTo>
                    <a:pt x="103" y="62"/>
                  </a:lnTo>
                  <a:lnTo>
                    <a:pt x="103" y="57"/>
                  </a:lnTo>
                  <a:lnTo>
                    <a:pt x="103" y="50"/>
                  </a:lnTo>
                  <a:lnTo>
                    <a:pt x="106" y="42"/>
                  </a:lnTo>
                  <a:lnTo>
                    <a:pt x="109" y="35"/>
                  </a:lnTo>
                  <a:lnTo>
                    <a:pt x="112" y="28"/>
                  </a:lnTo>
                  <a:lnTo>
                    <a:pt x="116" y="19"/>
                  </a:lnTo>
                  <a:lnTo>
                    <a:pt x="116" y="9"/>
                  </a:lnTo>
                  <a:lnTo>
                    <a:pt x="112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56" name="Freeform 157"/>
            <p:cNvSpPr>
              <a:spLocks/>
            </p:cNvSpPr>
            <p:nvPr/>
          </p:nvSpPr>
          <p:spPr bwMode="auto">
            <a:xfrm>
              <a:off x="2534" y="2966"/>
              <a:ext cx="25" cy="43"/>
            </a:xfrm>
            <a:custGeom>
              <a:avLst/>
              <a:gdLst>
                <a:gd name="T0" fmla="*/ 5 w 25"/>
                <a:gd name="T1" fmla="*/ 42 h 43"/>
                <a:gd name="T2" fmla="*/ 5 w 25"/>
                <a:gd name="T3" fmla="*/ 42 h 43"/>
                <a:gd name="T4" fmla="*/ 8 w 25"/>
                <a:gd name="T5" fmla="*/ 37 h 43"/>
                <a:gd name="T6" fmla="*/ 13 w 25"/>
                <a:gd name="T7" fmla="*/ 33 h 43"/>
                <a:gd name="T8" fmla="*/ 15 w 25"/>
                <a:gd name="T9" fmla="*/ 29 h 43"/>
                <a:gd name="T10" fmla="*/ 19 w 25"/>
                <a:gd name="T11" fmla="*/ 22 h 43"/>
                <a:gd name="T12" fmla="*/ 21 w 25"/>
                <a:gd name="T13" fmla="*/ 18 h 43"/>
                <a:gd name="T14" fmla="*/ 24 w 25"/>
                <a:gd name="T15" fmla="*/ 11 h 43"/>
                <a:gd name="T16" fmla="*/ 24 w 25"/>
                <a:gd name="T17" fmla="*/ 7 h 43"/>
                <a:gd name="T18" fmla="*/ 24 w 25"/>
                <a:gd name="T19" fmla="*/ 0 h 43"/>
                <a:gd name="T20" fmla="*/ 19 w 25"/>
                <a:gd name="T21" fmla="*/ 0 h 43"/>
                <a:gd name="T22" fmla="*/ 19 w 25"/>
                <a:gd name="T23" fmla="*/ 7 h 43"/>
                <a:gd name="T24" fmla="*/ 19 w 25"/>
                <a:gd name="T25" fmla="*/ 11 h 43"/>
                <a:gd name="T26" fmla="*/ 15 w 25"/>
                <a:gd name="T27" fmla="*/ 15 h 43"/>
                <a:gd name="T28" fmla="*/ 15 w 25"/>
                <a:gd name="T29" fmla="*/ 22 h 43"/>
                <a:gd name="T30" fmla="*/ 13 w 25"/>
                <a:gd name="T31" fmla="*/ 26 h 43"/>
                <a:gd name="T32" fmla="*/ 8 w 25"/>
                <a:gd name="T33" fmla="*/ 31 h 43"/>
                <a:gd name="T34" fmla="*/ 5 w 25"/>
                <a:gd name="T35" fmla="*/ 35 h 43"/>
                <a:gd name="T36" fmla="*/ 0 w 25"/>
                <a:gd name="T37" fmla="*/ 39 h 43"/>
                <a:gd name="T38" fmla="*/ 5 w 25"/>
                <a:gd name="T39" fmla="*/ 42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5" h="43">
                  <a:moveTo>
                    <a:pt x="5" y="42"/>
                  </a:moveTo>
                  <a:lnTo>
                    <a:pt x="5" y="42"/>
                  </a:lnTo>
                  <a:lnTo>
                    <a:pt x="8" y="37"/>
                  </a:lnTo>
                  <a:lnTo>
                    <a:pt x="13" y="33"/>
                  </a:lnTo>
                  <a:lnTo>
                    <a:pt x="15" y="29"/>
                  </a:lnTo>
                  <a:lnTo>
                    <a:pt x="19" y="22"/>
                  </a:lnTo>
                  <a:lnTo>
                    <a:pt x="21" y="18"/>
                  </a:lnTo>
                  <a:lnTo>
                    <a:pt x="24" y="11"/>
                  </a:lnTo>
                  <a:lnTo>
                    <a:pt x="24" y="7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9" y="7"/>
                  </a:lnTo>
                  <a:lnTo>
                    <a:pt x="19" y="11"/>
                  </a:lnTo>
                  <a:lnTo>
                    <a:pt x="15" y="15"/>
                  </a:lnTo>
                  <a:lnTo>
                    <a:pt x="15" y="22"/>
                  </a:lnTo>
                  <a:lnTo>
                    <a:pt x="13" y="26"/>
                  </a:lnTo>
                  <a:lnTo>
                    <a:pt x="8" y="31"/>
                  </a:lnTo>
                  <a:lnTo>
                    <a:pt x="5" y="35"/>
                  </a:lnTo>
                  <a:lnTo>
                    <a:pt x="0" y="39"/>
                  </a:lnTo>
                  <a:lnTo>
                    <a:pt x="5" y="4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57" name="Freeform 158"/>
            <p:cNvSpPr>
              <a:spLocks/>
            </p:cNvSpPr>
            <p:nvPr/>
          </p:nvSpPr>
          <p:spPr bwMode="auto">
            <a:xfrm>
              <a:off x="2453" y="3010"/>
              <a:ext cx="83" cy="26"/>
            </a:xfrm>
            <a:custGeom>
              <a:avLst/>
              <a:gdLst>
                <a:gd name="T0" fmla="*/ 4 w 83"/>
                <a:gd name="T1" fmla="*/ 25 h 26"/>
                <a:gd name="T2" fmla="*/ 4 w 83"/>
                <a:gd name="T3" fmla="*/ 25 h 26"/>
                <a:gd name="T4" fmla="*/ 6 w 83"/>
                <a:gd name="T5" fmla="*/ 23 h 26"/>
                <a:gd name="T6" fmla="*/ 9 w 83"/>
                <a:gd name="T7" fmla="*/ 23 h 26"/>
                <a:gd name="T8" fmla="*/ 13 w 83"/>
                <a:gd name="T9" fmla="*/ 21 h 26"/>
                <a:gd name="T10" fmla="*/ 18 w 83"/>
                <a:gd name="T11" fmla="*/ 21 h 26"/>
                <a:gd name="T12" fmla="*/ 22 w 83"/>
                <a:gd name="T13" fmla="*/ 21 h 26"/>
                <a:gd name="T14" fmla="*/ 24 w 83"/>
                <a:gd name="T15" fmla="*/ 21 h 26"/>
                <a:gd name="T16" fmla="*/ 31 w 83"/>
                <a:gd name="T17" fmla="*/ 21 h 26"/>
                <a:gd name="T18" fmla="*/ 33 w 83"/>
                <a:gd name="T19" fmla="*/ 21 h 26"/>
                <a:gd name="T20" fmla="*/ 40 w 83"/>
                <a:gd name="T21" fmla="*/ 21 h 26"/>
                <a:gd name="T22" fmla="*/ 46 w 83"/>
                <a:gd name="T23" fmla="*/ 19 h 26"/>
                <a:gd name="T24" fmla="*/ 49 w 83"/>
                <a:gd name="T25" fmla="*/ 19 h 26"/>
                <a:gd name="T26" fmla="*/ 55 w 83"/>
                <a:gd name="T27" fmla="*/ 16 h 26"/>
                <a:gd name="T28" fmla="*/ 60 w 83"/>
                <a:gd name="T29" fmla="*/ 15 h 26"/>
                <a:gd name="T30" fmla="*/ 67 w 83"/>
                <a:gd name="T31" fmla="*/ 10 h 26"/>
                <a:gd name="T32" fmla="*/ 76 w 83"/>
                <a:gd name="T33" fmla="*/ 9 h 26"/>
                <a:gd name="T34" fmla="*/ 82 w 83"/>
                <a:gd name="T35" fmla="*/ 2 h 26"/>
                <a:gd name="T36" fmla="*/ 76 w 83"/>
                <a:gd name="T37" fmla="*/ 0 h 26"/>
                <a:gd name="T38" fmla="*/ 70 w 83"/>
                <a:gd name="T39" fmla="*/ 4 h 26"/>
                <a:gd name="T40" fmla="*/ 64 w 83"/>
                <a:gd name="T41" fmla="*/ 9 h 26"/>
                <a:gd name="T42" fmla="*/ 58 w 83"/>
                <a:gd name="T43" fmla="*/ 10 h 26"/>
                <a:gd name="T44" fmla="*/ 51 w 83"/>
                <a:gd name="T45" fmla="*/ 13 h 26"/>
                <a:gd name="T46" fmla="*/ 49 w 83"/>
                <a:gd name="T47" fmla="*/ 15 h 26"/>
                <a:gd name="T48" fmla="*/ 42 w 83"/>
                <a:gd name="T49" fmla="*/ 15 h 26"/>
                <a:gd name="T50" fmla="*/ 40 w 83"/>
                <a:gd name="T51" fmla="*/ 16 h 26"/>
                <a:gd name="T52" fmla="*/ 33 w 83"/>
                <a:gd name="T53" fmla="*/ 16 h 26"/>
                <a:gd name="T54" fmla="*/ 31 w 83"/>
                <a:gd name="T55" fmla="*/ 16 h 26"/>
                <a:gd name="T56" fmla="*/ 24 w 83"/>
                <a:gd name="T57" fmla="*/ 16 h 26"/>
                <a:gd name="T58" fmla="*/ 22 w 83"/>
                <a:gd name="T59" fmla="*/ 16 h 26"/>
                <a:gd name="T60" fmla="*/ 15 w 83"/>
                <a:gd name="T61" fmla="*/ 16 h 26"/>
                <a:gd name="T62" fmla="*/ 13 w 83"/>
                <a:gd name="T63" fmla="*/ 16 h 26"/>
                <a:gd name="T64" fmla="*/ 9 w 83"/>
                <a:gd name="T65" fmla="*/ 19 h 26"/>
                <a:gd name="T66" fmla="*/ 4 w 83"/>
                <a:gd name="T67" fmla="*/ 21 h 26"/>
                <a:gd name="T68" fmla="*/ 0 w 83"/>
                <a:gd name="T69" fmla="*/ 23 h 26"/>
                <a:gd name="T70" fmla="*/ 4 w 83"/>
                <a:gd name="T71" fmla="*/ 25 h 2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3" h="26">
                  <a:moveTo>
                    <a:pt x="4" y="25"/>
                  </a:moveTo>
                  <a:lnTo>
                    <a:pt x="4" y="25"/>
                  </a:lnTo>
                  <a:lnTo>
                    <a:pt x="6" y="23"/>
                  </a:lnTo>
                  <a:lnTo>
                    <a:pt x="9" y="23"/>
                  </a:lnTo>
                  <a:lnTo>
                    <a:pt x="13" y="21"/>
                  </a:lnTo>
                  <a:lnTo>
                    <a:pt x="18" y="21"/>
                  </a:lnTo>
                  <a:lnTo>
                    <a:pt x="22" y="21"/>
                  </a:lnTo>
                  <a:lnTo>
                    <a:pt x="24" y="21"/>
                  </a:lnTo>
                  <a:lnTo>
                    <a:pt x="31" y="21"/>
                  </a:lnTo>
                  <a:lnTo>
                    <a:pt x="33" y="21"/>
                  </a:lnTo>
                  <a:lnTo>
                    <a:pt x="40" y="21"/>
                  </a:lnTo>
                  <a:lnTo>
                    <a:pt x="46" y="19"/>
                  </a:lnTo>
                  <a:lnTo>
                    <a:pt x="49" y="19"/>
                  </a:lnTo>
                  <a:lnTo>
                    <a:pt x="55" y="16"/>
                  </a:lnTo>
                  <a:lnTo>
                    <a:pt x="60" y="15"/>
                  </a:lnTo>
                  <a:lnTo>
                    <a:pt x="67" y="10"/>
                  </a:lnTo>
                  <a:lnTo>
                    <a:pt x="76" y="9"/>
                  </a:lnTo>
                  <a:lnTo>
                    <a:pt x="82" y="2"/>
                  </a:lnTo>
                  <a:lnTo>
                    <a:pt x="76" y="0"/>
                  </a:lnTo>
                  <a:lnTo>
                    <a:pt x="70" y="4"/>
                  </a:lnTo>
                  <a:lnTo>
                    <a:pt x="64" y="9"/>
                  </a:lnTo>
                  <a:lnTo>
                    <a:pt x="58" y="10"/>
                  </a:lnTo>
                  <a:lnTo>
                    <a:pt x="51" y="13"/>
                  </a:lnTo>
                  <a:lnTo>
                    <a:pt x="49" y="15"/>
                  </a:lnTo>
                  <a:lnTo>
                    <a:pt x="42" y="15"/>
                  </a:lnTo>
                  <a:lnTo>
                    <a:pt x="40" y="16"/>
                  </a:lnTo>
                  <a:lnTo>
                    <a:pt x="33" y="16"/>
                  </a:lnTo>
                  <a:lnTo>
                    <a:pt x="31" y="16"/>
                  </a:lnTo>
                  <a:lnTo>
                    <a:pt x="24" y="16"/>
                  </a:lnTo>
                  <a:lnTo>
                    <a:pt x="22" y="16"/>
                  </a:lnTo>
                  <a:lnTo>
                    <a:pt x="15" y="16"/>
                  </a:lnTo>
                  <a:lnTo>
                    <a:pt x="13" y="16"/>
                  </a:lnTo>
                  <a:lnTo>
                    <a:pt x="9" y="19"/>
                  </a:lnTo>
                  <a:lnTo>
                    <a:pt x="4" y="21"/>
                  </a:lnTo>
                  <a:lnTo>
                    <a:pt x="0" y="23"/>
                  </a:lnTo>
                  <a:lnTo>
                    <a:pt x="4" y="2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58" name="Freeform 159"/>
            <p:cNvSpPr>
              <a:spLocks/>
            </p:cNvSpPr>
            <p:nvPr/>
          </p:nvSpPr>
          <p:spPr bwMode="auto">
            <a:xfrm>
              <a:off x="2440" y="3037"/>
              <a:ext cx="12" cy="26"/>
            </a:xfrm>
            <a:custGeom>
              <a:avLst/>
              <a:gdLst>
                <a:gd name="T0" fmla="*/ 4 w 12"/>
                <a:gd name="T1" fmla="*/ 25 h 26"/>
                <a:gd name="T2" fmla="*/ 4 w 12"/>
                <a:gd name="T3" fmla="*/ 25 h 26"/>
                <a:gd name="T4" fmla="*/ 4 w 12"/>
                <a:gd name="T5" fmla="*/ 21 h 26"/>
                <a:gd name="T6" fmla="*/ 4 w 12"/>
                <a:gd name="T7" fmla="*/ 19 h 26"/>
                <a:gd name="T8" fmla="*/ 4 w 12"/>
                <a:gd name="T9" fmla="*/ 15 h 26"/>
                <a:gd name="T10" fmla="*/ 6 w 12"/>
                <a:gd name="T11" fmla="*/ 13 h 26"/>
                <a:gd name="T12" fmla="*/ 6 w 12"/>
                <a:gd name="T13" fmla="*/ 10 h 26"/>
                <a:gd name="T14" fmla="*/ 8 w 12"/>
                <a:gd name="T15" fmla="*/ 6 h 26"/>
                <a:gd name="T16" fmla="*/ 11 w 12"/>
                <a:gd name="T17" fmla="*/ 4 h 26"/>
                <a:gd name="T18" fmla="*/ 11 w 12"/>
                <a:gd name="T19" fmla="*/ 2 h 26"/>
                <a:gd name="T20" fmla="*/ 8 w 12"/>
                <a:gd name="T21" fmla="*/ 0 h 26"/>
                <a:gd name="T22" fmla="*/ 6 w 12"/>
                <a:gd name="T23" fmla="*/ 2 h 26"/>
                <a:gd name="T24" fmla="*/ 4 w 12"/>
                <a:gd name="T25" fmla="*/ 4 h 26"/>
                <a:gd name="T26" fmla="*/ 4 w 12"/>
                <a:gd name="T27" fmla="*/ 9 h 26"/>
                <a:gd name="T28" fmla="*/ 2 w 12"/>
                <a:gd name="T29" fmla="*/ 10 h 26"/>
                <a:gd name="T30" fmla="*/ 2 w 12"/>
                <a:gd name="T31" fmla="*/ 15 h 26"/>
                <a:gd name="T32" fmla="*/ 0 w 12"/>
                <a:gd name="T33" fmla="*/ 19 h 26"/>
                <a:gd name="T34" fmla="*/ 0 w 12"/>
                <a:gd name="T35" fmla="*/ 21 h 26"/>
                <a:gd name="T36" fmla="*/ 0 w 12"/>
                <a:gd name="T37" fmla="*/ 25 h 26"/>
                <a:gd name="T38" fmla="*/ 4 w 12"/>
                <a:gd name="T39" fmla="*/ 25 h 2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2" h="26">
                  <a:moveTo>
                    <a:pt x="4" y="25"/>
                  </a:moveTo>
                  <a:lnTo>
                    <a:pt x="4" y="25"/>
                  </a:lnTo>
                  <a:lnTo>
                    <a:pt x="4" y="21"/>
                  </a:lnTo>
                  <a:lnTo>
                    <a:pt x="4" y="19"/>
                  </a:lnTo>
                  <a:lnTo>
                    <a:pt x="4" y="15"/>
                  </a:lnTo>
                  <a:lnTo>
                    <a:pt x="6" y="13"/>
                  </a:lnTo>
                  <a:lnTo>
                    <a:pt x="6" y="10"/>
                  </a:lnTo>
                  <a:lnTo>
                    <a:pt x="8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4" y="9"/>
                  </a:lnTo>
                  <a:lnTo>
                    <a:pt x="2" y="10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4" y="2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59" name="Freeform 160"/>
            <p:cNvSpPr>
              <a:spLocks/>
            </p:cNvSpPr>
            <p:nvPr/>
          </p:nvSpPr>
          <p:spPr bwMode="auto">
            <a:xfrm>
              <a:off x="2440" y="3067"/>
              <a:ext cx="63" cy="45"/>
            </a:xfrm>
            <a:custGeom>
              <a:avLst/>
              <a:gdLst>
                <a:gd name="T0" fmla="*/ 62 w 63"/>
                <a:gd name="T1" fmla="*/ 39 h 45"/>
                <a:gd name="T2" fmla="*/ 62 w 63"/>
                <a:gd name="T3" fmla="*/ 39 h 45"/>
                <a:gd name="T4" fmla="*/ 57 w 63"/>
                <a:gd name="T5" fmla="*/ 39 h 45"/>
                <a:gd name="T6" fmla="*/ 50 w 63"/>
                <a:gd name="T7" fmla="*/ 39 h 45"/>
                <a:gd name="T8" fmla="*/ 44 w 63"/>
                <a:gd name="T9" fmla="*/ 37 h 45"/>
                <a:gd name="T10" fmla="*/ 38 w 63"/>
                <a:gd name="T11" fmla="*/ 37 h 45"/>
                <a:gd name="T12" fmla="*/ 35 w 63"/>
                <a:gd name="T13" fmla="*/ 35 h 45"/>
                <a:gd name="T14" fmla="*/ 29 w 63"/>
                <a:gd name="T15" fmla="*/ 33 h 45"/>
                <a:gd name="T16" fmla="*/ 27 w 63"/>
                <a:gd name="T17" fmla="*/ 31 h 45"/>
                <a:gd name="T18" fmla="*/ 20 w 63"/>
                <a:gd name="T19" fmla="*/ 28 h 45"/>
                <a:gd name="T20" fmla="*/ 18 w 63"/>
                <a:gd name="T21" fmla="*/ 24 h 45"/>
                <a:gd name="T22" fmla="*/ 15 w 63"/>
                <a:gd name="T23" fmla="*/ 22 h 45"/>
                <a:gd name="T24" fmla="*/ 12 w 63"/>
                <a:gd name="T25" fmla="*/ 18 h 45"/>
                <a:gd name="T26" fmla="*/ 9 w 63"/>
                <a:gd name="T27" fmla="*/ 15 h 45"/>
                <a:gd name="T28" fmla="*/ 9 w 63"/>
                <a:gd name="T29" fmla="*/ 11 h 45"/>
                <a:gd name="T30" fmla="*/ 5 w 63"/>
                <a:gd name="T31" fmla="*/ 9 h 45"/>
                <a:gd name="T32" fmla="*/ 5 w 63"/>
                <a:gd name="T33" fmla="*/ 4 h 45"/>
                <a:gd name="T34" fmla="*/ 5 w 63"/>
                <a:gd name="T35" fmla="*/ 0 h 45"/>
                <a:gd name="T36" fmla="*/ 0 w 63"/>
                <a:gd name="T37" fmla="*/ 0 h 45"/>
                <a:gd name="T38" fmla="*/ 0 w 63"/>
                <a:gd name="T39" fmla="*/ 4 h 45"/>
                <a:gd name="T40" fmla="*/ 0 w 63"/>
                <a:gd name="T41" fmla="*/ 9 h 45"/>
                <a:gd name="T42" fmla="*/ 3 w 63"/>
                <a:gd name="T43" fmla="*/ 13 h 45"/>
                <a:gd name="T44" fmla="*/ 5 w 63"/>
                <a:gd name="T45" fmla="*/ 18 h 45"/>
                <a:gd name="T46" fmla="*/ 5 w 63"/>
                <a:gd name="T47" fmla="*/ 20 h 45"/>
                <a:gd name="T48" fmla="*/ 12 w 63"/>
                <a:gd name="T49" fmla="*/ 24 h 45"/>
                <a:gd name="T50" fmla="*/ 15 w 63"/>
                <a:gd name="T51" fmla="*/ 28 h 45"/>
                <a:gd name="T52" fmla="*/ 18 w 63"/>
                <a:gd name="T53" fmla="*/ 31 h 45"/>
                <a:gd name="T54" fmla="*/ 24 w 63"/>
                <a:gd name="T55" fmla="*/ 33 h 45"/>
                <a:gd name="T56" fmla="*/ 27 w 63"/>
                <a:gd name="T57" fmla="*/ 37 h 45"/>
                <a:gd name="T58" fmla="*/ 33 w 63"/>
                <a:gd name="T59" fmla="*/ 37 h 45"/>
                <a:gd name="T60" fmla="*/ 38 w 63"/>
                <a:gd name="T61" fmla="*/ 39 h 45"/>
                <a:gd name="T62" fmla="*/ 44 w 63"/>
                <a:gd name="T63" fmla="*/ 42 h 45"/>
                <a:gd name="T64" fmla="*/ 50 w 63"/>
                <a:gd name="T65" fmla="*/ 44 h 45"/>
                <a:gd name="T66" fmla="*/ 57 w 63"/>
                <a:gd name="T67" fmla="*/ 44 h 45"/>
                <a:gd name="T68" fmla="*/ 62 w 63"/>
                <a:gd name="T69" fmla="*/ 44 h 45"/>
                <a:gd name="T70" fmla="*/ 62 w 63"/>
                <a:gd name="T71" fmla="*/ 39 h 4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3" h="45">
                  <a:moveTo>
                    <a:pt x="62" y="39"/>
                  </a:moveTo>
                  <a:lnTo>
                    <a:pt x="62" y="39"/>
                  </a:lnTo>
                  <a:lnTo>
                    <a:pt x="57" y="39"/>
                  </a:lnTo>
                  <a:lnTo>
                    <a:pt x="50" y="39"/>
                  </a:lnTo>
                  <a:lnTo>
                    <a:pt x="44" y="37"/>
                  </a:lnTo>
                  <a:lnTo>
                    <a:pt x="38" y="37"/>
                  </a:lnTo>
                  <a:lnTo>
                    <a:pt x="35" y="35"/>
                  </a:lnTo>
                  <a:lnTo>
                    <a:pt x="29" y="33"/>
                  </a:lnTo>
                  <a:lnTo>
                    <a:pt x="27" y="31"/>
                  </a:lnTo>
                  <a:lnTo>
                    <a:pt x="20" y="28"/>
                  </a:lnTo>
                  <a:lnTo>
                    <a:pt x="18" y="24"/>
                  </a:lnTo>
                  <a:lnTo>
                    <a:pt x="15" y="22"/>
                  </a:lnTo>
                  <a:lnTo>
                    <a:pt x="12" y="18"/>
                  </a:lnTo>
                  <a:lnTo>
                    <a:pt x="9" y="15"/>
                  </a:lnTo>
                  <a:lnTo>
                    <a:pt x="9" y="11"/>
                  </a:lnTo>
                  <a:lnTo>
                    <a:pt x="5" y="9"/>
                  </a:lnTo>
                  <a:lnTo>
                    <a:pt x="5" y="4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3" y="13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12" y="24"/>
                  </a:lnTo>
                  <a:lnTo>
                    <a:pt x="15" y="28"/>
                  </a:lnTo>
                  <a:lnTo>
                    <a:pt x="18" y="31"/>
                  </a:lnTo>
                  <a:lnTo>
                    <a:pt x="24" y="33"/>
                  </a:lnTo>
                  <a:lnTo>
                    <a:pt x="27" y="37"/>
                  </a:lnTo>
                  <a:lnTo>
                    <a:pt x="33" y="37"/>
                  </a:lnTo>
                  <a:lnTo>
                    <a:pt x="38" y="39"/>
                  </a:lnTo>
                  <a:lnTo>
                    <a:pt x="44" y="42"/>
                  </a:lnTo>
                  <a:lnTo>
                    <a:pt x="50" y="44"/>
                  </a:lnTo>
                  <a:lnTo>
                    <a:pt x="57" y="44"/>
                  </a:lnTo>
                  <a:lnTo>
                    <a:pt x="62" y="44"/>
                  </a:lnTo>
                  <a:lnTo>
                    <a:pt x="62" y="39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60" name="Freeform 161"/>
            <p:cNvSpPr>
              <a:spLocks/>
            </p:cNvSpPr>
            <p:nvPr/>
          </p:nvSpPr>
          <p:spPr bwMode="auto">
            <a:xfrm>
              <a:off x="2508" y="3067"/>
              <a:ext cx="64" cy="45"/>
            </a:xfrm>
            <a:custGeom>
              <a:avLst/>
              <a:gdLst>
                <a:gd name="T0" fmla="*/ 57 w 64"/>
                <a:gd name="T1" fmla="*/ 0 h 45"/>
                <a:gd name="T2" fmla="*/ 57 w 64"/>
                <a:gd name="T3" fmla="*/ 0 h 45"/>
                <a:gd name="T4" fmla="*/ 57 w 64"/>
                <a:gd name="T5" fmla="*/ 4 h 45"/>
                <a:gd name="T6" fmla="*/ 54 w 64"/>
                <a:gd name="T7" fmla="*/ 9 h 45"/>
                <a:gd name="T8" fmla="*/ 54 w 64"/>
                <a:gd name="T9" fmla="*/ 11 h 45"/>
                <a:gd name="T10" fmla="*/ 51 w 64"/>
                <a:gd name="T11" fmla="*/ 15 h 45"/>
                <a:gd name="T12" fmla="*/ 48 w 64"/>
                <a:gd name="T13" fmla="*/ 18 h 45"/>
                <a:gd name="T14" fmla="*/ 48 w 64"/>
                <a:gd name="T15" fmla="*/ 22 h 45"/>
                <a:gd name="T16" fmla="*/ 42 w 64"/>
                <a:gd name="T17" fmla="*/ 24 h 45"/>
                <a:gd name="T18" fmla="*/ 39 w 64"/>
                <a:gd name="T19" fmla="*/ 28 h 45"/>
                <a:gd name="T20" fmla="*/ 36 w 64"/>
                <a:gd name="T21" fmla="*/ 31 h 45"/>
                <a:gd name="T22" fmla="*/ 30 w 64"/>
                <a:gd name="T23" fmla="*/ 33 h 45"/>
                <a:gd name="T24" fmla="*/ 28 w 64"/>
                <a:gd name="T25" fmla="*/ 35 h 45"/>
                <a:gd name="T26" fmla="*/ 21 w 64"/>
                <a:gd name="T27" fmla="*/ 37 h 45"/>
                <a:gd name="T28" fmla="*/ 15 w 64"/>
                <a:gd name="T29" fmla="*/ 37 h 45"/>
                <a:gd name="T30" fmla="*/ 12 w 64"/>
                <a:gd name="T31" fmla="*/ 39 h 45"/>
                <a:gd name="T32" fmla="*/ 6 w 64"/>
                <a:gd name="T33" fmla="*/ 39 h 45"/>
                <a:gd name="T34" fmla="*/ 0 w 64"/>
                <a:gd name="T35" fmla="*/ 39 h 45"/>
                <a:gd name="T36" fmla="*/ 0 w 64"/>
                <a:gd name="T37" fmla="*/ 44 h 45"/>
                <a:gd name="T38" fmla="*/ 6 w 64"/>
                <a:gd name="T39" fmla="*/ 44 h 45"/>
                <a:gd name="T40" fmla="*/ 12 w 64"/>
                <a:gd name="T41" fmla="*/ 44 h 45"/>
                <a:gd name="T42" fmla="*/ 19 w 64"/>
                <a:gd name="T43" fmla="*/ 42 h 45"/>
                <a:gd name="T44" fmla="*/ 24 w 64"/>
                <a:gd name="T45" fmla="*/ 39 h 45"/>
                <a:gd name="T46" fmla="*/ 30 w 64"/>
                <a:gd name="T47" fmla="*/ 37 h 45"/>
                <a:gd name="T48" fmla="*/ 33 w 64"/>
                <a:gd name="T49" fmla="*/ 37 h 45"/>
                <a:gd name="T50" fmla="*/ 39 w 64"/>
                <a:gd name="T51" fmla="*/ 33 h 45"/>
                <a:gd name="T52" fmla="*/ 42 w 64"/>
                <a:gd name="T53" fmla="*/ 31 h 45"/>
                <a:gd name="T54" fmla="*/ 48 w 64"/>
                <a:gd name="T55" fmla="*/ 28 h 45"/>
                <a:gd name="T56" fmla="*/ 51 w 64"/>
                <a:gd name="T57" fmla="*/ 24 h 45"/>
                <a:gd name="T58" fmla="*/ 54 w 64"/>
                <a:gd name="T59" fmla="*/ 20 h 45"/>
                <a:gd name="T60" fmla="*/ 57 w 64"/>
                <a:gd name="T61" fmla="*/ 18 h 45"/>
                <a:gd name="T62" fmla="*/ 60 w 64"/>
                <a:gd name="T63" fmla="*/ 13 h 45"/>
                <a:gd name="T64" fmla="*/ 60 w 64"/>
                <a:gd name="T65" fmla="*/ 9 h 45"/>
                <a:gd name="T66" fmla="*/ 60 w 64"/>
                <a:gd name="T67" fmla="*/ 4 h 45"/>
                <a:gd name="T68" fmla="*/ 63 w 64"/>
                <a:gd name="T69" fmla="*/ 0 h 45"/>
                <a:gd name="T70" fmla="*/ 57 w 64"/>
                <a:gd name="T71" fmla="*/ 0 h 4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4" h="45">
                  <a:moveTo>
                    <a:pt x="57" y="0"/>
                  </a:moveTo>
                  <a:lnTo>
                    <a:pt x="57" y="0"/>
                  </a:lnTo>
                  <a:lnTo>
                    <a:pt x="57" y="4"/>
                  </a:lnTo>
                  <a:lnTo>
                    <a:pt x="54" y="9"/>
                  </a:lnTo>
                  <a:lnTo>
                    <a:pt x="54" y="11"/>
                  </a:lnTo>
                  <a:lnTo>
                    <a:pt x="51" y="15"/>
                  </a:lnTo>
                  <a:lnTo>
                    <a:pt x="48" y="18"/>
                  </a:lnTo>
                  <a:lnTo>
                    <a:pt x="48" y="22"/>
                  </a:lnTo>
                  <a:lnTo>
                    <a:pt x="42" y="24"/>
                  </a:lnTo>
                  <a:lnTo>
                    <a:pt x="39" y="28"/>
                  </a:lnTo>
                  <a:lnTo>
                    <a:pt x="36" y="31"/>
                  </a:lnTo>
                  <a:lnTo>
                    <a:pt x="30" y="33"/>
                  </a:lnTo>
                  <a:lnTo>
                    <a:pt x="28" y="35"/>
                  </a:lnTo>
                  <a:lnTo>
                    <a:pt x="21" y="37"/>
                  </a:lnTo>
                  <a:lnTo>
                    <a:pt x="15" y="37"/>
                  </a:lnTo>
                  <a:lnTo>
                    <a:pt x="12" y="39"/>
                  </a:lnTo>
                  <a:lnTo>
                    <a:pt x="6" y="39"/>
                  </a:lnTo>
                  <a:lnTo>
                    <a:pt x="0" y="39"/>
                  </a:lnTo>
                  <a:lnTo>
                    <a:pt x="0" y="44"/>
                  </a:lnTo>
                  <a:lnTo>
                    <a:pt x="6" y="44"/>
                  </a:lnTo>
                  <a:lnTo>
                    <a:pt x="12" y="44"/>
                  </a:lnTo>
                  <a:lnTo>
                    <a:pt x="19" y="42"/>
                  </a:lnTo>
                  <a:lnTo>
                    <a:pt x="24" y="39"/>
                  </a:lnTo>
                  <a:lnTo>
                    <a:pt x="30" y="37"/>
                  </a:lnTo>
                  <a:lnTo>
                    <a:pt x="33" y="37"/>
                  </a:lnTo>
                  <a:lnTo>
                    <a:pt x="39" y="33"/>
                  </a:lnTo>
                  <a:lnTo>
                    <a:pt x="42" y="31"/>
                  </a:lnTo>
                  <a:lnTo>
                    <a:pt x="48" y="28"/>
                  </a:lnTo>
                  <a:lnTo>
                    <a:pt x="51" y="24"/>
                  </a:lnTo>
                  <a:lnTo>
                    <a:pt x="54" y="20"/>
                  </a:lnTo>
                  <a:lnTo>
                    <a:pt x="57" y="18"/>
                  </a:lnTo>
                  <a:lnTo>
                    <a:pt x="60" y="13"/>
                  </a:lnTo>
                  <a:lnTo>
                    <a:pt x="60" y="9"/>
                  </a:lnTo>
                  <a:lnTo>
                    <a:pt x="60" y="4"/>
                  </a:lnTo>
                  <a:lnTo>
                    <a:pt x="63" y="0"/>
                  </a:lnTo>
                  <a:lnTo>
                    <a:pt x="57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61" name="Freeform 162"/>
            <p:cNvSpPr>
              <a:spLocks/>
            </p:cNvSpPr>
            <p:nvPr/>
          </p:nvSpPr>
          <p:spPr bwMode="auto">
            <a:xfrm>
              <a:off x="2548" y="3030"/>
              <a:ext cx="24" cy="33"/>
            </a:xfrm>
            <a:custGeom>
              <a:avLst/>
              <a:gdLst>
                <a:gd name="T0" fmla="*/ 0 w 24"/>
                <a:gd name="T1" fmla="*/ 3 h 33"/>
                <a:gd name="T2" fmla="*/ 0 w 24"/>
                <a:gd name="T3" fmla="*/ 3 h 33"/>
                <a:gd name="T4" fmla="*/ 5 w 24"/>
                <a:gd name="T5" fmla="*/ 4 h 33"/>
                <a:gd name="T6" fmla="*/ 8 w 24"/>
                <a:gd name="T7" fmla="*/ 9 h 33"/>
                <a:gd name="T8" fmla="*/ 10 w 24"/>
                <a:gd name="T9" fmla="*/ 11 h 33"/>
                <a:gd name="T10" fmla="*/ 13 w 24"/>
                <a:gd name="T11" fmla="*/ 15 h 33"/>
                <a:gd name="T12" fmla="*/ 15 w 24"/>
                <a:gd name="T13" fmla="*/ 19 h 33"/>
                <a:gd name="T14" fmla="*/ 15 w 24"/>
                <a:gd name="T15" fmla="*/ 23 h 33"/>
                <a:gd name="T16" fmla="*/ 18 w 24"/>
                <a:gd name="T17" fmla="*/ 28 h 33"/>
                <a:gd name="T18" fmla="*/ 18 w 24"/>
                <a:gd name="T19" fmla="*/ 32 h 33"/>
                <a:gd name="T20" fmla="*/ 23 w 24"/>
                <a:gd name="T21" fmla="*/ 32 h 33"/>
                <a:gd name="T22" fmla="*/ 21 w 24"/>
                <a:gd name="T23" fmla="*/ 28 h 33"/>
                <a:gd name="T24" fmla="*/ 21 w 24"/>
                <a:gd name="T25" fmla="*/ 23 h 33"/>
                <a:gd name="T26" fmla="*/ 18 w 24"/>
                <a:gd name="T27" fmla="*/ 17 h 33"/>
                <a:gd name="T28" fmla="*/ 18 w 24"/>
                <a:gd name="T29" fmla="*/ 13 h 33"/>
                <a:gd name="T30" fmla="*/ 15 w 24"/>
                <a:gd name="T31" fmla="*/ 11 h 33"/>
                <a:gd name="T32" fmla="*/ 10 w 24"/>
                <a:gd name="T33" fmla="*/ 6 h 33"/>
                <a:gd name="T34" fmla="*/ 8 w 24"/>
                <a:gd name="T35" fmla="*/ 3 h 33"/>
                <a:gd name="T36" fmla="*/ 5 w 24"/>
                <a:gd name="T37" fmla="*/ 0 h 33"/>
                <a:gd name="T38" fmla="*/ 0 w 24"/>
                <a:gd name="T39" fmla="*/ 3 h 3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4" h="33">
                  <a:moveTo>
                    <a:pt x="0" y="3"/>
                  </a:moveTo>
                  <a:lnTo>
                    <a:pt x="0" y="3"/>
                  </a:lnTo>
                  <a:lnTo>
                    <a:pt x="5" y="4"/>
                  </a:lnTo>
                  <a:lnTo>
                    <a:pt x="8" y="9"/>
                  </a:lnTo>
                  <a:lnTo>
                    <a:pt x="10" y="11"/>
                  </a:lnTo>
                  <a:lnTo>
                    <a:pt x="13" y="15"/>
                  </a:lnTo>
                  <a:lnTo>
                    <a:pt x="15" y="19"/>
                  </a:lnTo>
                  <a:lnTo>
                    <a:pt x="15" y="23"/>
                  </a:lnTo>
                  <a:lnTo>
                    <a:pt x="18" y="28"/>
                  </a:lnTo>
                  <a:lnTo>
                    <a:pt x="18" y="32"/>
                  </a:lnTo>
                  <a:lnTo>
                    <a:pt x="23" y="32"/>
                  </a:lnTo>
                  <a:lnTo>
                    <a:pt x="21" y="28"/>
                  </a:lnTo>
                  <a:lnTo>
                    <a:pt x="21" y="23"/>
                  </a:lnTo>
                  <a:lnTo>
                    <a:pt x="18" y="17"/>
                  </a:lnTo>
                  <a:lnTo>
                    <a:pt x="18" y="13"/>
                  </a:lnTo>
                  <a:lnTo>
                    <a:pt x="15" y="11"/>
                  </a:lnTo>
                  <a:lnTo>
                    <a:pt x="10" y="6"/>
                  </a:lnTo>
                  <a:lnTo>
                    <a:pt x="8" y="3"/>
                  </a:lnTo>
                  <a:lnTo>
                    <a:pt x="5" y="0"/>
                  </a:lnTo>
                  <a:lnTo>
                    <a:pt x="0" y="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62" name="Freeform 163"/>
            <p:cNvSpPr>
              <a:spLocks/>
            </p:cNvSpPr>
            <p:nvPr/>
          </p:nvSpPr>
          <p:spPr bwMode="auto">
            <a:xfrm>
              <a:off x="2548" y="2966"/>
              <a:ext cx="14" cy="63"/>
            </a:xfrm>
            <a:custGeom>
              <a:avLst/>
              <a:gdLst>
                <a:gd name="T0" fmla="*/ 7 w 14"/>
                <a:gd name="T1" fmla="*/ 0 h 63"/>
                <a:gd name="T2" fmla="*/ 8 w 14"/>
                <a:gd name="T3" fmla="*/ 9 h 63"/>
                <a:gd name="T4" fmla="*/ 8 w 14"/>
                <a:gd name="T5" fmla="*/ 18 h 63"/>
                <a:gd name="T6" fmla="*/ 7 w 14"/>
                <a:gd name="T7" fmla="*/ 27 h 63"/>
                <a:gd name="T8" fmla="*/ 4 w 14"/>
                <a:gd name="T9" fmla="*/ 34 h 63"/>
                <a:gd name="T10" fmla="*/ 2 w 14"/>
                <a:gd name="T11" fmla="*/ 41 h 63"/>
                <a:gd name="T12" fmla="*/ 0 w 14"/>
                <a:gd name="T13" fmla="*/ 48 h 63"/>
                <a:gd name="T14" fmla="*/ 0 w 14"/>
                <a:gd name="T15" fmla="*/ 55 h 63"/>
                <a:gd name="T16" fmla="*/ 0 w 14"/>
                <a:gd name="T17" fmla="*/ 62 h 63"/>
                <a:gd name="T18" fmla="*/ 4 w 14"/>
                <a:gd name="T19" fmla="*/ 59 h 63"/>
                <a:gd name="T20" fmla="*/ 4 w 14"/>
                <a:gd name="T21" fmla="*/ 55 h 63"/>
                <a:gd name="T22" fmla="*/ 4 w 14"/>
                <a:gd name="T23" fmla="*/ 48 h 63"/>
                <a:gd name="T24" fmla="*/ 7 w 14"/>
                <a:gd name="T25" fmla="*/ 41 h 63"/>
                <a:gd name="T26" fmla="*/ 8 w 14"/>
                <a:gd name="T27" fmla="*/ 34 h 63"/>
                <a:gd name="T28" fmla="*/ 11 w 14"/>
                <a:gd name="T29" fmla="*/ 27 h 63"/>
                <a:gd name="T30" fmla="*/ 11 w 14"/>
                <a:gd name="T31" fmla="*/ 18 h 63"/>
                <a:gd name="T32" fmla="*/ 13 w 14"/>
                <a:gd name="T33" fmla="*/ 9 h 63"/>
                <a:gd name="T34" fmla="*/ 11 w 14"/>
                <a:gd name="T35" fmla="*/ 0 h 63"/>
                <a:gd name="T36" fmla="*/ 7 w 14"/>
                <a:gd name="T37" fmla="*/ 0 h 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4" h="63">
                  <a:moveTo>
                    <a:pt x="7" y="0"/>
                  </a:moveTo>
                  <a:lnTo>
                    <a:pt x="8" y="9"/>
                  </a:lnTo>
                  <a:lnTo>
                    <a:pt x="8" y="18"/>
                  </a:lnTo>
                  <a:lnTo>
                    <a:pt x="7" y="27"/>
                  </a:lnTo>
                  <a:lnTo>
                    <a:pt x="4" y="34"/>
                  </a:lnTo>
                  <a:lnTo>
                    <a:pt x="2" y="41"/>
                  </a:lnTo>
                  <a:lnTo>
                    <a:pt x="0" y="48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4" y="59"/>
                  </a:lnTo>
                  <a:lnTo>
                    <a:pt x="4" y="55"/>
                  </a:lnTo>
                  <a:lnTo>
                    <a:pt x="4" y="48"/>
                  </a:lnTo>
                  <a:lnTo>
                    <a:pt x="7" y="41"/>
                  </a:lnTo>
                  <a:lnTo>
                    <a:pt x="8" y="34"/>
                  </a:lnTo>
                  <a:lnTo>
                    <a:pt x="11" y="27"/>
                  </a:lnTo>
                  <a:lnTo>
                    <a:pt x="11" y="18"/>
                  </a:lnTo>
                  <a:lnTo>
                    <a:pt x="13" y="9"/>
                  </a:lnTo>
                  <a:lnTo>
                    <a:pt x="11" y="0"/>
                  </a:lnTo>
                  <a:lnTo>
                    <a:pt x="7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63" name="Freeform 164"/>
            <p:cNvSpPr>
              <a:spLocks/>
            </p:cNvSpPr>
            <p:nvPr/>
          </p:nvSpPr>
          <p:spPr bwMode="auto">
            <a:xfrm>
              <a:off x="2460" y="3010"/>
              <a:ext cx="89" cy="31"/>
            </a:xfrm>
            <a:custGeom>
              <a:avLst/>
              <a:gdLst>
                <a:gd name="T0" fmla="*/ 0 w 89"/>
                <a:gd name="T1" fmla="*/ 30 h 31"/>
                <a:gd name="T2" fmla="*/ 12 w 89"/>
                <a:gd name="T3" fmla="*/ 30 h 31"/>
                <a:gd name="T4" fmla="*/ 24 w 89"/>
                <a:gd name="T5" fmla="*/ 30 h 31"/>
                <a:gd name="T6" fmla="*/ 34 w 89"/>
                <a:gd name="T7" fmla="*/ 30 h 31"/>
                <a:gd name="T8" fmla="*/ 43 w 89"/>
                <a:gd name="T9" fmla="*/ 28 h 31"/>
                <a:gd name="T10" fmla="*/ 52 w 89"/>
                <a:gd name="T11" fmla="*/ 26 h 31"/>
                <a:gd name="T12" fmla="*/ 58 w 89"/>
                <a:gd name="T13" fmla="*/ 24 h 31"/>
                <a:gd name="T14" fmla="*/ 64 w 89"/>
                <a:gd name="T15" fmla="*/ 22 h 31"/>
                <a:gd name="T16" fmla="*/ 70 w 89"/>
                <a:gd name="T17" fmla="*/ 20 h 31"/>
                <a:gd name="T18" fmla="*/ 73 w 89"/>
                <a:gd name="T19" fmla="*/ 15 h 31"/>
                <a:gd name="T20" fmla="*/ 76 w 89"/>
                <a:gd name="T21" fmla="*/ 13 h 31"/>
                <a:gd name="T22" fmla="*/ 79 w 89"/>
                <a:gd name="T23" fmla="*/ 11 h 31"/>
                <a:gd name="T24" fmla="*/ 83 w 89"/>
                <a:gd name="T25" fmla="*/ 6 h 31"/>
                <a:gd name="T26" fmla="*/ 85 w 89"/>
                <a:gd name="T27" fmla="*/ 4 h 31"/>
                <a:gd name="T28" fmla="*/ 85 w 89"/>
                <a:gd name="T29" fmla="*/ 3 h 31"/>
                <a:gd name="T30" fmla="*/ 88 w 89"/>
                <a:gd name="T31" fmla="*/ 3 h 31"/>
                <a:gd name="T32" fmla="*/ 83 w 89"/>
                <a:gd name="T33" fmla="*/ 0 h 31"/>
                <a:gd name="T34" fmla="*/ 83 w 89"/>
                <a:gd name="T35" fmla="*/ 3 h 31"/>
                <a:gd name="T36" fmla="*/ 79 w 89"/>
                <a:gd name="T37" fmla="*/ 3 h 31"/>
                <a:gd name="T38" fmla="*/ 79 w 89"/>
                <a:gd name="T39" fmla="*/ 4 h 31"/>
                <a:gd name="T40" fmla="*/ 76 w 89"/>
                <a:gd name="T41" fmla="*/ 6 h 31"/>
                <a:gd name="T42" fmla="*/ 73 w 89"/>
                <a:gd name="T43" fmla="*/ 11 h 31"/>
                <a:gd name="T44" fmla="*/ 70 w 89"/>
                <a:gd name="T45" fmla="*/ 13 h 31"/>
                <a:gd name="T46" fmla="*/ 64 w 89"/>
                <a:gd name="T47" fmla="*/ 15 h 31"/>
                <a:gd name="T48" fmla="*/ 61 w 89"/>
                <a:gd name="T49" fmla="*/ 17 h 31"/>
                <a:gd name="T50" fmla="*/ 54 w 89"/>
                <a:gd name="T51" fmla="*/ 20 h 31"/>
                <a:gd name="T52" fmla="*/ 49 w 89"/>
                <a:gd name="T53" fmla="*/ 22 h 31"/>
                <a:gd name="T54" fmla="*/ 43 w 89"/>
                <a:gd name="T55" fmla="*/ 24 h 31"/>
                <a:gd name="T56" fmla="*/ 34 w 89"/>
                <a:gd name="T57" fmla="*/ 26 h 31"/>
                <a:gd name="T58" fmla="*/ 24 w 89"/>
                <a:gd name="T59" fmla="*/ 26 h 31"/>
                <a:gd name="T60" fmla="*/ 12 w 89"/>
                <a:gd name="T61" fmla="*/ 26 h 31"/>
                <a:gd name="T62" fmla="*/ 3 w 89"/>
                <a:gd name="T63" fmla="*/ 26 h 31"/>
                <a:gd name="T64" fmla="*/ 0 w 89"/>
                <a:gd name="T65" fmla="*/ 30 h 3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9" h="31">
                  <a:moveTo>
                    <a:pt x="0" y="30"/>
                  </a:moveTo>
                  <a:lnTo>
                    <a:pt x="12" y="30"/>
                  </a:lnTo>
                  <a:lnTo>
                    <a:pt x="24" y="30"/>
                  </a:lnTo>
                  <a:lnTo>
                    <a:pt x="34" y="30"/>
                  </a:lnTo>
                  <a:lnTo>
                    <a:pt x="43" y="28"/>
                  </a:lnTo>
                  <a:lnTo>
                    <a:pt x="52" y="26"/>
                  </a:lnTo>
                  <a:lnTo>
                    <a:pt x="58" y="24"/>
                  </a:lnTo>
                  <a:lnTo>
                    <a:pt x="64" y="22"/>
                  </a:lnTo>
                  <a:lnTo>
                    <a:pt x="70" y="20"/>
                  </a:lnTo>
                  <a:lnTo>
                    <a:pt x="73" y="15"/>
                  </a:lnTo>
                  <a:lnTo>
                    <a:pt x="76" y="13"/>
                  </a:lnTo>
                  <a:lnTo>
                    <a:pt x="79" y="11"/>
                  </a:lnTo>
                  <a:lnTo>
                    <a:pt x="83" y="6"/>
                  </a:lnTo>
                  <a:lnTo>
                    <a:pt x="85" y="4"/>
                  </a:lnTo>
                  <a:lnTo>
                    <a:pt x="85" y="3"/>
                  </a:lnTo>
                  <a:lnTo>
                    <a:pt x="88" y="3"/>
                  </a:lnTo>
                  <a:lnTo>
                    <a:pt x="83" y="0"/>
                  </a:lnTo>
                  <a:lnTo>
                    <a:pt x="83" y="3"/>
                  </a:lnTo>
                  <a:lnTo>
                    <a:pt x="79" y="3"/>
                  </a:lnTo>
                  <a:lnTo>
                    <a:pt x="79" y="4"/>
                  </a:lnTo>
                  <a:lnTo>
                    <a:pt x="76" y="6"/>
                  </a:lnTo>
                  <a:lnTo>
                    <a:pt x="73" y="11"/>
                  </a:lnTo>
                  <a:lnTo>
                    <a:pt x="70" y="13"/>
                  </a:lnTo>
                  <a:lnTo>
                    <a:pt x="64" y="15"/>
                  </a:lnTo>
                  <a:lnTo>
                    <a:pt x="61" y="17"/>
                  </a:lnTo>
                  <a:lnTo>
                    <a:pt x="54" y="20"/>
                  </a:lnTo>
                  <a:lnTo>
                    <a:pt x="49" y="22"/>
                  </a:lnTo>
                  <a:lnTo>
                    <a:pt x="43" y="24"/>
                  </a:lnTo>
                  <a:lnTo>
                    <a:pt x="34" y="26"/>
                  </a:lnTo>
                  <a:lnTo>
                    <a:pt x="24" y="26"/>
                  </a:lnTo>
                  <a:lnTo>
                    <a:pt x="12" y="26"/>
                  </a:lnTo>
                  <a:lnTo>
                    <a:pt x="3" y="26"/>
                  </a:lnTo>
                  <a:lnTo>
                    <a:pt x="0" y="3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64" name="Freeform 165"/>
            <p:cNvSpPr>
              <a:spLocks/>
            </p:cNvSpPr>
            <p:nvPr/>
          </p:nvSpPr>
          <p:spPr bwMode="auto">
            <a:xfrm>
              <a:off x="2463" y="3040"/>
              <a:ext cx="47" cy="28"/>
            </a:xfrm>
            <a:custGeom>
              <a:avLst/>
              <a:gdLst>
                <a:gd name="T0" fmla="*/ 3 w 47"/>
                <a:gd name="T1" fmla="*/ 2 h 28"/>
                <a:gd name="T2" fmla="*/ 6 w 47"/>
                <a:gd name="T3" fmla="*/ 2 h 28"/>
                <a:gd name="T4" fmla="*/ 9 w 47"/>
                <a:gd name="T5" fmla="*/ 2 h 28"/>
                <a:gd name="T6" fmla="*/ 12 w 47"/>
                <a:gd name="T7" fmla="*/ 2 h 28"/>
                <a:gd name="T8" fmla="*/ 14 w 47"/>
                <a:gd name="T9" fmla="*/ 2 h 28"/>
                <a:gd name="T10" fmla="*/ 20 w 47"/>
                <a:gd name="T11" fmla="*/ 2 h 28"/>
                <a:gd name="T12" fmla="*/ 23 w 47"/>
                <a:gd name="T13" fmla="*/ 2 h 28"/>
                <a:gd name="T14" fmla="*/ 26 w 47"/>
                <a:gd name="T15" fmla="*/ 2 h 28"/>
                <a:gd name="T16" fmla="*/ 29 w 47"/>
                <a:gd name="T17" fmla="*/ 2 h 28"/>
                <a:gd name="T18" fmla="*/ 32 w 47"/>
                <a:gd name="T19" fmla="*/ 0 h 28"/>
                <a:gd name="T20" fmla="*/ 35 w 47"/>
                <a:gd name="T21" fmla="*/ 0 h 28"/>
                <a:gd name="T22" fmla="*/ 37 w 47"/>
                <a:gd name="T23" fmla="*/ 0 h 28"/>
                <a:gd name="T24" fmla="*/ 40 w 47"/>
                <a:gd name="T25" fmla="*/ 0 h 28"/>
                <a:gd name="T26" fmla="*/ 43 w 47"/>
                <a:gd name="T27" fmla="*/ 2 h 28"/>
                <a:gd name="T28" fmla="*/ 46 w 47"/>
                <a:gd name="T29" fmla="*/ 4 h 28"/>
                <a:gd name="T30" fmla="*/ 46 w 47"/>
                <a:gd name="T31" fmla="*/ 8 h 28"/>
                <a:gd name="T32" fmla="*/ 46 w 47"/>
                <a:gd name="T33" fmla="*/ 11 h 28"/>
                <a:gd name="T34" fmla="*/ 46 w 47"/>
                <a:gd name="T35" fmla="*/ 14 h 28"/>
                <a:gd name="T36" fmla="*/ 46 w 47"/>
                <a:gd name="T37" fmla="*/ 17 h 28"/>
                <a:gd name="T38" fmla="*/ 43 w 47"/>
                <a:gd name="T39" fmla="*/ 19 h 28"/>
                <a:gd name="T40" fmla="*/ 40 w 47"/>
                <a:gd name="T41" fmla="*/ 21 h 28"/>
                <a:gd name="T42" fmla="*/ 37 w 47"/>
                <a:gd name="T43" fmla="*/ 23 h 28"/>
                <a:gd name="T44" fmla="*/ 32 w 47"/>
                <a:gd name="T45" fmla="*/ 25 h 28"/>
                <a:gd name="T46" fmla="*/ 29 w 47"/>
                <a:gd name="T47" fmla="*/ 27 h 28"/>
                <a:gd name="T48" fmla="*/ 23 w 47"/>
                <a:gd name="T49" fmla="*/ 27 h 28"/>
                <a:gd name="T50" fmla="*/ 20 w 47"/>
                <a:gd name="T51" fmla="*/ 27 h 28"/>
                <a:gd name="T52" fmla="*/ 14 w 47"/>
                <a:gd name="T53" fmla="*/ 25 h 28"/>
                <a:gd name="T54" fmla="*/ 12 w 47"/>
                <a:gd name="T55" fmla="*/ 23 h 28"/>
                <a:gd name="T56" fmla="*/ 9 w 47"/>
                <a:gd name="T57" fmla="*/ 21 h 28"/>
                <a:gd name="T58" fmla="*/ 3 w 47"/>
                <a:gd name="T59" fmla="*/ 19 h 28"/>
                <a:gd name="T60" fmla="*/ 3 w 47"/>
                <a:gd name="T61" fmla="*/ 17 h 28"/>
                <a:gd name="T62" fmla="*/ 0 w 47"/>
                <a:gd name="T63" fmla="*/ 14 h 28"/>
                <a:gd name="T64" fmla="*/ 0 w 47"/>
                <a:gd name="T65" fmla="*/ 11 h 28"/>
                <a:gd name="T66" fmla="*/ 0 w 47"/>
                <a:gd name="T67" fmla="*/ 8 h 28"/>
                <a:gd name="T68" fmla="*/ 3 w 47"/>
                <a:gd name="T69" fmla="*/ 6 h 28"/>
                <a:gd name="T70" fmla="*/ 3 w 47"/>
                <a:gd name="T71" fmla="*/ 4 h 28"/>
                <a:gd name="T72" fmla="*/ 3 w 47"/>
                <a:gd name="T73" fmla="*/ 2 h 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7" h="28">
                  <a:moveTo>
                    <a:pt x="3" y="2"/>
                  </a:moveTo>
                  <a:lnTo>
                    <a:pt x="6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20" y="2"/>
                  </a:lnTo>
                  <a:lnTo>
                    <a:pt x="23" y="2"/>
                  </a:lnTo>
                  <a:lnTo>
                    <a:pt x="26" y="2"/>
                  </a:lnTo>
                  <a:lnTo>
                    <a:pt x="29" y="2"/>
                  </a:lnTo>
                  <a:lnTo>
                    <a:pt x="32" y="0"/>
                  </a:lnTo>
                  <a:lnTo>
                    <a:pt x="35" y="0"/>
                  </a:lnTo>
                  <a:lnTo>
                    <a:pt x="37" y="0"/>
                  </a:lnTo>
                  <a:lnTo>
                    <a:pt x="40" y="0"/>
                  </a:lnTo>
                  <a:lnTo>
                    <a:pt x="43" y="2"/>
                  </a:lnTo>
                  <a:lnTo>
                    <a:pt x="46" y="4"/>
                  </a:lnTo>
                  <a:lnTo>
                    <a:pt x="46" y="8"/>
                  </a:lnTo>
                  <a:lnTo>
                    <a:pt x="46" y="11"/>
                  </a:lnTo>
                  <a:lnTo>
                    <a:pt x="46" y="14"/>
                  </a:lnTo>
                  <a:lnTo>
                    <a:pt x="46" y="17"/>
                  </a:lnTo>
                  <a:lnTo>
                    <a:pt x="43" y="19"/>
                  </a:lnTo>
                  <a:lnTo>
                    <a:pt x="40" y="21"/>
                  </a:lnTo>
                  <a:lnTo>
                    <a:pt x="37" y="23"/>
                  </a:lnTo>
                  <a:lnTo>
                    <a:pt x="32" y="25"/>
                  </a:lnTo>
                  <a:lnTo>
                    <a:pt x="29" y="27"/>
                  </a:lnTo>
                  <a:lnTo>
                    <a:pt x="23" y="27"/>
                  </a:lnTo>
                  <a:lnTo>
                    <a:pt x="20" y="27"/>
                  </a:lnTo>
                  <a:lnTo>
                    <a:pt x="14" y="25"/>
                  </a:lnTo>
                  <a:lnTo>
                    <a:pt x="12" y="23"/>
                  </a:lnTo>
                  <a:lnTo>
                    <a:pt x="9" y="21"/>
                  </a:lnTo>
                  <a:lnTo>
                    <a:pt x="3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8"/>
                  </a:lnTo>
                  <a:lnTo>
                    <a:pt x="3" y="6"/>
                  </a:lnTo>
                  <a:lnTo>
                    <a:pt x="3" y="4"/>
                  </a:lnTo>
                  <a:lnTo>
                    <a:pt x="3" y="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65" name="Freeform 166"/>
            <p:cNvSpPr>
              <a:spLocks/>
            </p:cNvSpPr>
            <p:nvPr/>
          </p:nvSpPr>
          <p:spPr bwMode="auto">
            <a:xfrm>
              <a:off x="2467" y="3040"/>
              <a:ext cx="17" cy="1"/>
            </a:xfrm>
            <a:custGeom>
              <a:avLst/>
              <a:gdLst>
                <a:gd name="T0" fmla="*/ 16 w 17"/>
                <a:gd name="T1" fmla="*/ 0 h 1"/>
                <a:gd name="T2" fmla="*/ 16 w 17"/>
                <a:gd name="T3" fmla="*/ 0 h 1"/>
                <a:gd name="T4" fmla="*/ 14 w 17"/>
                <a:gd name="T5" fmla="*/ 0 h 1"/>
                <a:gd name="T6" fmla="*/ 9 w 17"/>
                <a:gd name="T7" fmla="*/ 0 h 1"/>
                <a:gd name="T8" fmla="*/ 7 w 17"/>
                <a:gd name="T9" fmla="*/ 0 h 1"/>
                <a:gd name="T10" fmla="*/ 4 w 17"/>
                <a:gd name="T11" fmla="*/ 0 h 1"/>
                <a:gd name="T12" fmla="*/ 2 w 17"/>
                <a:gd name="T13" fmla="*/ 0 h 1"/>
                <a:gd name="T14" fmla="*/ 0 w 17"/>
                <a:gd name="T15" fmla="*/ 0 h 1"/>
                <a:gd name="T16" fmla="*/ 2 w 17"/>
                <a:gd name="T17" fmla="*/ 0 h 1"/>
                <a:gd name="T18" fmla="*/ 4 w 17"/>
                <a:gd name="T19" fmla="*/ 0 h 1"/>
                <a:gd name="T20" fmla="*/ 7 w 17"/>
                <a:gd name="T21" fmla="*/ 0 h 1"/>
                <a:gd name="T22" fmla="*/ 9 w 17"/>
                <a:gd name="T23" fmla="*/ 0 h 1"/>
                <a:gd name="T24" fmla="*/ 14 w 17"/>
                <a:gd name="T25" fmla="*/ 0 h 1"/>
                <a:gd name="T26" fmla="*/ 16 w 17"/>
                <a:gd name="T27" fmla="*/ 0 h 1"/>
                <a:gd name="T28" fmla="*/ 16 w 17"/>
                <a:gd name="T29" fmla="*/ 0 h 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" h="1">
                  <a:moveTo>
                    <a:pt x="16" y="0"/>
                  </a:moveTo>
                  <a:lnTo>
                    <a:pt x="16" y="0"/>
                  </a:lnTo>
                  <a:lnTo>
                    <a:pt x="14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66" name="Freeform 167"/>
            <p:cNvSpPr>
              <a:spLocks/>
            </p:cNvSpPr>
            <p:nvPr/>
          </p:nvSpPr>
          <p:spPr bwMode="auto">
            <a:xfrm>
              <a:off x="2489" y="3037"/>
              <a:ext cx="14" cy="4"/>
            </a:xfrm>
            <a:custGeom>
              <a:avLst/>
              <a:gdLst>
                <a:gd name="T0" fmla="*/ 13 w 14"/>
                <a:gd name="T1" fmla="*/ 0 h 4"/>
                <a:gd name="T2" fmla="*/ 13 w 14"/>
                <a:gd name="T3" fmla="*/ 0 h 4"/>
                <a:gd name="T4" fmla="*/ 11 w 14"/>
                <a:gd name="T5" fmla="*/ 0 h 4"/>
                <a:gd name="T6" fmla="*/ 9 w 14"/>
                <a:gd name="T7" fmla="*/ 0 h 4"/>
                <a:gd name="T8" fmla="*/ 7 w 14"/>
                <a:gd name="T9" fmla="*/ 0 h 4"/>
                <a:gd name="T10" fmla="*/ 5 w 14"/>
                <a:gd name="T11" fmla="*/ 1 h 4"/>
                <a:gd name="T12" fmla="*/ 3 w 14"/>
                <a:gd name="T13" fmla="*/ 1 h 4"/>
                <a:gd name="T14" fmla="*/ 0 w 14"/>
                <a:gd name="T15" fmla="*/ 1 h 4"/>
                <a:gd name="T16" fmla="*/ 0 w 14"/>
                <a:gd name="T17" fmla="*/ 3 h 4"/>
                <a:gd name="T18" fmla="*/ 3 w 14"/>
                <a:gd name="T19" fmla="*/ 3 h 4"/>
                <a:gd name="T20" fmla="*/ 5 w 14"/>
                <a:gd name="T21" fmla="*/ 3 h 4"/>
                <a:gd name="T22" fmla="*/ 7 w 14"/>
                <a:gd name="T23" fmla="*/ 3 h 4"/>
                <a:gd name="T24" fmla="*/ 9 w 14"/>
                <a:gd name="T25" fmla="*/ 2 h 4"/>
                <a:gd name="T26" fmla="*/ 11 w 14"/>
                <a:gd name="T27" fmla="*/ 2 h 4"/>
                <a:gd name="T28" fmla="*/ 13 w 14"/>
                <a:gd name="T29" fmla="*/ 2 h 4"/>
                <a:gd name="T30" fmla="*/ 11 w 14"/>
                <a:gd name="T31" fmla="*/ 2 h 4"/>
                <a:gd name="T32" fmla="*/ 13 w 14"/>
                <a:gd name="T33" fmla="*/ 0 h 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" h="4">
                  <a:moveTo>
                    <a:pt x="13" y="0"/>
                  </a:move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3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3" y="3"/>
                  </a:lnTo>
                  <a:lnTo>
                    <a:pt x="5" y="3"/>
                  </a:lnTo>
                  <a:lnTo>
                    <a:pt x="7" y="3"/>
                  </a:lnTo>
                  <a:lnTo>
                    <a:pt x="9" y="2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13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67" name="Freeform 168"/>
            <p:cNvSpPr>
              <a:spLocks/>
            </p:cNvSpPr>
            <p:nvPr/>
          </p:nvSpPr>
          <p:spPr bwMode="auto">
            <a:xfrm>
              <a:off x="2505" y="3037"/>
              <a:ext cx="8" cy="12"/>
            </a:xfrm>
            <a:custGeom>
              <a:avLst/>
              <a:gdLst>
                <a:gd name="T0" fmla="*/ 7 w 8"/>
                <a:gd name="T1" fmla="*/ 11 h 12"/>
                <a:gd name="T2" fmla="*/ 7 w 8"/>
                <a:gd name="T3" fmla="*/ 11 h 12"/>
                <a:gd name="T4" fmla="*/ 7 w 8"/>
                <a:gd name="T5" fmla="*/ 9 h 12"/>
                <a:gd name="T6" fmla="*/ 5 w 8"/>
                <a:gd name="T7" fmla="*/ 5 h 12"/>
                <a:gd name="T8" fmla="*/ 5 w 8"/>
                <a:gd name="T9" fmla="*/ 2 h 12"/>
                <a:gd name="T10" fmla="*/ 2 w 8"/>
                <a:gd name="T11" fmla="*/ 0 h 12"/>
                <a:gd name="T12" fmla="*/ 0 w 8"/>
                <a:gd name="T13" fmla="*/ 4 h 12"/>
                <a:gd name="T14" fmla="*/ 2 w 8"/>
                <a:gd name="T15" fmla="*/ 5 h 12"/>
                <a:gd name="T16" fmla="*/ 4 w 8"/>
                <a:gd name="T17" fmla="*/ 7 h 12"/>
                <a:gd name="T18" fmla="*/ 4 w 8"/>
                <a:gd name="T19" fmla="*/ 9 h 12"/>
                <a:gd name="T20" fmla="*/ 4 w 8"/>
                <a:gd name="T21" fmla="*/ 11 h 12"/>
                <a:gd name="T22" fmla="*/ 7 w 8"/>
                <a:gd name="T23" fmla="*/ 11 h 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" h="12">
                  <a:moveTo>
                    <a:pt x="7" y="11"/>
                  </a:moveTo>
                  <a:lnTo>
                    <a:pt x="7" y="11"/>
                  </a:lnTo>
                  <a:lnTo>
                    <a:pt x="7" y="9"/>
                  </a:lnTo>
                  <a:lnTo>
                    <a:pt x="5" y="5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5"/>
                  </a:lnTo>
                  <a:lnTo>
                    <a:pt x="4" y="7"/>
                  </a:lnTo>
                  <a:lnTo>
                    <a:pt x="4" y="9"/>
                  </a:lnTo>
                  <a:lnTo>
                    <a:pt x="4" y="11"/>
                  </a:lnTo>
                  <a:lnTo>
                    <a:pt x="7" y="1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68" name="Freeform 169"/>
            <p:cNvSpPr>
              <a:spLocks/>
            </p:cNvSpPr>
            <p:nvPr/>
          </p:nvSpPr>
          <p:spPr bwMode="auto">
            <a:xfrm>
              <a:off x="2489" y="3052"/>
              <a:ext cx="24" cy="19"/>
            </a:xfrm>
            <a:custGeom>
              <a:avLst/>
              <a:gdLst>
                <a:gd name="T0" fmla="*/ 0 w 24"/>
                <a:gd name="T1" fmla="*/ 18 h 19"/>
                <a:gd name="T2" fmla="*/ 0 w 24"/>
                <a:gd name="T3" fmla="*/ 18 h 19"/>
                <a:gd name="T4" fmla="*/ 5 w 24"/>
                <a:gd name="T5" fmla="*/ 16 h 19"/>
                <a:gd name="T6" fmla="*/ 11 w 24"/>
                <a:gd name="T7" fmla="*/ 16 h 19"/>
                <a:gd name="T8" fmla="*/ 13 w 24"/>
                <a:gd name="T9" fmla="*/ 14 h 19"/>
                <a:gd name="T10" fmla="*/ 15 w 24"/>
                <a:gd name="T11" fmla="*/ 12 h 19"/>
                <a:gd name="T12" fmla="*/ 21 w 24"/>
                <a:gd name="T13" fmla="*/ 10 h 19"/>
                <a:gd name="T14" fmla="*/ 21 w 24"/>
                <a:gd name="T15" fmla="*/ 8 h 19"/>
                <a:gd name="T16" fmla="*/ 23 w 24"/>
                <a:gd name="T17" fmla="*/ 4 h 19"/>
                <a:gd name="T18" fmla="*/ 23 w 24"/>
                <a:gd name="T19" fmla="*/ 0 h 19"/>
                <a:gd name="T20" fmla="*/ 18 w 24"/>
                <a:gd name="T21" fmla="*/ 0 h 19"/>
                <a:gd name="T22" fmla="*/ 18 w 24"/>
                <a:gd name="T23" fmla="*/ 4 h 19"/>
                <a:gd name="T24" fmla="*/ 18 w 24"/>
                <a:gd name="T25" fmla="*/ 6 h 19"/>
                <a:gd name="T26" fmla="*/ 15 w 24"/>
                <a:gd name="T27" fmla="*/ 8 h 19"/>
                <a:gd name="T28" fmla="*/ 13 w 24"/>
                <a:gd name="T29" fmla="*/ 10 h 19"/>
                <a:gd name="T30" fmla="*/ 11 w 24"/>
                <a:gd name="T31" fmla="*/ 12 h 19"/>
                <a:gd name="T32" fmla="*/ 8 w 24"/>
                <a:gd name="T33" fmla="*/ 12 h 19"/>
                <a:gd name="T34" fmla="*/ 5 w 24"/>
                <a:gd name="T35" fmla="*/ 14 h 19"/>
                <a:gd name="T36" fmla="*/ 0 w 24"/>
                <a:gd name="T37" fmla="*/ 14 h 19"/>
                <a:gd name="T38" fmla="*/ 0 w 24"/>
                <a:gd name="T39" fmla="*/ 18 h 1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4" h="19">
                  <a:moveTo>
                    <a:pt x="0" y="18"/>
                  </a:moveTo>
                  <a:lnTo>
                    <a:pt x="0" y="18"/>
                  </a:lnTo>
                  <a:lnTo>
                    <a:pt x="5" y="16"/>
                  </a:lnTo>
                  <a:lnTo>
                    <a:pt x="11" y="16"/>
                  </a:lnTo>
                  <a:lnTo>
                    <a:pt x="13" y="14"/>
                  </a:lnTo>
                  <a:lnTo>
                    <a:pt x="15" y="12"/>
                  </a:lnTo>
                  <a:lnTo>
                    <a:pt x="21" y="10"/>
                  </a:lnTo>
                  <a:lnTo>
                    <a:pt x="21" y="8"/>
                  </a:lnTo>
                  <a:lnTo>
                    <a:pt x="23" y="4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8" y="4"/>
                  </a:lnTo>
                  <a:lnTo>
                    <a:pt x="18" y="6"/>
                  </a:lnTo>
                  <a:lnTo>
                    <a:pt x="15" y="8"/>
                  </a:lnTo>
                  <a:lnTo>
                    <a:pt x="13" y="10"/>
                  </a:lnTo>
                  <a:lnTo>
                    <a:pt x="11" y="12"/>
                  </a:lnTo>
                  <a:lnTo>
                    <a:pt x="8" y="12"/>
                  </a:lnTo>
                  <a:lnTo>
                    <a:pt x="5" y="14"/>
                  </a:lnTo>
                  <a:lnTo>
                    <a:pt x="0" y="14"/>
                  </a:lnTo>
                  <a:lnTo>
                    <a:pt x="0" y="18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69" name="Freeform 170"/>
            <p:cNvSpPr>
              <a:spLocks/>
            </p:cNvSpPr>
            <p:nvPr/>
          </p:nvSpPr>
          <p:spPr bwMode="auto">
            <a:xfrm>
              <a:off x="2460" y="3052"/>
              <a:ext cx="24" cy="19"/>
            </a:xfrm>
            <a:custGeom>
              <a:avLst/>
              <a:gdLst>
                <a:gd name="T0" fmla="*/ 0 w 24"/>
                <a:gd name="T1" fmla="*/ 0 h 19"/>
                <a:gd name="T2" fmla="*/ 0 w 24"/>
                <a:gd name="T3" fmla="*/ 0 h 19"/>
                <a:gd name="T4" fmla="*/ 0 w 24"/>
                <a:gd name="T5" fmla="*/ 4 h 19"/>
                <a:gd name="T6" fmla="*/ 2 w 24"/>
                <a:gd name="T7" fmla="*/ 8 h 19"/>
                <a:gd name="T8" fmla="*/ 5 w 24"/>
                <a:gd name="T9" fmla="*/ 10 h 19"/>
                <a:gd name="T10" fmla="*/ 8 w 24"/>
                <a:gd name="T11" fmla="*/ 12 h 19"/>
                <a:gd name="T12" fmla="*/ 10 w 24"/>
                <a:gd name="T13" fmla="*/ 14 h 19"/>
                <a:gd name="T14" fmla="*/ 15 w 24"/>
                <a:gd name="T15" fmla="*/ 16 h 19"/>
                <a:gd name="T16" fmla="*/ 18 w 24"/>
                <a:gd name="T17" fmla="*/ 16 h 19"/>
                <a:gd name="T18" fmla="*/ 23 w 24"/>
                <a:gd name="T19" fmla="*/ 18 h 19"/>
                <a:gd name="T20" fmla="*/ 23 w 24"/>
                <a:gd name="T21" fmla="*/ 14 h 19"/>
                <a:gd name="T22" fmla="*/ 21 w 24"/>
                <a:gd name="T23" fmla="*/ 14 h 19"/>
                <a:gd name="T24" fmla="*/ 15 w 24"/>
                <a:gd name="T25" fmla="*/ 12 h 19"/>
                <a:gd name="T26" fmla="*/ 13 w 24"/>
                <a:gd name="T27" fmla="*/ 12 h 19"/>
                <a:gd name="T28" fmla="*/ 10 w 24"/>
                <a:gd name="T29" fmla="*/ 10 h 19"/>
                <a:gd name="T30" fmla="*/ 8 w 24"/>
                <a:gd name="T31" fmla="*/ 8 h 19"/>
                <a:gd name="T32" fmla="*/ 8 w 24"/>
                <a:gd name="T33" fmla="*/ 6 h 19"/>
                <a:gd name="T34" fmla="*/ 5 w 24"/>
                <a:gd name="T35" fmla="*/ 4 h 19"/>
                <a:gd name="T36" fmla="*/ 5 w 24"/>
                <a:gd name="T37" fmla="*/ 0 h 19"/>
                <a:gd name="T38" fmla="*/ 0 w 24"/>
                <a:gd name="T39" fmla="*/ 0 h 1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4" h="19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8"/>
                  </a:lnTo>
                  <a:lnTo>
                    <a:pt x="5" y="10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5" y="16"/>
                  </a:lnTo>
                  <a:lnTo>
                    <a:pt x="18" y="16"/>
                  </a:lnTo>
                  <a:lnTo>
                    <a:pt x="23" y="18"/>
                  </a:lnTo>
                  <a:lnTo>
                    <a:pt x="23" y="14"/>
                  </a:lnTo>
                  <a:lnTo>
                    <a:pt x="21" y="14"/>
                  </a:lnTo>
                  <a:lnTo>
                    <a:pt x="15" y="12"/>
                  </a:lnTo>
                  <a:lnTo>
                    <a:pt x="13" y="12"/>
                  </a:lnTo>
                  <a:lnTo>
                    <a:pt x="10" y="10"/>
                  </a:lnTo>
                  <a:lnTo>
                    <a:pt x="8" y="8"/>
                  </a:lnTo>
                  <a:lnTo>
                    <a:pt x="8" y="6"/>
                  </a:lnTo>
                  <a:lnTo>
                    <a:pt x="5" y="4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70" name="Freeform 171"/>
            <p:cNvSpPr>
              <a:spLocks/>
            </p:cNvSpPr>
            <p:nvPr/>
          </p:nvSpPr>
          <p:spPr bwMode="auto">
            <a:xfrm>
              <a:off x="2460" y="3040"/>
              <a:ext cx="5" cy="9"/>
            </a:xfrm>
            <a:custGeom>
              <a:avLst/>
              <a:gdLst>
                <a:gd name="T0" fmla="*/ 3 w 5"/>
                <a:gd name="T1" fmla="*/ 0 h 9"/>
                <a:gd name="T2" fmla="*/ 3 w 5"/>
                <a:gd name="T3" fmla="*/ 1 h 9"/>
                <a:gd name="T4" fmla="*/ 1 w 5"/>
                <a:gd name="T5" fmla="*/ 3 h 9"/>
                <a:gd name="T6" fmla="*/ 1 w 5"/>
                <a:gd name="T7" fmla="*/ 5 h 9"/>
                <a:gd name="T8" fmla="*/ 0 w 5"/>
                <a:gd name="T9" fmla="*/ 6 h 9"/>
                <a:gd name="T10" fmla="*/ 0 w 5"/>
                <a:gd name="T11" fmla="*/ 8 h 9"/>
                <a:gd name="T12" fmla="*/ 3 w 5"/>
                <a:gd name="T13" fmla="*/ 8 h 9"/>
                <a:gd name="T14" fmla="*/ 3 w 5"/>
                <a:gd name="T15" fmla="*/ 6 h 9"/>
                <a:gd name="T16" fmla="*/ 3 w 5"/>
                <a:gd name="T17" fmla="*/ 5 h 9"/>
                <a:gd name="T18" fmla="*/ 4 w 5"/>
                <a:gd name="T19" fmla="*/ 3 h 9"/>
                <a:gd name="T20" fmla="*/ 3 w 5"/>
                <a:gd name="T21" fmla="*/ 0 h 9"/>
                <a:gd name="T22" fmla="*/ 3 w 5"/>
                <a:gd name="T23" fmla="*/ 1 h 9"/>
                <a:gd name="T24" fmla="*/ 3 w 5"/>
                <a:gd name="T25" fmla="*/ 0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" h="9">
                  <a:moveTo>
                    <a:pt x="3" y="0"/>
                  </a:moveTo>
                  <a:lnTo>
                    <a:pt x="3" y="1"/>
                  </a:lnTo>
                  <a:lnTo>
                    <a:pt x="1" y="3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3" y="8"/>
                  </a:lnTo>
                  <a:lnTo>
                    <a:pt x="3" y="6"/>
                  </a:lnTo>
                  <a:lnTo>
                    <a:pt x="3" y="5"/>
                  </a:lnTo>
                  <a:lnTo>
                    <a:pt x="4" y="3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71" name="Freeform 172"/>
            <p:cNvSpPr>
              <a:spLocks/>
            </p:cNvSpPr>
            <p:nvPr/>
          </p:nvSpPr>
          <p:spPr bwMode="auto">
            <a:xfrm>
              <a:off x="2479" y="3042"/>
              <a:ext cx="12" cy="7"/>
            </a:xfrm>
            <a:custGeom>
              <a:avLst/>
              <a:gdLst>
                <a:gd name="T0" fmla="*/ 2 w 12"/>
                <a:gd name="T1" fmla="*/ 0 h 7"/>
                <a:gd name="T2" fmla="*/ 2 w 12"/>
                <a:gd name="T3" fmla="*/ 0 h 7"/>
                <a:gd name="T4" fmla="*/ 5 w 12"/>
                <a:gd name="T5" fmla="*/ 0 h 7"/>
                <a:gd name="T6" fmla="*/ 6 w 12"/>
                <a:gd name="T7" fmla="*/ 0 h 7"/>
                <a:gd name="T8" fmla="*/ 9 w 12"/>
                <a:gd name="T9" fmla="*/ 0 h 7"/>
                <a:gd name="T10" fmla="*/ 11 w 12"/>
                <a:gd name="T11" fmla="*/ 0 h 7"/>
                <a:gd name="T12" fmla="*/ 11 w 12"/>
                <a:gd name="T13" fmla="*/ 1 h 7"/>
                <a:gd name="T14" fmla="*/ 11 w 12"/>
                <a:gd name="T15" fmla="*/ 3 h 7"/>
                <a:gd name="T16" fmla="*/ 11 w 12"/>
                <a:gd name="T17" fmla="*/ 4 h 7"/>
                <a:gd name="T18" fmla="*/ 9 w 12"/>
                <a:gd name="T19" fmla="*/ 6 h 7"/>
                <a:gd name="T20" fmla="*/ 6 w 12"/>
                <a:gd name="T21" fmla="*/ 6 h 7"/>
                <a:gd name="T22" fmla="*/ 5 w 12"/>
                <a:gd name="T23" fmla="*/ 6 h 7"/>
                <a:gd name="T24" fmla="*/ 2 w 12"/>
                <a:gd name="T25" fmla="*/ 4 h 7"/>
                <a:gd name="T26" fmla="*/ 0 w 12"/>
                <a:gd name="T27" fmla="*/ 4 h 7"/>
                <a:gd name="T28" fmla="*/ 0 w 12"/>
                <a:gd name="T29" fmla="*/ 3 h 7"/>
                <a:gd name="T30" fmla="*/ 0 w 12"/>
                <a:gd name="T31" fmla="*/ 1 h 7"/>
                <a:gd name="T32" fmla="*/ 0 w 12"/>
                <a:gd name="T33" fmla="*/ 0 h 7"/>
                <a:gd name="T34" fmla="*/ 2 w 12"/>
                <a:gd name="T35" fmla="*/ 0 h 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2" h="7">
                  <a:moveTo>
                    <a:pt x="2" y="0"/>
                  </a:moveTo>
                  <a:lnTo>
                    <a:pt x="2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9" y="6"/>
                  </a:lnTo>
                  <a:lnTo>
                    <a:pt x="6" y="6"/>
                  </a:lnTo>
                  <a:lnTo>
                    <a:pt x="5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72" name="Freeform 173"/>
            <p:cNvSpPr>
              <a:spLocks/>
            </p:cNvSpPr>
            <p:nvPr/>
          </p:nvSpPr>
          <p:spPr bwMode="auto">
            <a:xfrm>
              <a:off x="2482" y="3040"/>
              <a:ext cx="2" cy="1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0 h 1"/>
                <a:gd name="T4" fmla="*/ 0 w 2"/>
                <a:gd name="T5" fmla="*/ 0 h 1"/>
                <a:gd name="T6" fmla="*/ 0 w 2"/>
                <a:gd name="T7" fmla="*/ 0 h 1"/>
                <a:gd name="T8" fmla="*/ 1 w 2"/>
                <a:gd name="T9" fmla="*/ 0 h 1"/>
                <a:gd name="T10" fmla="*/ 1 w 2"/>
                <a:gd name="T11" fmla="*/ 0 h 1"/>
                <a:gd name="T12" fmla="*/ 1 w 2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73" name="Freeform 174"/>
            <p:cNvSpPr>
              <a:spLocks/>
            </p:cNvSpPr>
            <p:nvPr/>
          </p:nvSpPr>
          <p:spPr bwMode="auto">
            <a:xfrm>
              <a:off x="2489" y="3040"/>
              <a:ext cx="2" cy="1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0 h 1"/>
                <a:gd name="T4" fmla="*/ 1 w 2"/>
                <a:gd name="T5" fmla="*/ 0 h 1"/>
                <a:gd name="T6" fmla="*/ 0 w 2"/>
                <a:gd name="T7" fmla="*/ 0 h 1"/>
                <a:gd name="T8" fmla="*/ 0 w 2"/>
                <a:gd name="T9" fmla="*/ 0 h 1"/>
                <a:gd name="T10" fmla="*/ 1 w 2"/>
                <a:gd name="T11" fmla="*/ 0 h 1"/>
                <a:gd name="T12" fmla="*/ 1 w 2"/>
                <a:gd name="T13" fmla="*/ 0 h 1"/>
                <a:gd name="T14" fmla="*/ 1 w 2"/>
                <a:gd name="T15" fmla="*/ 0 h 1"/>
                <a:gd name="T16" fmla="*/ 1 w 2"/>
                <a:gd name="T17" fmla="*/ 0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74" name="Freeform 175"/>
            <p:cNvSpPr>
              <a:spLocks/>
            </p:cNvSpPr>
            <p:nvPr/>
          </p:nvSpPr>
          <p:spPr bwMode="auto">
            <a:xfrm>
              <a:off x="2493" y="3040"/>
              <a:ext cx="1" cy="4"/>
            </a:xfrm>
            <a:custGeom>
              <a:avLst/>
              <a:gdLst>
                <a:gd name="T0" fmla="*/ 0 w 1"/>
                <a:gd name="T1" fmla="*/ 3 h 4"/>
                <a:gd name="T2" fmla="*/ 0 w 1"/>
                <a:gd name="T3" fmla="*/ 3 h 4"/>
                <a:gd name="T4" fmla="*/ 0 w 1"/>
                <a:gd name="T5" fmla="*/ 2 h 4"/>
                <a:gd name="T6" fmla="*/ 0 w 1"/>
                <a:gd name="T7" fmla="*/ 1 h 4"/>
                <a:gd name="T8" fmla="*/ 0 w 1"/>
                <a:gd name="T9" fmla="*/ 0 h 4"/>
                <a:gd name="T10" fmla="*/ 0 w 1"/>
                <a:gd name="T11" fmla="*/ 2 h 4"/>
                <a:gd name="T12" fmla="*/ 0 w 1"/>
                <a:gd name="T13" fmla="*/ 3 h 4"/>
                <a:gd name="T14" fmla="*/ 0 w 1"/>
                <a:gd name="T15" fmla="*/ 3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" h="4">
                  <a:moveTo>
                    <a:pt x="0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75" name="Freeform 176"/>
            <p:cNvSpPr>
              <a:spLocks/>
            </p:cNvSpPr>
            <p:nvPr/>
          </p:nvSpPr>
          <p:spPr bwMode="auto">
            <a:xfrm>
              <a:off x="2489" y="3047"/>
              <a:ext cx="5" cy="4"/>
            </a:xfrm>
            <a:custGeom>
              <a:avLst/>
              <a:gdLst>
                <a:gd name="T0" fmla="*/ 0 w 5"/>
                <a:gd name="T1" fmla="*/ 3 h 4"/>
                <a:gd name="T2" fmla="*/ 0 w 5"/>
                <a:gd name="T3" fmla="*/ 3 h 4"/>
                <a:gd name="T4" fmla="*/ 2 w 5"/>
                <a:gd name="T5" fmla="*/ 3 h 4"/>
                <a:gd name="T6" fmla="*/ 3 w 5"/>
                <a:gd name="T7" fmla="*/ 2 h 4"/>
                <a:gd name="T8" fmla="*/ 4 w 5"/>
                <a:gd name="T9" fmla="*/ 1 h 4"/>
                <a:gd name="T10" fmla="*/ 4 w 5"/>
                <a:gd name="T11" fmla="*/ 0 h 4"/>
                <a:gd name="T12" fmla="*/ 2 w 5"/>
                <a:gd name="T13" fmla="*/ 0 h 4"/>
                <a:gd name="T14" fmla="*/ 2 w 5"/>
                <a:gd name="T15" fmla="*/ 1 h 4"/>
                <a:gd name="T16" fmla="*/ 0 w 5"/>
                <a:gd name="T17" fmla="*/ 1 h 4"/>
                <a:gd name="T18" fmla="*/ 0 w 5"/>
                <a:gd name="T19" fmla="*/ 3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" h="4">
                  <a:moveTo>
                    <a:pt x="0" y="3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76" name="Freeform 177"/>
            <p:cNvSpPr>
              <a:spLocks/>
            </p:cNvSpPr>
            <p:nvPr/>
          </p:nvSpPr>
          <p:spPr bwMode="auto">
            <a:xfrm>
              <a:off x="2476" y="3047"/>
              <a:ext cx="8" cy="4"/>
            </a:xfrm>
            <a:custGeom>
              <a:avLst/>
              <a:gdLst>
                <a:gd name="T0" fmla="*/ 0 w 8"/>
                <a:gd name="T1" fmla="*/ 0 h 4"/>
                <a:gd name="T2" fmla="*/ 0 w 8"/>
                <a:gd name="T3" fmla="*/ 0 h 4"/>
                <a:gd name="T4" fmla="*/ 2 w 8"/>
                <a:gd name="T5" fmla="*/ 1 h 4"/>
                <a:gd name="T6" fmla="*/ 2 w 8"/>
                <a:gd name="T7" fmla="*/ 2 h 4"/>
                <a:gd name="T8" fmla="*/ 5 w 8"/>
                <a:gd name="T9" fmla="*/ 3 h 4"/>
                <a:gd name="T10" fmla="*/ 7 w 8"/>
                <a:gd name="T11" fmla="*/ 3 h 4"/>
                <a:gd name="T12" fmla="*/ 7 w 8"/>
                <a:gd name="T13" fmla="*/ 1 h 4"/>
                <a:gd name="T14" fmla="*/ 5 w 8"/>
                <a:gd name="T15" fmla="*/ 1 h 4"/>
                <a:gd name="T16" fmla="*/ 3 w 8"/>
                <a:gd name="T17" fmla="*/ 0 h 4"/>
                <a:gd name="T18" fmla="*/ 0 w 8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" h="4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5" y="3"/>
                  </a:lnTo>
                  <a:lnTo>
                    <a:pt x="7" y="3"/>
                  </a:lnTo>
                  <a:lnTo>
                    <a:pt x="7" y="1"/>
                  </a:lnTo>
                  <a:lnTo>
                    <a:pt x="5" y="1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77" name="Freeform 178"/>
            <p:cNvSpPr>
              <a:spLocks/>
            </p:cNvSpPr>
            <p:nvPr/>
          </p:nvSpPr>
          <p:spPr bwMode="auto">
            <a:xfrm>
              <a:off x="2476" y="3040"/>
              <a:ext cx="1" cy="4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1 h 4"/>
                <a:gd name="T4" fmla="*/ 0 w 1"/>
                <a:gd name="T5" fmla="*/ 2 h 4"/>
                <a:gd name="T6" fmla="*/ 0 w 1"/>
                <a:gd name="T7" fmla="*/ 3 h 4"/>
                <a:gd name="T8" fmla="*/ 0 w 1"/>
                <a:gd name="T9" fmla="*/ 3 h 4"/>
                <a:gd name="T10" fmla="*/ 0 w 1"/>
                <a:gd name="T11" fmla="*/ 2 h 4"/>
                <a:gd name="T12" fmla="*/ 0 w 1"/>
                <a:gd name="T13" fmla="*/ 0 h 4"/>
                <a:gd name="T14" fmla="*/ 0 w 1"/>
                <a:gd name="T15" fmla="*/ 0 h 4"/>
                <a:gd name="T16" fmla="*/ 0 w 1"/>
                <a:gd name="T17" fmla="*/ 1 h 4"/>
                <a:gd name="T18" fmla="*/ 0 w 1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78" name="Freeform 179"/>
            <p:cNvSpPr>
              <a:spLocks/>
            </p:cNvSpPr>
            <p:nvPr/>
          </p:nvSpPr>
          <p:spPr bwMode="auto">
            <a:xfrm>
              <a:off x="2674" y="3017"/>
              <a:ext cx="129" cy="93"/>
            </a:xfrm>
            <a:custGeom>
              <a:avLst/>
              <a:gdLst>
                <a:gd name="T0" fmla="*/ 32 w 129"/>
                <a:gd name="T1" fmla="*/ 33 h 93"/>
                <a:gd name="T2" fmla="*/ 32 w 129"/>
                <a:gd name="T3" fmla="*/ 40 h 93"/>
                <a:gd name="T4" fmla="*/ 34 w 129"/>
                <a:gd name="T5" fmla="*/ 49 h 93"/>
                <a:gd name="T6" fmla="*/ 41 w 129"/>
                <a:gd name="T7" fmla="*/ 56 h 93"/>
                <a:gd name="T8" fmla="*/ 53 w 129"/>
                <a:gd name="T9" fmla="*/ 63 h 93"/>
                <a:gd name="T10" fmla="*/ 66 w 129"/>
                <a:gd name="T11" fmla="*/ 68 h 93"/>
                <a:gd name="T12" fmla="*/ 78 w 129"/>
                <a:gd name="T13" fmla="*/ 68 h 93"/>
                <a:gd name="T14" fmla="*/ 87 w 129"/>
                <a:gd name="T15" fmla="*/ 66 h 93"/>
                <a:gd name="T16" fmla="*/ 96 w 129"/>
                <a:gd name="T17" fmla="*/ 59 h 93"/>
                <a:gd name="T18" fmla="*/ 96 w 129"/>
                <a:gd name="T19" fmla="*/ 52 h 93"/>
                <a:gd name="T20" fmla="*/ 94 w 129"/>
                <a:gd name="T21" fmla="*/ 43 h 93"/>
                <a:gd name="T22" fmla="*/ 87 w 129"/>
                <a:gd name="T23" fmla="*/ 33 h 93"/>
                <a:gd name="T24" fmla="*/ 78 w 129"/>
                <a:gd name="T25" fmla="*/ 26 h 93"/>
                <a:gd name="T26" fmla="*/ 69 w 129"/>
                <a:gd name="T27" fmla="*/ 24 h 93"/>
                <a:gd name="T28" fmla="*/ 59 w 129"/>
                <a:gd name="T29" fmla="*/ 22 h 93"/>
                <a:gd name="T30" fmla="*/ 50 w 129"/>
                <a:gd name="T31" fmla="*/ 22 h 93"/>
                <a:gd name="T32" fmla="*/ 46 w 129"/>
                <a:gd name="T33" fmla="*/ 0 h 93"/>
                <a:gd name="T34" fmla="*/ 59 w 129"/>
                <a:gd name="T35" fmla="*/ 0 h 93"/>
                <a:gd name="T36" fmla="*/ 71 w 129"/>
                <a:gd name="T37" fmla="*/ 3 h 93"/>
                <a:gd name="T38" fmla="*/ 84 w 129"/>
                <a:gd name="T39" fmla="*/ 8 h 93"/>
                <a:gd name="T40" fmla="*/ 96 w 129"/>
                <a:gd name="T41" fmla="*/ 15 h 93"/>
                <a:gd name="T42" fmla="*/ 116 w 129"/>
                <a:gd name="T43" fmla="*/ 31 h 93"/>
                <a:gd name="T44" fmla="*/ 125 w 129"/>
                <a:gd name="T45" fmla="*/ 47 h 93"/>
                <a:gd name="T46" fmla="*/ 128 w 129"/>
                <a:gd name="T47" fmla="*/ 66 h 93"/>
                <a:gd name="T48" fmla="*/ 119 w 129"/>
                <a:gd name="T49" fmla="*/ 80 h 93"/>
                <a:gd name="T50" fmla="*/ 109 w 129"/>
                <a:gd name="T51" fmla="*/ 85 h 93"/>
                <a:gd name="T52" fmla="*/ 100 w 129"/>
                <a:gd name="T53" fmla="*/ 89 h 93"/>
                <a:gd name="T54" fmla="*/ 91 w 129"/>
                <a:gd name="T55" fmla="*/ 89 h 93"/>
                <a:gd name="T56" fmla="*/ 78 w 129"/>
                <a:gd name="T57" fmla="*/ 92 h 93"/>
                <a:gd name="T58" fmla="*/ 66 w 129"/>
                <a:gd name="T59" fmla="*/ 89 h 93"/>
                <a:gd name="T60" fmla="*/ 53 w 129"/>
                <a:gd name="T61" fmla="*/ 87 h 93"/>
                <a:gd name="T62" fmla="*/ 41 w 129"/>
                <a:gd name="T63" fmla="*/ 82 h 93"/>
                <a:gd name="T64" fmla="*/ 32 w 129"/>
                <a:gd name="T65" fmla="*/ 75 h 93"/>
                <a:gd name="T66" fmla="*/ 16 w 129"/>
                <a:gd name="T67" fmla="*/ 63 h 93"/>
                <a:gd name="T68" fmla="*/ 6 w 129"/>
                <a:gd name="T69" fmla="*/ 52 h 93"/>
                <a:gd name="T70" fmla="*/ 0 w 129"/>
                <a:gd name="T71" fmla="*/ 40 h 93"/>
                <a:gd name="T72" fmla="*/ 0 w 129"/>
                <a:gd name="T73" fmla="*/ 29 h 93"/>
                <a:gd name="T74" fmla="*/ 3 w 129"/>
                <a:gd name="T75" fmla="*/ 24 h 93"/>
                <a:gd name="T76" fmla="*/ 6 w 129"/>
                <a:gd name="T77" fmla="*/ 22 h 93"/>
                <a:gd name="T78" fmla="*/ 16 w 129"/>
                <a:gd name="T79" fmla="*/ 19 h 93"/>
                <a:gd name="T80" fmla="*/ 25 w 129"/>
                <a:gd name="T81" fmla="*/ 22 h 93"/>
                <a:gd name="T82" fmla="*/ 32 w 129"/>
                <a:gd name="T83" fmla="*/ 24 h 93"/>
                <a:gd name="T84" fmla="*/ 32 w 129"/>
                <a:gd name="T85" fmla="*/ 29 h 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29" h="93">
                  <a:moveTo>
                    <a:pt x="32" y="29"/>
                  </a:moveTo>
                  <a:lnTo>
                    <a:pt x="32" y="33"/>
                  </a:lnTo>
                  <a:lnTo>
                    <a:pt x="32" y="38"/>
                  </a:lnTo>
                  <a:lnTo>
                    <a:pt x="32" y="40"/>
                  </a:lnTo>
                  <a:lnTo>
                    <a:pt x="32" y="45"/>
                  </a:lnTo>
                  <a:lnTo>
                    <a:pt x="34" y="49"/>
                  </a:lnTo>
                  <a:lnTo>
                    <a:pt x="37" y="54"/>
                  </a:lnTo>
                  <a:lnTo>
                    <a:pt x="41" y="56"/>
                  </a:lnTo>
                  <a:lnTo>
                    <a:pt x="46" y="61"/>
                  </a:lnTo>
                  <a:lnTo>
                    <a:pt x="53" y="63"/>
                  </a:lnTo>
                  <a:lnTo>
                    <a:pt x="59" y="66"/>
                  </a:lnTo>
                  <a:lnTo>
                    <a:pt x="66" y="68"/>
                  </a:lnTo>
                  <a:lnTo>
                    <a:pt x="71" y="68"/>
                  </a:lnTo>
                  <a:lnTo>
                    <a:pt x="78" y="68"/>
                  </a:lnTo>
                  <a:lnTo>
                    <a:pt x="84" y="68"/>
                  </a:lnTo>
                  <a:lnTo>
                    <a:pt x="87" y="66"/>
                  </a:lnTo>
                  <a:lnTo>
                    <a:pt x="94" y="63"/>
                  </a:lnTo>
                  <a:lnTo>
                    <a:pt x="96" y="59"/>
                  </a:lnTo>
                  <a:lnTo>
                    <a:pt x="96" y="56"/>
                  </a:lnTo>
                  <a:lnTo>
                    <a:pt x="96" y="52"/>
                  </a:lnTo>
                  <a:lnTo>
                    <a:pt x="96" y="47"/>
                  </a:lnTo>
                  <a:lnTo>
                    <a:pt x="94" y="43"/>
                  </a:lnTo>
                  <a:lnTo>
                    <a:pt x="91" y="38"/>
                  </a:lnTo>
                  <a:lnTo>
                    <a:pt x="87" y="33"/>
                  </a:lnTo>
                  <a:lnTo>
                    <a:pt x="81" y="29"/>
                  </a:lnTo>
                  <a:lnTo>
                    <a:pt x="78" y="26"/>
                  </a:lnTo>
                  <a:lnTo>
                    <a:pt x="71" y="24"/>
                  </a:lnTo>
                  <a:lnTo>
                    <a:pt x="69" y="24"/>
                  </a:lnTo>
                  <a:lnTo>
                    <a:pt x="62" y="22"/>
                  </a:lnTo>
                  <a:lnTo>
                    <a:pt x="59" y="22"/>
                  </a:lnTo>
                  <a:lnTo>
                    <a:pt x="53" y="22"/>
                  </a:lnTo>
                  <a:lnTo>
                    <a:pt x="50" y="22"/>
                  </a:lnTo>
                  <a:lnTo>
                    <a:pt x="44" y="22"/>
                  </a:lnTo>
                  <a:lnTo>
                    <a:pt x="46" y="0"/>
                  </a:lnTo>
                  <a:lnTo>
                    <a:pt x="53" y="0"/>
                  </a:lnTo>
                  <a:lnTo>
                    <a:pt x="59" y="0"/>
                  </a:lnTo>
                  <a:lnTo>
                    <a:pt x="66" y="3"/>
                  </a:lnTo>
                  <a:lnTo>
                    <a:pt x="71" y="3"/>
                  </a:lnTo>
                  <a:lnTo>
                    <a:pt x="78" y="5"/>
                  </a:lnTo>
                  <a:lnTo>
                    <a:pt x="84" y="8"/>
                  </a:lnTo>
                  <a:lnTo>
                    <a:pt x="91" y="12"/>
                  </a:lnTo>
                  <a:lnTo>
                    <a:pt x="96" y="15"/>
                  </a:lnTo>
                  <a:lnTo>
                    <a:pt x="109" y="24"/>
                  </a:lnTo>
                  <a:lnTo>
                    <a:pt x="116" y="31"/>
                  </a:lnTo>
                  <a:lnTo>
                    <a:pt x="122" y="40"/>
                  </a:lnTo>
                  <a:lnTo>
                    <a:pt x="125" y="47"/>
                  </a:lnTo>
                  <a:lnTo>
                    <a:pt x="128" y="56"/>
                  </a:lnTo>
                  <a:lnTo>
                    <a:pt x="128" y="66"/>
                  </a:lnTo>
                  <a:lnTo>
                    <a:pt x="122" y="73"/>
                  </a:lnTo>
                  <a:lnTo>
                    <a:pt x="119" y="80"/>
                  </a:lnTo>
                  <a:lnTo>
                    <a:pt x="112" y="82"/>
                  </a:lnTo>
                  <a:lnTo>
                    <a:pt x="109" y="85"/>
                  </a:lnTo>
                  <a:lnTo>
                    <a:pt x="106" y="87"/>
                  </a:lnTo>
                  <a:lnTo>
                    <a:pt x="100" y="89"/>
                  </a:lnTo>
                  <a:lnTo>
                    <a:pt x="94" y="89"/>
                  </a:lnTo>
                  <a:lnTo>
                    <a:pt x="91" y="89"/>
                  </a:lnTo>
                  <a:lnTo>
                    <a:pt x="84" y="92"/>
                  </a:lnTo>
                  <a:lnTo>
                    <a:pt x="78" y="92"/>
                  </a:lnTo>
                  <a:lnTo>
                    <a:pt x="71" y="89"/>
                  </a:lnTo>
                  <a:lnTo>
                    <a:pt x="66" y="89"/>
                  </a:lnTo>
                  <a:lnTo>
                    <a:pt x="59" y="87"/>
                  </a:lnTo>
                  <a:lnTo>
                    <a:pt x="53" y="87"/>
                  </a:lnTo>
                  <a:lnTo>
                    <a:pt x="46" y="85"/>
                  </a:lnTo>
                  <a:lnTo>
                    <a:pt x="41" y="82"/>
                  </a:lnTo>
                  <a:lnTo>
                    <a:pt x="34" y="77"/>
                  </a:lnTo>
                  <a:lnTo>
                    <a:pt x="32" y="75"/>
                  </a:lnTo>
                  <a:lnTo>
                    <a:pt x="22" y="70"/>
                  </a:lnTo>
                  <a:lnTo>
                    <a:pt x="16" y="63"/>
                  </a:lnTo>
                  <a:lnTo>
                    <a:pt x="12" y="59"/>
                  </a:lnTo>
                  <a:lnTo>
                    <a:pt x="6" y="52"/>
                  </a:lnTo>
                  <a:lnTo>
                    <a:pt x="3" y="47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3" y="24"/>
                  </a:lnTo>
                  <a:lnTo>
                    <a:pt x="3" y="22"/>
                  </a:lnTo>
                  <a:lnTo>
                    <a:pt x="6" y="22"/>
                  </a:lnTo>
                  <a:lnTo>
                    <a:pt x="9" y="19"/>
                  </a:lnTo>
                  <a:lnTo>
                    <a:pt x="16" y="19"/>
                  </a:lnTo>
                  <a:lnTo>
                    <a:pt x="19" y="22"/>
                  </a:lnTo>
                  <a:lnTo>
                    <a:pt x="25" y="22"/>
                  </a:lnTo>
                  <a:lnTo>
                    <a:pt x="28" y="22"/>
                  </a:lnTo>
                  <a:lnTo>
                    <a:pt x="32" y="24"/>
                  </a:lnTo>
                  <a:lnTo>
                    <a:pt x="34" y="26"/>
                  </a:lnTo>
                  <a:lnTo>
                    <a:pt x="32" y="29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79" name="Freeform 180"/>
            <p:cNvSpPr>
              <a:spLocks/>
            </p:cNvSpPr>
            <p:nvPr/>
          </p:nvSpPr>
          <p:spPr bwMode="auto">
            <a:xfrm>
              <a:off x="2703" y="3047"/>
              <a:ext cx="15" cy="33"/>
            </a:xfrm>
            <a:custGeom>
              <a:avLst/>
              <a:gdLst>
                <a:gd name="T0" fmla="*/ 14 w 15"/>
                <a:gd name="T1" fmla="*/ 28 h 33"/>
                <a:gd name="T2" fmla="*/ 14 w 15"/>
                <a:gd name="T3" fmla="*/ 28 h 33"/>
                <a:gd name="T4" fmla="*/ 12 w 15"/>
                <a:gd name="T5" fmla="*/ 26 h 33"/>
                <a:gd name="T6" fmla="*/ 10 w 15"/>
                <a:gd name="T7" fmla="*/ 21 h 33"/>
                <a:gd name="T8" fmla="*/ 7 w 15"/>
                <a:gd name="T9" fmla="*/ 19 h 33"/>
                <a:gd name="T10" fmla="*/ 5 w 15"/>
                <a:gd name="T11" fmla="*/ 15 h 33"/>
                <a:gd name="T12" fmla="*/ 5 w 15"/>
                <a:gd name="T13" fmla="*/ 11 h 33"/>
                <a:gd name="T14" fmla="*/ 5 w 15"/>
                <a:gd name="T15" fmla="*/ 8 h 33"/>
                <a:gd name="T16" fmla="*/ 5 w 15"/>
                <a:gd name="T17" fmla="*/ 4 h 33"/>
                <a:gd name="T18" fmla="*/ 5 w 15"/>
                <a:gd name="T19" fmla="*/ 2 h 33"/>
                <a:gd name="T20" fmla="*/ 3 w 15"/>
                <a:gd name="T21" fmla="*/ 0 h 33"/>
                <a:gd name="T22" fmla="*/ 0 w 15"/>
                <a:gd name="T23" fmla="*/ 4 h 33"/>
                <a:gd name="T24" fmla="*/ 0 w 15"/>
                <a:gd name="T25" fmla="*/ 8 h 33"/>
                <a:gd name="T26" fmla="*/ 0 w 15"/>
                <a:gd name="T27" fmla="*/ 11 h 33"/>
                <a:gd name="T28" fmla="*/ 0 w 15"/>
                <a:gd name="T29" fmla="*/ 15 h 33"/>
                <a:gd name="T30" fmla="*/ 3 w 15"/>
                <a:gd name="T31" fmla="*/ 19 h 33"/>
                <a:gd name="T32" fmla="*/ 5 w 15"/>
                <a:gd name="T33" fmla="*/ 24 h 33"/>
                <a:gd name="T34" fmla="*/ 7 w 15"/>
                <a:gd name="T35" fmla="*/ 28 h 33"/>
                <a:gd name="T36" fmla="*/ 12 w 15"/>
                <a:gd name="T37" fmla="*/ 32 h 33"/>
                <a:gd name="T38" fmla="*/ 14 w 15"/>
                <a:gd name="T39" fmla="*/ 28 h 3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" h="33">
                  <a:moveTo>
                    <a:pt x="14" y="28"/>
                  </a:moveTo>
                  <a:lnTo>
                    <a:pt x="14" y="28"/>
                  </a:lnTo>
                  <a:lnTo>
                    <a:pt x="12" y="26"/>
                  </a:lnTo>
                  <a:lnTo>
                    <a:pt x="10" y="21"/>
                  </a:lnTo>
                  <a:lnTo>
                    <a:pt x="7" y="19"/>
                  </a:lnTo>
                  <a:lnTo>
                    <a:pt x="5" y="15"/>
                  </a:lnTo>
                  <a:lnTo>
                    <a:pt x="5" y="11"/>
                  </a:lnTo>
                  <a:lnTo>
                    <a:pt x="5" y="8"/>
                  </a:lnTo>
                  <a:lnTo>
                    <a:pt x="5" y="4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3" y="19"/>
                  </a:lnTo>
                  <a:lnTo>
                    <a:pt x="5" y="24"/>
                  </a:lnTo>
                  <a:lnTo>
                    <a:pt x="7" y="28"/>
                  </a:lnTo>
                  <a:lnTo>
                    <a:pt x="12" y="32"/>
                  </a:lnTo>
                  <a:lnTo>
                    <a:pt x="14" y="28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80" name="Freeform 181"/>
            <p:cNvSpPr>
              <a:spLocks/>
            </p:cNvSpPr>
            <p:nvPr/>
          </p:nvSpPr>
          <p:spPr bwMode="auto">
            <a:xfrm>
              <a:off x="2720" y="3079"/>
              <a:ext cx="47" cy="8"/>
            </a:xfrm>
            <a:custGeom>
              <a:avLst/>
              <a:gdLst>
                <a:gd name="T0" fmla="*/ 43 w 47"/>
                <a:gd name="T1" fmla="*/ 1 h 8"/>
                <a:gd name="T2" fmla="*/ 43 w 47"/>
                <a:gd name="T3" fmla="*/ 1 h 8"/>
                <a:gd name="T4" fmla="*/ 40 w 47"/>
                <a:gd name="T5" fmla="*/ 3 h 8"/>
                <a:gd name="T6" fmla="*/ 34 w 47"/>
                <a:gd name="T7" fmla="*/ 4 h 8"/>
                <a:gd name="T8" fmla="*/ 32 w 47"/>
                <a:gd name="T9" fmla="*/ 4 h 8"/>
                <a:gd name="T10" fmla="*/ 26 w 47"/>
                <a:gd name="T11" fmla="*/ 4 h 8"/>
                <a:gd name="T12" fmla="*/ 20 w 47"/>
                <a:gd name="T13" fmla="*/ 4 h 8"/>
                <a:gd name="T14" fmla="*/ 14 w 47"/>
                <a:gd name="T15" fmla="*/ 4 h 8"/>
                <a:gd name="T16" fmla="*/ 9 w 47"/>
                <a:gd name="T17" fmla="*/ 1 h 8"/>
                <a:gd name="T18" fmla="*/ 3 w 47"/>
                <a:gd name="T19" fmla="*/ 0 h 8"/>
                <a:gd name="T20" fmla="*/ 0 w 47"/>
                <a:gd name="T21" fmla="*/ 3 h 8"/>
                <a:gd name="T22" fmla="*/ 6 w 47"/>
                <a:gd name="T23" fmla="*/ 4 h 8"/>
                <a:gd name="T24" fmla="*/ 12 w 47"/>
                <a:gd name="T25" fmla="*/ 6 h 8"/>
                <a:gd name="T26" fmla="*/ 20 w 47"/>
                <a:gd name="T27" fmla="*/ 7 h 8"/>
                <a:gd name="T28" fmla="*/ 26 w 47"/>
                <a:gd name="T29" fmla="*/ 7 h 8"/>
                <a:gd name="T30" fmla="*/ 32 w 47"/>
                <a:gd name="T31" fmla="*/ 7 h 8"/>
                <a:gd name="T32" fmla="*/ 37 w 47"/>
                <a:gd name="T33" fmla="*/ 7 h 8"/>
                <a:gd name="T34" fmla="*/ 43 w 47"/>
                <a:gd name="T35" fmla="*/ 6 h 8"/>
                <a:gd name="T36" fmla="*/ 46 w 47"/>
                <a:gd name="T37" fmla="*/ 3 h 8"/>
                <a:gd name="T38" fmla="*/ 43 w 47"/>
                <a:gd name="T39" fmla="*/ 1 h 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7" h="8">
                  <a:moveTo>
                    <a:pt x="43" y="1"/>
                  </a:moveTo>
                  <a:lnTo>
                    <a:pt x="43" y="1"/>
                  </a:lnTo>
                  <a:lnTo>
                    <a:pt x="40" y="3"/>
                  </a:lnTo>
                  <a:lnTo>
                    <a:pt x="34" y="4"/>
                  </a:lnTo>
                  <a:lnTo>
                    <a:pt x="32" y="4"/>
                  </a:lnTo>
                  <a:lnTo>
                    <a:pt x="26" y="4"/>
                  </a:lnTo>
                  <a:lnTo>
                    <a:pt x="20" y="4"/>
                  </a:lnTo>
                  <a:lnTo>
                    <a:pt x="14" y="4"/>
                  </a:lnTo>
                  <a:lnTo>
                    <a:pt x="9" y="1"/>
                  </a:lnTo>
                  <a:lnTo>
                    <a:pt x="3" y="0"/>
                  </a:lnTo>
                  <a:lnTo>
                    <a:pt x="0" y="3"/>
                  </a:lnTo>
                  <a:lnTo>
                    <a:pt x="6" y="4"/>
                  </a:lnTo>
                  <a:lnTo>
                    <a:pt x="12" y="6"/>
                  </a:lnTo>
                  <a:lnTo>
                    <a:pt x="20" y="7"/>
                  </a:lnTo>
                  <a:lnTo>
                    <a:pt x="26" y="7"/>
                  </a:lnTo>
                  <a:lnTo>
                    <a:pt x="32" y="7"/>
                  </a:lnTo>
                  <a:lnTo>
                    <a:pt x="37" y="7"/>
                  </a:lnTo>
                  <a:lnTo>
                    <a:pt x="43" y="6"/>
                  </a:lnTo>
                  <a:lnTo>
                    <a:pt x="46" y="3"/>
                  </a:lnTo>
                  <a:lnTo>
                    <a:pt x="43" y="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81" name="Freeform 182"/>
            <p:cNvSpPr>
              <a:spLocks/>
            </p:cNvSpPr>
            <p:nvPr/>
          </p:nvSpPr>
          <p:spPr bwMode="auto">
            <a:xfrm>
              <a:off x="2758" y="3047"/>
              <a:ext cx="16" cy="33"/>
            </a:xfrm>
            <a:custGeom>
              <a:avLst/>
              <a:gdLst>
                <a:gd name="T0" fmla="*/ 0 w 16"/>
                <a:gd name="T1" fmla="*/ 2 h 33"/>
                <a:gd name="T2" fmla="*/ 0 w 16"/>
                <a:gd name="T3" fmla="*/ 2 h 33"/>
                <a:gd name="T4" fmla="*/ 3 w 16"/>
                <a:gd name="T5" fmla="*/ 6 h 33"/>
                <a:gd name="T6" fmla="*/ 5 w 16"/>
                <a:gd name="T7" fmla="*/ 8 h 33"/>
                <a:gd name="T8" fmla="*/ 8 w 16"/>
                <a:gd name="T9" fmla="*/ 13 h 33"/>
                <a:gd name="T10" fmla="*/ 10 w 16"/>
                <a:gd name="T11" fmla="*/ 17 h 33"/>
                <a:gd name="T12" fmla="*/ 10 w 16"/>
                <a:gd name="T13" fmla="*/ 21 h 33"/>
                <a:gd name="T14" fmla="*/ 10 w 16"/>
                <a:gd name="T15" fmla="*/ 24 h 33"/>
                <a:gd name="T16" fmla="*/ 10 w 16"/>
                <a:gd name="T17" fmla="*/ 28 h 33"/>
                <a:gd name="T18" fmla="*/ 8 w 16"/>
                <a:gd name="T19" fmla="*/ 30 h 33"/>
                <a:gd name="T20" fmla="*/ 10 w 16"/>
                <a:gd name="T21" fmla="*/ 32 h 33"/>
                <a:gd name="T22" fmla="*/ 12 w 16"/>
                <a:gd name="T23" fmla="*/ 30 h 33"/>
                <a:gd name="T24" fmla="*/ 15 w 16"/>
                <a:gd name="T25" fmla="*/ 26 h 33"/>
                <a:gd name="T26" fmla="*/ 15 w 16"/>
                <a:gd name="T27" fmla="*/ 21 h 33"/>
                <a:gd name="T28" fmla="*/ 15 w 16"/>
                <a:gd name="T29" fmla="*/ 17 h 33"/>
                <a:gd name="T30" fmla="*/ 12 w 16"/>
                <a:gd name="T31" fmla="*/ 11 h 33"/>
                <a:gd name="T32" fmla="*/ 10 w 16"/>
                <a:gd name="T33" fmla="*/ 6 h 33"/>
                <a:gd name="T34" fmla="*/ 8 w 16"/>
                <a:gd name="T35" fmla="*/ 2 h 33"/>
                <a:gd name="T36" fmla="*/ 3 w 16"/>
                <a:gd name="T37" fmla="*/ 0 h 33"/>
                <a:gd name="T38" fmla="*/ 0 w 16"/>
                <a:gd name="T39" fmla="*/ 2 h 3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6" h="33">
                  <a:moveTo>
                    <a:pt x="0" y="2"/>
                  </a:moveTo>
                  <a:lnTo>
                    <a:pt x="0" y="2"/>
                  </a:lnTo>
                  <a:lnTo>
                    <a:pt x="3" y="6"/>
                  </a:lnTo>
                  <a:lnTo>
                    <a:pt x="5" y="8"/>
                  </a:lnTo>
                  <a:lnTo>
                    <a:pt x="8" y="13"/>
                  </a:lnTo>
                  <a:lnTo>
                    <a:pt x="10" y="17"/>
                  </a:lnTo>
                  <a:lnTo>
                    <a:pt x="10" y="21"/>
                  </a:lnTo>
                  <a:lnTo>
                    <a:pt x="10" y="24"/>
                  </a:lnTo>
                  <a:lnTo>
                    <a:pt x="10" y="28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2" y="30"/>
                  </a:lnTo>
                  <a:lnTo>
                    <a:pt x="15" y="26"/>
                  </a:lnTo>
                  <a:lnTo>
                    <a:pt x="15" y="21"/>
                  </a:lnTo>
                  <a:lnTo>
                    <a:pt x="15" y="17"/>
                  </a:lnTo>
                  <a:lnTo>
                    <a:pt x="12" y="11"/>
                  </a:lnTo>
                  <a:lnTo>
                    <a:pt x="10" y="6"/>
                  </a:lnTo>
                  <a:lnTo>
                    <a:pt x="8" y="2"/>
                  </a:lnTo>
                  <a:lnTo>
                    <a:pt x="3" y="0"/>
                  </a:lnTo>
                  <a:lnTo>
                    <a:pt x="0" y="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82" name="Freeform 183"/>
            <p:cNvSpPr>
              <a:spLocks/>
            </p:cNvSpPr>
            <p:nvPr/>
          </p:nvSpPr>
          <p:spPr bwMode="auto">
            <a:xfrm>
              <a:off x="2717" y="3037"/>
              <a:ext cx="40" cy="9"/>
            </a:xfrm>
            <a:custGeom>
              <a:avLst/>
              <a:gdLst>
                <a:gd name="T0" fmla="*/ 0 w 40"/>
                <a:gd name="T1" fmla="*/ 2 h 9"/>
                <a:gd name="T2" fmla="*/ 5 w 40"/>
                <a:gd name="T3" fmla="*/ 3 h 9"/>
                <a:gd name="T4" fmla="*/ 8 w 40"/>
                <a:gd name="T5" fmla="*/ 3 h 9"/>
                <a:gd name="T6" fmla="*/ 11 w 40"/>
                <a:gd name="T7" fmla="*/ 3 h 9"/>
                <a:gd name="T8" fmla="*/ 17 w 40"/>
                <a:gd name="T9" fmla="*/ 3 h 9"/>
                <a:gd name="T10" fmla="*/ 19 w 40"/>
                <a:gd name="T11" fmla="*/ 3 h 9"/>
                <a:gd name="T12" fmla="*/ 22 w 40"/>
                <a:gd name="T13" fmla="*/ 3 h 9"/>
                <a:gd name="T14" fmla="*/ 27 w 40"/>
                <a:gd name="T15" fmla="*/ 5 h 9"/>
                <a:gd name="T16" fmla="*/ 31 w 40"/>
                <a:gd name="T17" fmla="*/ 7 h 9"/>
                <a:gd name="T18" fmla="*/ 36 w 40"/>
                <a:gd name="T19" fmla="*/ 8 h 9"/>
                <a:gd name="T20" fmla="*/ 39 w 40"/>
                <a:gd name="T21" fmla="*/ 7 h 9"/>
                <a:gd name="T22" fmla="*/ 33 w 40"/>
                <a:gd name="T23" fmla="*/ 3 h 9"/>
                <a:gd name="T24" fmla="*/ 31 w 40"/>
                <a:gd name="T25" fmla="*/ 2 h 9"/>
                <a:gd name="T26" fmla="*/ 25 w 40"/>
                <a:gd name="T27" fmla="*/ 2 h 9"/>
                <a:gd name="T28" fmla="*/ 19 w 40"/>
                <a:gd name="T29" fmla="*/ 0 h 9"/>
                <a:gd name="T30" fmla="*/ 17 w 40"/>
                <a:gd name="T31" fmla="*/ 0 h 9"/>
                <a:gd name="T32" fmla="*/ 11 w 40"/>
                <a:gd name="T33" fmla="*/ 0 h 9"/>
                <a:gd name="T34" fmla="*/ 8 w 40"/>
                <a:gd name="T35" fmla="*/ 0 h 9"/>
                <a:gd name="T36" fmla="*/ 2 w 40"/>
                <a:gd name="T37" fmla="*/ 0 h 9"/>
                <a:gd name="T38" fmla="*/ 5 w 40"/>
                <a:gd name="T39" fmla="*/ 2 h 9"/>
                <a:gd name="T40" fmla="*/ 0 w 40"/>
                <a:gd name="T41" fmla="*/ 2 h 9"/>
                <a:gd name="T42" fmla="*/ 0 w 40"/>
                <a:gd name="T43" fmla="*/ 5 h 9"/>
                <a:gd name="T44" fmla="*/ 5 w 40"/>
                <a:gd name="T45" fmla="*/ 3 h 9"/>
                <a:gd name="T46" fmla="*/ 0 w 40"/>
                <a:gd name="T47" fmla="*/ 2 h 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0" h="9">
                  <a:moveTo>
                    <a:pt x="0" y="2"/>
                  </a:moveTo>
                  <a:lnTo>
                    <a:pt x="5" y="3"/>
                  </a:lnTo>
                  <a:lnTo>
                    <a:pt x="8" y="3"/>
                  </a:lnTo>
                  <a:lnTo>
                    <a:pt x="11" y="3"/>
                  </a:lnTo>
                  <a:lnTo>
                    <a:pt x="17" y="3"/>
                  </a:lnTo>
                  <a:lnTo>
                    <a:pt x="19" y="3"/>
                  </a:lnTo>
                  <a:lnTo>
                    <a:pt x="22" y="3"/>
                  </a:lnTo>
                  <a:lnTo>
                    <a:pt x="27" y="5"/>
                  </a:lnTo>
                  <a:lnTo>
                    <a:pt x="31" y="7"/>
                  </a:lnTo>
                  <a:lnTo>
                    <a:pt x="36" y="8"/>
                  </a:lnTo>
                  <a:lnTo>
                    <a:pt x="39" y="7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25" y="2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2" y="0"/>
                  </a:lnTo>
                  <a:lnTo>
                    <a:pt x="5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5" y="3"/>
                  </a:lnTo>
                  <a:lnTo>
                    <a:pt x="0" y="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83" name="Freeform 184"/>
            <p:cNvSpPr>
              <a:spLocks/>
            </p:cNvSpPr>
            <p:nvPr/>
          </p:nvSpPr>
          <p:spPr bwMode="auto">
            <a:xfrm>
              <a:off x="2717" y="3015"/>
              <a:ext cx="5" cy="21"/>
            </a:xfrm>
            <a:custGeom>
              <a:avLst/>
              <a:gdLst>
                <a:gd name="T0" fmla="*/ 2 w 5"/>
                <a:gd name="T1" fmla="*/ 0 h 21"/>
                <a:gd name="T2" fmla="*/ 1 w 5"/>
                <a:gd name="T3" fmla="*/ 2 h 21"/>
                <a:gd name="T4" fmla="*/ 0 w 5"/>
                <a:gd name="T5" fmla="*/ 20 h 21"/>
                <a:gd name="T6" fmla="*/ 2 w 5"/>
                <a:gd name="T7" fmla="*/ 20 h 21"/>
                <a:gd name="T8" fmla="*/ 4 w 5"/>
                <a:gd name="T9" fmla="*/ 2 h 21"/>
                <a:gd name="T10" fmla="*/ 2 w 5"/>
                <a:gd name="T11" fmla="*/ 4 h 21"/>
                <a:gd name="T12" fmla="*/ 2 w 5"/>
                <a:gd name="T13" fmla="*/ 0 h 21"/>
                <a:gd name="T14" fmla="*/ 1 w 5"/>
                <a:gd name="T15" fmla="*/ 0 h 21"/>
                <a:gd name="T16" fmla="*/ 1 w 5"/>
                <a:gd name="T17" fmla="*/ 2 h 21"/>
                <a:gd name="T18" fmla="*/ 2 w 5"/>
                <a:gd name="T19" fmla="*/ 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" h="21">
                  <a:moveTo>
                    <a:pt x="2" y="0"/>
                  </a:moveTo>
                  <a:lnTo>
                    <a:pt x="1" y="2"/>
                  </a:lnTo>
                  <a:lnTo>
                    <a:pt x="0" y="20"/>
                  </a:lnTo>
                  <a:lnTo>
                    <a:pt x="2" y="20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84" name="Freeform 185"/>
            <p:cNvSpPr>
              <a:spLocks/>
            </p:cNvSpPr>
            <p:nvPr/>
          </p:nvSpPr>
          <p:spPr bwMode="auto">
            <a:xfrm>
              <a:off x="2723" y="3015"/>
              <a:ext cx="51" cy="16"/>
            </a:xfrm>
            <a:custGeom>
              <a:avLst/>
              <a:gdLst>
                <a:gd name="T0" fmla="*/ 50 w 51"/>
                <a:gd name="T1" fmla="*/ 13 h 16"/>
                <a:gd name="T2" fmla="*/ 50 w 51"/>
                <a:gd name="T3" fmla="*/ 13 h 16"/>
                <a:gd name="T4" fmla="*/ 44 w 51"/>
                <a:gd name="T5" fmla="*/ 9 h 16"/>
                <a:gd name="T6" fmla="*/ 38 w 51"/>
                <a:gd name="T7" fmla="*/ 8 h 16"/>
                <a:gd name="T8" fmla="*/ 32 w 51"/>
                <a:gd name="T9" fmla="*/ 4 h 16"/>
                <a:gd name="T10" fmla="*/ 27 w 51"/>
                <a:gd name="T11" fmla="*/ 4 h 16"/>
                <a:gd name="T12" fmla="*/ 21 w 51"/>
                <a:gd name="T13" fmla="*/ 2 h 16"/>
                <a:gd name="T14" fmla="*/ 12 w 51"/>
                <a:gd name="T15" fmla="*/ 0 h 16"/>
                <a:gd name="T16" fmla="*/ 6 w 51"/>
                <a:gd name="T17" fmla="*/ 0 h 16"/>
                <a:gd name="T18" fmla="*/ 0 w 51"/>
                <a:gd name="T19" fmla="*/ 0 h 16"/>
                <a:gd name="T20" fmla="*/ 0 w 51"/>
                <a:gd name="T21" fmla="*/ 4 h 16"/>
                <a:gd name="T22" fmla="*/ 6 w 51"/>
                <a:gd name="T23" fmla="*/ 4 h 16"/>
                <a:gd name="T24" fmla="*/ 12 w 51"/>
                <a:gd name="T25" fmla="*/ 4 h 16"/>
                <a:gd name="T26" fmla="*/ 18 w 51"/>
                <a:gd name="T27" fmla="*/ 6 h 16"/>
                <a:gd name="T28" fmla="*/ 23 w 51"/>
                <a:gd name="T29" fmla="*/ 6 h 16"/>
                <a:gd name="T30" fmla="*/ 29 w 51"/>
                <a:gd name="T31" fmla="*/ 8 h 16"/>
                <a:gd name="T32" fmla="*/ 35 w 51"/>
                <a:gd name="T33" fmla="*/ 9 h 16"/>
                <a:gd name="T34" fmla="*/ 41 w 51"/>
                <a:gd name="T35" fmla="*/ 11 h 16"/>
                <a:gd name="T36" fmla="*/ 47 w 51"/>
                <a:gd name="T37" fmla="*/ 15 h 16"/>
                <a:gd name="T38" fmla="*/ 50 w 51"/>
                <a:gd name="T39" fmla="*/ 13 h 1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1" h="16">
                  <a:moveTo>
                    <a:pt x="50" y="13"/>
                  </a:moveTo>
                  <a:lnTo>
                    <a:pt x="50" y="13"/>
                  </a:lnTo>
                  <a:lnTo>
                    <a:pt x="44" y="9"/>
                  </a:lnTo>
                  <a:lnTo>
                    <a:pt x="38" y="8"/>
                  </a:lnTo>
                  <a:lnTo>
                    <a:pt x="32" y="4"/>
                  </a:lnTo>
                  <a:lnTo>
                    <a:pt x="27" y="4"/>
                  </a:lnTo>
                  <a:lnTo>
                    <a:pt x="21" y="2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6" y="4"/>
                  </a:lnTo>
                  <a:lnTo>
                    <a:pt x="12" y="4"/>
                  </a:lnTo>
                  <a:lnTo>
                    <a:pt x="18" y="6"/>
                  </a:lnTo>
                  <a:lnTo>
                    <a:pt x="23" y="6"/>
                  </a:lnTo>
                  <a:lnTo>
                    <a:pt x="29" y="8"/>
                  </a:lnTo>
                  <a:lnTo>
                    <a:pt x="35" y="9"/>
                  </a:lnTo>
                  <a:lnTo>
                    <a:pt x="41" y="11"/>
                  </a:lnTo>
                  <a:lnTo>
                    <a:pt x="47" y="15"/>
                  </a:lnTo>
                  <a:lnTo>
                    <a:pt x="50" y="1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85" name="Freeform 186"/>
            <p:cNvSpPr>
              <a:spLocks/>
            </p:cNvSpPr>
            <p:nvPr/>
          </p:nvSpPr>
          <p:spPr bwMode="auto">
            <a:xfrm>
              <a:off x="2775" y="3032"/>
              <a:ext cx="31" cy="65"/>
            </a:xfrm>
            <a:custGeom>
              <a:avLst/>
              <a:gdLst>
                <a:gd name="T0" fmla="*/ 19 w 31"/>
                <a:gd name="T1" fmla="*/ 64 h 65"/>
                <a:gd name="T2" fmla="*/ 19 w 31"/>
                <a:gd name="T3" fmla="*/ 64 h 65"/>
                <a:gd name="T4" fmla="*/ 25 w 31"/>
                <a:gd name="T5" fmla="*/ 57 h 65"/>
                <a:gd name="T6" fmla="*/ 30 w 31"/>
                <a:gd name="T7" fmla="*/ 50 h 65"/>
                <a:gd name="T8" fmla="*/ 30 w 31"/>
                <a:gd name="T9" fmla="*/ 41 h 65"/>
                <a:gd name="T10" fmla="*/ 28 w 31"/>
                <a:gd name="T11" fmla="*/ 32 h 65"/>
                <a:gd name="T12" fmla="*/ 25 w 31"/>
                <a:gd name="T13" fmla="*/ 22 h 65"/>
                <a:gd name="T14" fmla="*/ 19 w 31"/>
                <a:gd name="T15" fmla="*/ 16 h 65"/>
                <a:gd name="T16" fmla="*/ 11 w 31"/>
                <a:gd name="T17" fmla="*/ 7 h 65"/>
                <a:gd name="T18" fmla="*/ 3 w 31"/>
                <a:gd name="T19" fmla="*/ 0 h 65"/>
                <a:gd name="T20" fmla="*/ 0 w 31"/>
                <a:gd name="T21" fmla="*/ 2 h 65"/>
                <a:gd name="T22" fmla="*/ 8 w 31"/>
                <a:gd name="T23" fmla="*/ 9 h 65"/>
                <a:gd name="T24" fmla="*/ 14 w 31"/>
                <a:gd name="T25" fmla="*/ 16 h 65"/>
                <a:gd name="T26" fmla="*/ 19 w 31"/>
                <a:gd name="T27" fmla="*/ 25 h 65"/>
                <a:gd name="T28" fmla="*/ 22 w 31"/>
                <a:gd name="T29" fmla="*/ 32 h 65"/>
                <a:gd name="T30" fmla="*/ 25 w 31"/>
                <a:gd name="T31" fmla="*/ 41 h 65"/>
                <a:gd name="T32" fmla="*/ 25 w 31"/>
                <a:gd name="T33" fmla="*/ 50 h 65"/>
                <a:gd name="T34" fmla="*/ 22 w 31"/>
                <a:gd name="T35" fmla="*/ 57 h 65"/>
                <a:gd name="T36" fmla="*/ 17 w 31"/>
                <a:gd name="T37" fmla="*/ 61 h 65"/>
                <a:gd name="T38" fmla="*/ 19 w 31"/>
                <a:gd name="T39" fmla="*/ 64 h 6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" h="65">
                  <a:moveTo>
                    <a:pt x="19" y="64"/>
                  </a:moveTo>
                  <a:lnTo>
                    <a:pt x="19" y="64"/>
                  </a:lnTo>
                  <a:lnTo>
                    <a:pt x="25" y="57"/>
                  </a:lnTo>
                  <a:lnTo>
                    <a:pt x="30" y="50"/>
                  </a:lnTo>
                  <a:lnTo>
                    <a:pt x="30" y="41"/>
                  </a:lnTo>
                  <a:lnTo>
                    <a:pt x="28" y="32"/>
                  </a:lnTo>
                  <a:lnTo>
                    <a:pt x="25" y="22"/>
                  </a:lnTo>
                  <a:lnTo>
                    <a:pt x="19" y="16"/>
                  </a:lnTo>
                  <a:lnTo>
                    <a:pt x="11" y="7"/>
                  </a:lnTo>
                  <a:lnTo>
                    <a:pt x="3" y="0"/>
                  </a:lnTo>
                  <a:lnTo>
                    <a:pt x="0" y="2"/>
                  </a:lnTo>
                  <a:lnTo>
                    <a:pt x="8" y="9"/>
                  </a:lnTo>
                  <a:lnTo>
                    <a:pt x="14" y="16"/>
                  </a:lnTo>
                  <a:lnTo>
                    <a:pt x="19" y="25"/>
                  </a:lnTo>
                  <a:lnTo>
                    <a:pt x="22" y="32"/>
                  </a:lnTo>
                  <a:lnTo>
                    <a:pt x="25" y="41"/>
                  </a:lnTo>
                  <a:lnTo>
                    <a:pt x="25" y="50"/>
                  </a:lnTo>
                  <a:lnTo>
                    <a:pt x="22" y="57"/>
                  </a:lnTo>
                  <a:lnTo>
                    <a:pt x="17" y="61"/>
                  </a:lnTo>
                  <a:lnTo>
                    <a:pt x="19" y="6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86" name="Freeform 187"/>
            <p:cNvSpPr>
              <a:spLocks/>
            </p:cNvSpPr>
            <p:nvPr/>
          </p:nvSpPr>
          <p:spPr bwMode="auto">
            <a:xfrm>
              <a:off x="2703" y="3093"/>
              <a:ext cx="90" cy="19"/>
            </a:xfrm>
            <a:custGeom>
              <a:avLst/>
              <a:gdLst>
                <a:gd name="T0" fmla="*/ 0 w 90"/>
                <a:gd name="T1" fmla="*/ 4 h 19"/>
                <a:gd name="T2" fmla="*/ 0 w 90"/>
                <a:gd name="T3" fmla="*/ 4 h 19"/>
                <a:gd name="T4" fmla="*/ 6 w 90"/>
                <a:gd name="T5" fmla="*/ 6 h 19"/>
                <a:gd name="T6" fmla="*/ 13 w 90"/>
                <a:gd name="T7" fmla="*/ 8 h 19"/>
                <a:gd name="T8" fmla="*/ 18 w 90"/>
                <a:gd name="T9" fmla="*/ 12 h 19"/>
                <a:gd name="T10" fmla="*/ 25 w 90"/>
                <a:gd name="T11" fmla="*/ 12 h 19"/>
                <a:gd name="T12" fmla="*/ 31 w 90"/>
                <a:gd name="T13" fmla="*/ 14 h 19"/>
                <a:gd name="T14" fmla="*/ 37 w 90"/>
                <a:gd name="T15" fmla="*/ 16 h 19"/>
                <a:gd name="T16" fmla="*/ 43 w 90"/>
                <a:gd name="T17" fmla="*/ 16 h 19"/>
                <a:gd name="T18" fmla="*/ 49 w 90"/>
                <a:gd name="T19" fmla="*/ 18 h 19"/>
                <a:gd name="T20" fmla="*/ 55 w 90"/>
                <a:gd name="T21" fmla="*/ 18 h 19"/>
                <a:gd name="T22" fmla="*/ 62 w 90"/>
                <a:gd name="T23" fmla="*/ 16 h 19"/>
                <a:gd name="T24" fmla="*/ 67 w 90"/>
                <a:gd name="T25" fmla="*/ 16 h 19"/>
                <a:gd name="T26" fmla="*/ 71 w 90"/>
                <a:gd name="T27" fmla="*/ 14 h 19"/>
                <a:gd name="T28" fmla="*/ 76 w 90"/>
                <a:gd name="T29" fmla="*/ 14 h 19"/>
                <a:gd name="T30" fmla="*/ 83 w 90"/>
                <a:gd name="T31" fmla="*/ 12 h 19"/>
                <a:gd name="T32" fmla="*/ 86 w 90"/>
                <a:gd name="T33" fmla="*/ 10 h 19"/>
                <a:gd name="T34" fmla="*/ 89 w 90"/>
                <a:gd name="T35" fmla="*/ 6 h 19"/>
                <a:gd name="T36" fmla="*/ 86 w 90"/>
                <a:gd name="T37" fmla="*/ 4 h 19"/>
                <a:gd name="T38" fmla="*/ 83 w 90"/>
                <a:gd name="T39" fmla="*/ 6 h 19"/>
                <a:gd name="T40" fmla="*/ 80 w 90"/>
                <a:gd name="T41" fmla="*/ 8 h 19"/>
                <a:gd name="T42" fmla="*/ 74 w 90"/>
                <a:gd name="T43" fmla="*/ 10 h 19"/>
                <a:gd name="T44" fmla="*/ 71 w 90"/>
                <a:gd name="T45" fmla="*/ 12 h 19"/>
                <a:gd name="T46" fmla="*/ 64 w 90"/>
                <a:gd name="T47" fmla="*/ 12 h 19"/>
                <a:gd name="T48" fmla="*/ 62 w 90"/>
                <a:gd name="T49" fmla="*/ 12 h 19"/>
                <a:gd name="T50" fmla="*/ 55 w 90"/>
                <a:gd name="T51" fmla="*/ 14 h 19"/>
                <a:gd name="T52" fmla="*/ 49 w 90"/>
                <a:gd name="T53" fmla="*/ 14 h 19"/>
                <a:gd name="T54" fmla="*/ 43 w 90"/>
                <a:gd name="T55" fmla="*/ 12 h 19"/>
                <a:gd name="T56" fmla="*/ 37 w 90"/>
                <a:gd name="T57" fmla="*/ 12 h 19"/>
                <a:gd name="T58" fmla="*/ 31 w 90"/>
                <a:gd name="T59" fmla="*/ 12 h 19"/>
                <a:gd name="T60" fmla="*/ 25 w 90"/>
                <a:gd name="T61" fmla="*/ 10 h 19"/>
                <a:gd name="T62" fmla="*/ 22 w 90"/>
                <a:gd name="T63" fmla="*/ 8 h 19"/>
                <a:gd name="T64" fmla="*/ 15 w 90"/>
                <a:gd name="T65" fmla="*/ 6 h 19"/>
                <a:gd name="T66" fmla="*/ 9 w 90"/>
                <a:gd name="T67" fmla="*/ 4 h 19"/>
                <a:gd name="T68" fmla="*/ 4 w 90"/>
                <a:gd name="T69" fmla="*/ 0 h 19"/>
                <a:gd name="T70" fmla="*/ 0 w 90"/>
                <a:gd name="T71" fmla="*/ 4 h 1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90" h="19">
                  <a:moveTo>
                    <a:pt x="0" y="4"/>
                  </a:moveTo>
                  <a:lnTo>
                    <a:pt x="0" y="4"/>
                  </a:lnTo>
                  <a:lnTo>
                    <a:pt x="6" y="6"/>
                  </a:lnTo>
                  <a:lnTo>
                    <a:pt x="13" y="8"/>
                  </a:lnTo>
                  <a:lnTo>
                    <a:pt x="18" y="12"/>
                  </a:lnTo>
                  <a:lnTo>
                    <a:pt x="25" y="12"/>
                  </a:lnTo>
                  <a:lnTo>
                    <a:pt x="31" y="14"/>
                  </a:lnTo>
                  <a:lnTo>
                    <a:pt x="37" y="16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5" y="18"/>
                  </a:lnTo>
                  <a:lnTo>
                    <a:pt x="62" y="16"/>
                  </a:lnTo>
                  <a:lnTo>
                    <a:pt x="67" y="16"/>
                  </a:lnTo>
                  <a:lnTo>
                    <a:pt x="71" y="14"/>
                  </a:lnTo>
                  <a:lnTo>
                    <a:pt x="76" y="14"/>
                  </a:lnTo>
                  <a:lnTo>
                    <a:pt x="83" y="12"/>
                  </a:lnTo>
                  <a:lnTo>
                    <a:pt x="86" y="10"/>
                  </a:lnTo>
                  <a:lnTo>
                    <a:pt x="89" y="6"/>
                  </a:lnTo>
                  <a:lnTo>
                    <a:pt x="86" y="4"/>
                  </a:lnTo>
                  <a:lnTo>
                    <a:pt x="83" y="6"/>
                  </a:lnTo>
                  <a:lnTo>
                    <a:pt x="80" y="8"/>
                  </a:lnTo>
                  <a:lnTo>
                    <a:pt x="74" y="10"/>
                  </a:lnTo>
                  <a:lnTo>
                    <a:pt x="71" y="12"/>
                  </a:lnTo>
                  <a:lnTo>
                    <a:pt x="64" y="12"/>
                  </a:lnTo>
                  <a:lnTo>
                    <a:pt x="62" y="12"/>
                  </a:lnTo>
                  <a:lnTo>
                    <a:pt x="55" y="14"/>
                  </a:lnTo>
                  <a:lnTo>
                    <a:pt x="49" y="14"/>
                  </a:lnTo>
                  <a:lnTo>
                    <a:pt x="43" y="12"/>
                  </a:lnTo>
                  <a:lnTo>
                    <a:pt x="37" y="12"/>
                  </a:lnTo>
                  <a:lnTo>
                    <a:pt x="31" y="12"/>
                  </a:lnTo>
                  <a:lnTo>
                    <a:pt x="25" y="10"/>
                  </a:lnTo>
                  <a:lnTo>
                    <a:pt x="22" y="8"/>
                  </a:lnTo>
                  <a:lnTo>
                    <a:pt x="15" y="6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87" name="Freeform 188"/>
            <p:cNvSpPr>
              <a:spLocks/>
            </p:cNvSpPr>
            <p:nvPr/>
          </p:nvSpPr>
          <p:spPr bwMode="auto">
            <a:xfrm>
              <a:off x="2671" y="3047"/>
              <a:ext cx="31" cy="47"/>
            </a:xfrm>
            <a:custGeom>
              <a:avLst/>
              <a:gdLst>
                <a:gd name="T0" fmla="*/ 0 w 31"/>
                <a:gd name="T1" fmla="*/ 0 h 47"/>
                <a:gd name="T2" fmla="*/ 0 w 31"/>
                <a:gd name="T3" fmla="*/ 0 h 47"/>
                <a:gd name="T4" fmla="*/ 0 w 31"/>
                <a:gd name="T5" fmla="*/ 7 h 47"/>
                <a:gd name="T6" fmla="*/ 0 w 31"/>
                <a:gd name="T7" fmla="*/ 11 h 47"/>
                <a:gd name="T8" fmla="*/ 2 w 31"/>
                <a:gd name="T9" fmla="*/ 18 h 47"/>
                <a:gd name="T10" fmla="*/ 5 w 31"/>
                <a:gd name="T11" fmla="*/ 24 h 47"/>
                <a:gd name="T12" fmla="*/ 11 w 31"/>
                <a:gd name="T13" fmla="*/ 29 h 47"/>
                <a:gd name="T14" fmla="*/ 13 w 31"/>
                <a:gd name="T15" fmla="*/ 35 h 47"/>
                <a:gd name="T16" fmla="*/ 22 w 31"/>
                <a:gd name="T17" fmla="*/ 39 h 47"/>
                <a:gd name="T18" fmla="*/ 27 w 31"/>
                <a:gd name="T19" fmla="*/ 46 h 47"/>
                <a:gd name="T20" fmla="*/ 30 w 31"/>
                <a:gd name="T21" fmla="*/ 42 h 47"/>
                <a:gd name="T22" fmla="*/ 24 w 31"/>
                <a:gd name="T23" fmla="*/ 37 h 47"/>
                <a:gd name="T24" fmla="*/ 19 w 31"/>
                <a:gd name="T25" fmla="*/ 33 h 47"/>
                <a:gd name="T26" fmla="*/ 13 w 31"/>
                <a:gd name="T27" fmla="*/ 26 h 47"/>
                <a:gd name="T28" fmla="*/ 11 w 31"/>
                <a:gd name="T29" fmla="*/ 22 h 47"/>
                <a:gd name="T30" fmla="*/ 8 w 31"/>
                <a:gd name="T31" fmla="*/ 15 h 47"/>
                <a:gd name="T32" fmla="*/ 5 w 31"/>
                <a:gd name="T33" fmla="*/ 11 h 47"/>
                <a:gd name="T34" fmla="*/ 5 w 31"/>
                <a:gd name="T35" fmla="*/ 7 h 47"/>
                <a:gd name="T36" fmla="*/ 5 w 31"/>
                <a:gd name="T37" fmla="*/ 0 h 47"/>
                <a:gd name="T38" fmla="*/ 0 w 31"/>
                <a:gd name="T39" fmla="*/ 0 h 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" h="4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0" y="11"/>
                  </a:lnTo>
                  <a:lnTo>
                    <a:pt x="2" y="18"/>
                  </a:lnTo>
                  <a:lnTo>
                    <a:pt x="5" y="24"/>
                  </a:lnTo>
                  <a:lnTo>
                    <a:pt x="11" y="29"/>
                  </a:lnTo>
                  <a:lnTo>
                    <a:pt x="13" y="35"/>
                  </a:lnTo>
                  <a:lnTo>
                    <a:pt x="22" y="39"/>
                  </a:lnTo>
                  <a:lnTo>
                    <a:pt x="27" y="46"/>
                  </a:lnTo>
                  <a:lnTo>
                    <a:pt x="30" y="42"/>
                  </a:lnTo>
                  <a:lnTo>
                    <a:pt x="24" y="37"/>
                  </a:lnTo>
                  <a:lnTo>
                    <a:pt x="19" y="33"/>
                  </a:lnTo>
                  <a:lnTo>
                    <a:pt x="13" y="26"/>
                  </a:lnTo>
                  <a:lnTo>
                    <a:pt x="11" y="22"/>
                  </a:lnTo>
                  <a:lnTo>
                    <a:pt x="8" y="15"/>
                  </a:lnTo>
                  <a:lnTo>
                    <a:pt x="5" y="11"/>
                  </a:lnTo>
                  <a:lnTo>
                    <a:pt x="5" y="7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88" name="Freeform 189"/>
            <p:cNvSpPr>
              <a:spLocks/>
            </p:cNvSpPr>
            <p:nvPr/>
          </p:nvSpPr>
          <p:spPr bwMode="auto">
            <a:xfrm>
              <a:off x="2671" y="3035"/>
              <a:ext cx="15" cy="9"/>
            </a:xfrm>
            <a:custGeom>
              <a:avLst/>
              <a:gdLst>
                <a:gd name="T0" fmla="*/ 14 w 15"/>
                <a:gd name="T1" fmla="*/ 0 h 9"/>
                <a:gd name="T2" fmla="*/ 14 w 15"/>
                <a:gd name="T3" fmla="*/ 0 h 9"/>
                <a:gd name="T4" fmla="*/ 9 w 15"/>
                <a:gd name="T5" fmla="*/ 0 h 9"/>
                <a:gd name="T6" fmla="*/ 7 w 15"/>
                <a:gd name="T7" fmla="*/ 1 h 9"/>
                <a:gd name="T8" fmla="*/ 4 w 15"/>
                <a:gd name="T9" fmla="*/ 3 h 9"/>
                <a:gd name="T10" fmla="*/ 2 w 15"/>
                <a:gd name="T11" fmla="*/ 3 h 9"/>
                <a:gd name="T12" fmla="*/ 0 w 15"/>
                <a:gd name="T13" fmla="*/ 5 h 9"/>
                <a:gd name="T14" fmla="*/ 0 w 15"/>
                <a:gd name="T15" fmla="*/ 6 h 9"/>
                <a:gd name="T16" fmla="*/ 0 w 15"/>
                <a:gd name="T17" fmla="*/ 8 h 9"/>
                <a:gd name="T18" fmla="*/ 4 w 15"/>
                <a:gd name="T19" fmla="*/ 8 h 9"/>
                <a:gd name="T20" fmla="*/ 4 w 15"/>
                <a:gd name="T21" fmla="*/ 6 h 9"/>
                <a:gd name="T22" fmla="*/ 4 w 15"/>
                <a:gd name="T23" fmla="*/ 5 h 9"/>
                <a:gd name="T24" fmla="*/ 7 w 15"/>
                <a:gd name="T25" fmla="*/ 5 h 9"/>
                <a:gd name="T26" fmla="*/ 7 w 15"/>
                <a:gd name="T27" fmla="*/ 3 h 9"/>
                <a:gd name="T28" fmla="*/ 9 w 15"/>
                <a:gd name="T29" fmla="*/ 3 h 9"/>
                <a:gd name="T30" fmla="*/ 14 w 15"/>
                <a:gd name="T31" fmla="*/ 3 h 9"/>
                <a:gd name="T32" fmla="*/ 14 w 15"/>
                <a:gd name="T33" fmla="*/ 0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5" h="9">
                  <a:moveTo>
                    <a:pt x="14" y="0"/>
                  </a:moveTo>
                  <a:lnTo>
                    <a:pt x="14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4" y="3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9" y="3"/>
                  </a:lnTo>
                  <a:lnTo>
                    <a:pt x="14" y="3"/>
                  </a:lnTo>
                  <a:lnTo>
                    <a:pt x="14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89" name="Freeform 190"/>
            <p:cNvSpPr>
              <a:spLocks/>
            </p:cNvSpPr>
            <p:nvPr/>
          </p:nvSpPr>
          <p:spPr bwMode="auto">
            <a:xfrm>
              <a:off x="2691" y="3035"/>
              <a:ext cx="17" cy="11"/>
            </a:xfrm>
            <a:custGeom>
              <a:avLst/>
              <a:gdLst>
                <a:gd name="T0" fmla="*/ 14 w 17"/>
                <a:gd name="T1" fmla="*/ 10 h 11"/>
                <a:gd name="T2" fmla="*/ 14 w 17"/>
                <a:gd name="T3" fmla="*/ 10 h 11"/>
                <a:gd name="T4" fmla="*/ 16 w 17"/>
                <a:gd name="T5" fmla="*/ 7 h 11"/>
                <a:gd name="T6" fmla="*/ 14 w 17"/>
                <a:gd name="T7" fmla="*/ 5 h 11"/>
                <a:gd name="T8" fmla="*/ 14 w 17"/>
                <a:gd name="T9" fmla="*/ 4 h 11"/>
                <a:gd name="T10" fmla="*/ 12 w 17"/>
                <a:gd name="T11" fmla="*/ 4 h 11"/>
                <a:gd name="T12" fmla="*/ 9 w 17"/>
                <a:gd name="T13" fmla="*/ 2 h 11"/>
                <a:gd name="T14" fmla="*/ 7 w 17"/>
                <a:gd name="T15" fmla="*/ 2 h 11"/>
                <a:gd name="T16" fmla="*/ 5 w 17"/>
                <a:gd name="T17" fmla="*/ 2 h 11"/>
                <a:gd name="T18" fmla="*/ 0 w 17"/>
                <a:gd name="T19" fmla="*/ 0 h 11"/>
                <a:gd name="T20" fmla="*/ 0 w 17"/>
                <a:gd name="T21" fmla="*/ 4 h 11"/>
                <a:gd name="T22" fmla="*/ 2 w 17"/>
                <a:gd name="T23" fmla="*/ 5 h 11"/>
                <a:gd name="T24" fmla="*/ 5 w 17"/>
                <a:gd name="T25" fmla="*/ 5 h 11"/>
                <a:gd name="T26" fmla="*/ 9 w 17"/>
                <a:gd name="T27" fmla="*/ 5 h 11"/>
                <a:gd name="T28" fmla="*/ 9 w 17"/>
                <a:gd name="T29" fmla="*/ 7 h 11"/>
                <a:gd name="T30" fmla="*/ 12 w 17"/>
                <a:gd name="T31" fmla="*/ 7 h 11"/>
                <a:gd name="T32" fmla="*/ 12 w 17"/>
                <a:gd name="T33" fmla="*/ 9 h 11"/>
                <a:gd name="T34" fmla="*/ 14 w 17"/>
                <a:gd name="T35" fmla="*/ 10 h 1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7" h="11">
                  <a:moveTo>
                    <a:pt x="14" y="10"/>
                  </a:moveTo>
                  <a:lnTo>
                    <a:pt x="14" y="10"/>
                  </a:lnTo>
                  <a:lnTo>
                    <a:pt x="16" y="7"/>
                  </a:lnTo>
                  <a:lnTo>
                    <a:pt x="14" y="5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9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5"/>
                  </a:lnTo>
                  <a:lnTo>
                    <a:pt x="5" y="5"/>
                  </a:lnTo>
                  <a:lnTo>
                    <a:pt x="9" y="5"/>
                  </a:lnTo>
                  <a:lnTo>
                    <a:pt x="9" y="7"/>
                  </a:lnTo>
                  <a:lnTo>
                    <a:pt x="12" y="7"/>
                  </a:lnTo>
                  <a:lnTo>
                    <a:pt x="12" y="9"/>
                  </a:lnTo>
                  <a:lnTo>
                    <a:pt x="14" y="1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90" name="Freeform 191"/>
            <p:cNvSpPr>
              <a:spLocks/>
            </p:cNvSpPr>
            <p:nvPr/>
          </p:nvSpPr>
          <p:spPr bwMode="auto">
            <a:xfrm>
              <a:off x="2262" y="3106"/>
              <a:ext cx="46" cy="31"/>
            </a:xfrm>
            <a:custGeom>
              <a:avLst/>
              <a:gdLst>
                <a:gd name="T0" fmla="*/ 23 w 46"/>
                <a:gd name="T1" fmla="*/ 30 h 31"/>
                <a:gd name="T2" fmla="*/ 28 w 46"/>
                <a:gd name="T3" fmla="*/ 30 h 31"/>
                <a:gd name="T4" fmla="*/ 31 w 46"/>
                <a:gd name="T5" fmla="*/ 27 h 31"/>
                <a:gd name="T6" fmla="*/ 34 w 46"/>
                <a:gd name="T7" fmla="*/ 27 h 31"/>
                <a:gd name="T8" fmla="*/ 40 w 46"/>
                <a:gd name="T9" fmla="*/ 26 h 31"/>
                <a:gd name="T10" fmla="*/ 42 w 46"/>
                <a:gd name="T11" fmla="*/ 23 h 31"/>
                <a:gd name="T12" fmla="*/ 42 w 46"/>
                <a:gd name="T13" fmla="*/ 21 h 31"/>
                <a:gd name="T14" fmla="*/ 45 w 46"/>
                <a:gd name="T15" fmla="*/ 17 h 31"/>
                <a:gd name="T16" fmla="*/ 45 w 46"/>
                <a:gd name="T17" fmla="*/ 15 h 31"/>
                <a:gd name="T18" fmla="*/ 45 w 46"/>
                <a:gd name="T19" fmla="*/ 10 h 31"/>
                <a:gd name="T20" fmla="*/ 42 w 46"/>
                <a:gd name="T21" fmla="*/ 8 h 31"/>
                <a:gd name="T22" fmla="*/ 42 w 46"/>
                <a:gd name="T23" fmla="*/ 6 h 31"/>
                <a:gd name="T24" fmla="*/ 40 w 46"/>
                <a:gd name="T25" fmla="*/ 4 h 31"/>
                <a:gd name="T26" fmla="*/ 34 w 46"/>
                <a:gd name="T27" fmla="*/ 2 h 31"/>
                <a:gd name="T28" fmla="*/ 31 w 46"/>
                <a:gd name="T29" fmla="*/ 0 h 31"/>
                <a:gd name="T30" fmla="*/ 28 w 46"/>
                <a:gd name="T31" fmla="*/ 0 h 31"/>
                <a:gd name="T32" fmla="*/ 23 w 46"/>
                <a:gd name="T33" fmla="*/ 0 h 31"/>
                <a:gd name="T34" fmla="*/ 20 w 46"/>
                <a:gd name="T35" fmla="*/ 0 h 31"/>
                <a:gd name="T36" fmla="*/ 14 w 46"/>
                <a:gd name="T37" fmla="*/ 0 h 31"/>
                <a:gd name="T38" fmla="*/ 11 w 46"/>
                <a:gd name="T39" fmla="*/ 2 h 31"/>
                <a:gd name="T40" fmla="*/ 8 w 46"/>
                <a:gd name="T41" fmla="*/ 4 h 31"/>
                <a:gd name="T42" fmla="*/ 5 w 46"/>
                <a:gd name="T43" fmla="*/ 6 h 31"/>
                <a:gd name="T44" fmla="*/ 3 w 46"/>
                <a:gd name="T45" fmla="*/ 8 h 31"/>
                <a:gd name="T46" fmla="*/ 0 w 46"/>
                <a:gd name="T47" fmla="*/ 10 h 31"/>
                <a:gd name="T48" fmla="*/ 0 w 46"/>
                <a:gd name="T49" fmla="*/ 15 h 31"/>
                <a:gd name="T50" fmla="*/ 0 w 46"/>
                <a:gd name="T51" fmla="*/ 17 h 31"/>
                <a:gd name="T52" fmla="*/ 3 w 46"/>
                <a:gd name="T53" fmla="*/ 21 h 31"/>
                <a:gd name="T54" fmla="*/ 5 w 46"/>
                <a:gd name="T55" fmla="*/ 23 h 31"/>
                <a:gd name="T56" fmla="*/ 8 w 46"/>
                <a:gd name="T57" fmla="*/ 26 h 31"/>
                <a:gd name="T58" fmla="*/ 11 w 46"/>
                <a:gd name="T59" fmla="*/ 27 h 31"/>
                <a:gd name="T60" fmla="*/ 14 w 46"/>
                <a:gd name="T61" fmla="*/ 27 h 31"/>
                <a:gd name="T62" fmla="*/ 20 w 46"/>
                <a:gd name="T63" fmla="*/ 30 h 31"/>
                <a:gd name="T64" fmla="*/ 23 w 46"/>
                <a:gd name="T65" fmla="*/ 30 h 3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6" h="31">
                  <a:moveTo>
                    <a:pt x="23" y="30"/>
                  </a:moveTo>
                  <a:lnTo>
                    <a:pt x="28" y="30"/>
                  </a:lnTo>
                  <a:lnTo>
                    <a:pt x="31" y="27"/>
                  </a:lnTo>
                  <a:lnTo>
                    <a:pt x="34" y="27"/>
                  </a:lnTo>
                  <a:lnTo>
                    <a:pt x="40" y="26"/>
                  </a:lnTo>
                  <a:lnTo>
                    <a:pt x="42" y="23"/>
                  </a:lnTo>
                  <a:lnTo>
                    <a:pt x="42" y="21"/>
                  </a:lnTo>
                  <a:lnTo>
                    <a:pt x="45" y="17"/>
                  </a:lnTo>
                  <a:lnTo>
                    <a:pt x="45" y="15"/>
                  </a:lnTo>
                  <a:lnTo>
                    <a:pt x="45" y="10"/>
                  </a:lnTo>
                  <a:lnTo>
                    <a:pt x="42" y="8"/>
                  </a:lnTo>
                  <a:lnTo>
                    <a:pt x="42" y="6"/>
                  </a:lnTo>
                  <a:lnTo>
                    <a:pt x="40" y="4"/>
                  </a:lnTo>
                  <a:lnTo>
                    <a:pt x="34" y="2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1" y="2"/>
                  </a:lnTo>
                  <a:lnTo>
                    <a:pt x="8" y="4"/>
                  </a:lnTo>
                  <a:lnTo>
                    <a:pt x="5" y="6"/>
                  </a:lnTo>
                  <a:lnTo>
                    <a:pt x="3" y="8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3" y="21"/>
                  </a:lnTo>
                  <a:lnTo>
                    <a:pt x="5" y="23"/>
                  </a:lnTo>
                  <a:lnTo>
                    <a:pt x="8" y="26"/>
                  </a:lnTo>
                  <a:lnTo>
                    <a:pt x="11" y="27"/>
                  </a:lnTo>
                  <a:lnTo>
                    <a:pt x="14" y="27"/>
                  </a:lnTo>
                  <a:lnTo>
                    <a:pt x="20" y="30"/>
                  </a:lnTo>
                  <a:lnTo>
                    <a:pt x="23" y="3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91" name="Freeform 192"/>
            <p:cNvSpPr>
              <a:spLocks/>
            </p:cNvSpPr>
            <p:nvPr/>
          </p:nvSpPr>
          <p:spPr bwMode="auto">
            <a:xfrm>
              <a:off x="2288" y="3123"/>
              <a:ext cx="24" cy="16"/>
            </a:xfrm>
            <a:custGeom>
              <a:avLst/>
              <a:gdLst>
                <a:gd name="T0" fmla="*/ 18 w 24"/>
                <a:gd name="T1" fmla="*/ 0 h 16"/>
                <a:gd name="T2" fmla="*/ 18 w 24"/>
                <a:gd name="T3" fmla="*/ 0 h 16"/>
                <a:gd name="T4" fmla="*/ 18 w 24"/>
                <a:gd name="T5" fmla="*/ 2 h 16"/>
                <a:gd name="T6" fmla="*/ 15 w 24"/>
                <a:gd name="T7" fmla="*/ 4 h 16"/>
                <a:gd name="T8" fmla="*/ 15 w 24"/>
                <a:gd name="T9" fmla="*/ 6 h 16"/>
                <a:gd name="T10" fmla="*/ 12 w 24"/>
                <a:gd name="T11" fmla="*/ 7 h 16"/>
                <a:gd name="T12" fmla="*/ 10 w 24"/>
                <a:gd name="T13" fmla="*/ 9 h 16"/>
                <a:gd name="T14" fmla="*/ 8 w 24"/>
                <a:gd name="T15" fmla="*/ 9 h 16"/>
                <a:gd name="T16" fmla="*/ 5 w 24"/>
                <a:gd name="T17" fmla="*/ 11 h 16"/>
                <a:gd name="T18" fmla="*/ 0 w 24"/>
                <a:gd name="T19" fmla="*/ 11 h 16"/>
                <a:gd name="T20" fmla="*/ 0 w 24"/>
                <a:gd name="T21" fmla="*/ 15 h 16"/>
                <a:gd name="T22" fmla="*/ 5 w 24"/>
                <a:gd name="T23" fmla="*/ 15 h 16"/>
                <a:gd name="T24" fmla="*/ 8 w 24"/>
                <a:gd name="T25" fmla="*/ 13 h 16"/>
                <a:gd name="T26" fmla="*/ 12 w 24"/>
                <a:gd name="T27" fmla="*/ 11 h 16"/>
                <a:gd name="T28" fmla="*/ 15 w 24"/>
                <a:gd name="T29" fmla="*/ 9 h 16"/>
                <a:gd name="T30" fmla="*/ 18 w 24"/>
                <a:gd name="T31" fmla="*/ 7 h 16"/>
                <a:gd name="T32" fmla="*/ 20 w 24"/>
                <a:gd name="T33" fmla="*/ 6 h 16"/>
                <a:gd name="T34" fmla="*/ 23 w 24"/>
                <a:gd name="T35" fmla="*/ 2 h 16"/>
                <a:gd name="T36" fmla="*/ 23 w 24"/>
                <a:gd name="T37" fmla="*/ 0 h 16"/>
                <a:gd name="T38" fmla="*/ 18 w 24"/>
                <a:gd name="T39" fmla="*/ 0 h 1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4" h="16">
                  <a:moveTo>
                    <a:pt x="18" y="0"/>
                  </a:moveTo>
                  <a:lnTo>
                    <a:pt x="18" y="0"/>
                  </a:lnTo>
                  <a:lnTo>
                    <a:pt x="18" y="2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2" y="7"/>
                  </a:lnTo>
                  <a:lnTo>
                    <a:pt x="10" y="9"/>
                  </a:lnTo>
                  <a:lnTo>
                    <a:pt x="8" y="9"/>
                  </a:lnTo>
                  <a:lnTo>
                    <a:pt x="5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5" y="15"/>
                  </a:lnTo>
                  <a:lnTo>
                    <a:pt x="8" y="13"/>
                  </a:lnTo>
                  <a:lnTo>
                    <a:pt x="12" y="11"/>
                  </a:lnTo>
                  <a:lnTo>
                    <a:pt x="15" y="9"/>
                  </a:lnTo>
                  <a:lnTo>
                    <a:pt x="18" y="7"/>
                  </a:lnTo>
                  <a:lnTo>
                    <a:pt x="20" y="6"/>
                  </a:lnTo>
                  <a:lnTo>
                    <a:pt x="23" y="2"/>
                  </a:lnTo>
                  <a:lnTo>
                    <a:pt x="23" y="0"/>
                  </a:lnTo>
                  <a:lnTo>
                    <a:pt x="18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92" name="Freeform 193"/>
            <p:cNvSpPr>
              <a:spLocks/>
            </p:cNvSpPr>
            <p:nvPr/>
          </p:nvSpPr>
          <p:spPr bwMode="auto">
            <a:xfrm>
              <a:off x="2288" y="3103"/>
              <a:ext cx="24" cy="16"/>
            </a:xfrm>
            <a:custGeom>
              <a:avLst/>
              <a:gdLst>
                <a:gd name="T0" fmla="*/ 0 w 24"/>
                <a:gd name="T1" fmla="*/ 4 h 16"/>
                <a:gd name="T2" fmla="*/ 0 w 24"/>
                <a:gd name="T3" fmla="*/ 4 h 16"/>
                <a:gd name="T4" fmla="*/ 5 w 24"/>
                <a:gd name="T5" fmla="*/ 4 h 16"/>
                <a:gd name="T6" fmla="*/ 8 w 24"/>
                <a:gd name="T7" fmla="*/ 4 h 16"/>
                <a:gd name="T8" fmla="*/ 10 w 24"/>
                <a:gd name="T9" fmla="*/ 6 h 16"/>
                <a:gd name="T10" fmla="*/ 12 w 24"/>
                <a:gd name="T11" fmla="*/ 6 h 16"/>
                <a:gd name="T12" fmla="*/ 15 w 24"/>
                <a:gd name="T13" fmla="*/ 8 h 16"/>
                <a:gd name="T14" fmla="*/ 15 w 24"/>
                <a:gd name="T15" fmla="*/ 9 h 16"/>
                <a:gd name="T16" fmla="*/ 18 w 24"/>
                <a:gd name="T17" fmla="*/ 11 h 16"/>
                <a:gd name="T18" fmla="*/ 18 w 24"/>
                <a:gd name="T19" fmla="*/ 15 h 16"/>
                <a:gd name="T20" fmla="*/ 23 w 24"/>
                <a:gd name="T21" fmla="*/ 15 h 16"/>
                <a:gd name="T22" fmla="*/ 23 w 24"/>
                <a:gd name="T23" fmla="*/ 11 h 16"/>
                <a:gd name="T24" fmla="*/ 20 w 24"/>
                <a:gd name="T25" fmla="*/ 9 h 16"/>
                <a:gd name="T26" fmla="*/ 18 w 24"/>
                <a:gd name="T27" fmla="*/ 6 h 16"/>
                <a:gd name="T28" fmla="*/ 15 w 24"/>
                <a:gd name="T29" fmla="*/ 4 h 16"/>
                <a:gd name="T30" fmla="*/ 12 w 24"/>
                <a:gd name="T31" fmla="*/ 2 h 16"/>
                <a:gd name="T32" fmla="*/ 8 w 24"/>
                <a:gd name="T33" fmla="*/ 0 h 16"/>
                <a:gd name="T34" fmla="*/ 5 w 24"/>
                <a:gd name="T35" fmla="*/ 0 h 16"/>
                <a:gd name="T36" fmla="*/ 0 w 24"/>
                <a:gd name="T37" fmla="*/ 0 h 16"/>
                <a:gd name="T38" fmla="*/ 0 w 24"/>
                <a:gd name="T39" fmla="*/ 4 h 1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4" h="16">
                  <a:moveTo>
                    <a:pt x="0" y="4"/>
                  </a:moveTo>
                  <a:lnTo>
                    <a:pt x="0" y="4"/>
                  </a:lnTo>
                  <a:lnTo>
                    <a:pt x="5" y="4"/>
                  </a:lnTo>
                  <a:lnTo>
                    <a:pt x="8" y="4"/>
                  </a:lnTo>
                  <a:lnTo>
                    <a:pt x="10" y="6"/>
                  </a:lnTo>
                  <a:lnTo>
                    <a:pt x="12" y="6"/>
                  </a:lnTo>
                  <a:lnTo>
                    <a:pt x="15" y="8"/>
                  </a:lnTo>
                  <a:lnTo>
                    <a:pt x="15" y="9"/>
                  </a:lnTo>
                  <a:lnTo>
                    <a:pt x="18" y="11"/>
                  </a:lnTo>
                  <a:lnTo>
                    <a:pt x="18" y="15"/>
                  </a:lnTo>
                  <a:lnTo>
                    <a:pt x="23" y="15"/>
                  </a:lnTo>
                  <a:lnTo>
                    <a:pt x="23" y="11"/>
                  </a:lnTo>
                  <a:lnTo>
                    <a:pt x="20" y="9"/>
                  </a:lnTo>
                  <a:lnTo>
                    <a:pt x="18" y="6"/>
                  </a:lnTo>
                  <a:lnTo>
                    <a:pt x="15" y="4"/>
                  </a:lnTo>
                  <a:lnTo>
                    <a:pt x="12" y="2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93" name="Freeform 194"/>
            <p:cNvSpPr>
              <a:spLocks/>
            </p:cNvSpPr>
            <p:nvPr/>
          </p:nvSpPr>
          <p:spPr bwMode="auto">
            <a:xfrm>
              <a:off x="2258" y="3103"/>
              <a:ext cx="25" cy="16"/>
            </a:xfrm>
            <a:custGeom>
              <a:avLst/>
              <a:gdLst>
                <a:gd name="T0" fmla="*/ 5 w 25"/>
                <a:gd name="T1" fmla="*/ 15 h 16"/>
                <a:gd name="T2" fmla="*/ 5 w 25"/>
                <a:gd name="T3" fmla="*/ 15 h 16"/>
                <a:gd name="T4" fmla="*/ 5 w 25"/>
                <a:gd name="T5" fmla="*/ 11 h 16"/>
                <a:gd name="T6" fmla="*/ 8 w 25"/>
                <a:gd name="T7" fmla="*/ 9 h 16"/>
                <a:gd name="T8" fmla="*/ 8 w 25"/>
                <a:gd name="T9" fmla="*/ 8 h 16"/>
                <a:gd name="T10" fmla="*/ 11 w 25"/>
                <a:gd name="T11" fmla="*/ 6 h 16"/>
                <a:gd name="T12" fmla="*/ 13 w 25"/>
                <a:gd name="T13" fmla="*/ 6 h 16"/>
                <a:gd name="T14" fmla="*/ 15 w 25"/>
                <a:gd name="T15" fmla="*/ 4 h 16"/>
                <a:gd name="T16" fmla="*/ 21 w 25"/>
                <a:gd name="T17" fmla="*/ 4 h 16"/>
                <a:gd name="T18" fmla="*/ 24 w 25"/>
                <a:gd name="T19" fmla="*/ 4 h 16"/>
                <a:gd name="T20" fmla="*/ 24 w 25"/>
                <a:gd name="T21" fmla="*/ 0 h 16"/>
                <a:gd name="T22" fmla="*/ 19 w 25"/>
                <a:gd name="T23" fmla="*/ 0 h 16"/>
                <a:gd name="T24" fmla="*/ 15 w 25"/>
                <a:gd name="T25" fmla="*/ 0 h 16"/>
                <a:gd name="T26" fmla="*/ 11 w 25"/>
                <a:gd name="T27" fmla="*/ 2 h 16"/>
                <a:gd name="T28" fmla="*/ 8 w 25"/>
                <a:gd name="T29" fmla="*/ 4 h 16"/>
                <a:gd name="T30" fmla="*/ 5 w 25"/>
                <a:gd name="T31" fmla="*/ 6 h 16"/>
                <a:gd name="T32" fmla="*/ 3 w 25"/>
                <a:gd name="T33" fmla="*/ 9 h 16"/>
                <a:gd name="T34" fmla="*/ 0 w 25"/>
                <a:gd name="T35" fmla="*/ 11 h 16"/>
                <a:gd name="T36" fmla="*/ 0 w 25"/>
                <a:gd name="T37" fmla="*/ 15 h 16"/>
                <a:gd name="T38" fmla="*/ 5 w 25"/>
                <a:gd name="T39" fmla="*/ 15 h 1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5" h="16">
                  <a:moveTo>
                    <a:pt x="5" y="15"/>
                  </a:moveTo>
                  <a:lnTo>
                    <a:pt x="5" y="15"/>
                  </a:lnTo>
                  <a:lnTo>
                    <a:pt x="5" y="11"/>
                  </a:lnTo>
                  <a:lnTo>
                    <a:pt x="8" y="9"/>
                  </a:lnTo>
                  <a:lnTo>
                    <a:pt x="8" y="8"/>
                  </a:lnTo>
                  <a:lnTo>
                    <a:pt x="11" y="6"/>
                  </a:lnTo>
                  <a:lnTo>
                    <a:pt x="13" y="6"/>
                  </a:lnTo>
                  <a:lnTo>
                    <a:pt x="15" y="4"/>
                  </a:lnTo>
                  <a:lnTo>
                    <a:pt x="21" y="4"/>
                  </a:lnTo>
                  <a:lnTo>
                    <a:pt x="24" y="4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1" y="2"/>
                  </a:lnTo>
                  <a:lnTo>
                    <a:pt x="8" y="4"/>
                  </a:lnTo>
                  <a:lnTo>
                    <a:pt x="5" y="6"/>
                  </a:lnTo>
                  <a:lnTo>
                    <a:pt x="3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5" y="1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94" name="Freeform 195"/>
            <p:cNvSpPr>
              <a:spLocks/>
            </p:cNvSpPr>
            <p:nvPr/>
          </p:nvSpPr>
          <p:spPr bwMode="auto">
            <a:xfrm>
              <a:off x="2258" y="3123"/>
              <a:ext cx="25" cy="16"/>
            </a:xfrm>
            <a:custGeom>
              <a:avLst/>
              <a:gdLst>
                <a:gd name="T0" fmla="*/ 24 w 25"/>
                <a:gd name="T1" fmla="*/ 11 h 16"/>
                <a:gd name="T2" fmla="*/ 24 w 25"/>
                <a:gd name="T3" fmla="*/ 11 h 16"/>
                <a:gd name="T4" fmla="*/ 21 w 25"/>
                <a:gd name="T5" fmla="*/ 11 h 16"/>
                <a:gd name="T6" fmla="*/ 15 w 25"/>
                <a:gd name="T7" fmla="*/ 9 h 16"/>
                <a:gd name="T8" fmla="*/ 13 w 25"/>
                <a:gd name="T9" fmla="*/ 9 h 16"/>
                <a:gd name="T10" fmla="*/ 11 w 25"/>
                <a:gd name="T11" fmla="*/ 7 h 16"/>
                <a:gd name="T12" fmla="*/ 8 w 25"/>
                <a:gd name="T13" fmla="*/ 6 h 16"/>
                <a:gd name="T14" fmla="*/ 8 w 25"/>
                <a:gd name="T15" fmla="*/ 4 h 16"/>
                <a:gd name="T16" fmla="*/ 5 w 25"/>
                <a:gd name="T17" fmla="*/ 2 h 16"/>
                <a:gd name="T18" fmla="*/ 5 w 25"/>
                <a:gd name="T19" fmla="*/ 0 h 16"/>
                <a:gd name="T20" fmla="*/ 0 w 25"/>
                <a:gd name="T21" fmla="*/ 0 h 16"/>
                <a:gd name="T22" fmla="*/ 0 w 25"/>
                <a:gd name="T23" fmla="*/ 2 h 16"/>
                <a:gd name="T24" fmla="*/ 3 w 25"/>
                <a:gd name="T25" fmla="*/ 6 h 16"/>
                <a:gd name="T26" fmla="*/ 5 w 25"/>
                <a:gd name="T27" fmla="*/ 7 h 16"/>
                <a:gd name="T28" fmla="*/ 8 w 25"/>
                <a:gd name="T29" fmla="*/ 9 h 16"/>
                <a:gd name="T30" fmla="*/ 11 w 25"/>
                <a:gd name="T31" fmla="*/ 11 h 16"/>
                <a:gd name="T32" fmla="*/ 15 w 25"/>
                <a:gd name="T33" fmla="*/ 13 h 16"/>
                <a:gd name="T34" fmla="*/ 19 w 25"/>
                <a:gd name="T35" fmla="*/ 15 h 16"/>
                <a:gd name="T36" fmla="*/ 24 w 25"/>
                <a:gd name="T37" fmla="*/ 15 h 16"/>
                <a:gd name="T38" fmla="*/ 24 w 25"/>
                <a:gd name="T39" fmla="*/ 11 h 1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5" h="16">
                  <a:moveTo>
                    <a:pt x="24" y="11"/>
                  </a:moveTo>
                  <a:lnTo>
                    <a:pt x="24" y="11"/>
                  </a:lnTo>
                  <a:lnTo>
                    <a:pt x="21" y="11"/>
                  </a:lnTo>
                  <a:lnTo>
                    <a:pt x="15" y="9"/>
                  </a:lnTo>
                  <a:lnTo>
                    <a:pt x="13" y="9"/>
                  </a:lnTo>
                  <a:lnTo>
                    <a:pt x="11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5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6"/>
                  </a:lnTo>
                  <a:lnTo>
                    <a:pt x="5" y="7"/>
                  </a:lnTo>
                  <a:lnTo>
                    <a:pt x="8" y="9"/>
                  </a:lnTo>
                  <a:lnTo>
                    <a:pt x="11" y="11"/>
                  </a:lnTo>
                  <a:lnTo>
                    <a:pt x="15" y="13"/>
                  </a:lnTo>
                  <a:lnTo>
                    <a:pt x="19" y="15"/>
                  </a:lnTo>
                  <a:lnTo>
                    <a:pt x="24" y="15"/>
                  </a:lnTo>
                  <a:lnTo>
                    <a:pt x="24" y="1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95" name="Freeform 196"/>
            <p:cNvSpPr>
              <a:spLocks/>
            </p:cNvSpPr>
            <p:nvPr/>
          </p:nvSpPr>
          <p:spPr bwMode="auto">
            <a:xfrm>
              <a:off x="2297" y="3137"/>
              <a:ext cx="37" cy="26"/>
            </a:xfrm>
            <a:custGeom>
              <a:avLst/>
              <a:gdLst>
                <a:gd name="T0" fmla="*/ 19 w 37"/>
                <a:gd name="T1" fmla="*/ 25 h 26"/>
                <a:gd name="T2" fmla="*/ 23 w 37"/>
                <a:gd name="T3" fmla="*/ 25 h 26"/>
                <a:gd name="T4" fmla="*/ 25 w 37"/>
                <a:gd name="T5" fmla="*/ 25 h 26"/>
                <a:gd name="T6" fmla="*/ 28 w 37"/>
                <a:gd name="T7" fmla="*/ 23 h 26"/>
                <a:gd name="T8" fmla="*/ 31 w 37"/>
                <a:gd name="T9" fmla="*/ 21 h 26"/>
                <a:gd name="T10" fmla="*/ 33 w 37"/>
                <a:gd name="T11" fmla="*/ 18 h 26"/>
                <a:gd name="T12" fmla="*/ 33 w 37"/>
                <a:gd name="T13" fmla="*/ 16 h 26"/>
                <a:gd name="T14" fmla="*/ 36 w 37"/>
                <a:gd name="T15" fmla="*/ 15 h 26"/>
                <a:gd name="T16" fmla="*/ 36 w 37"/>
                <a:gd name="T17" fmla="*/ 12 h 26"/>
                <a:gd name="T18" fmla="*/ 36 w 37"/>
                <a:gd name="T19" fmla="*/ 10 h 26"/>
                <a:gd name="T20" fmla="*/ 33 w 37"/>
                <a:gd name="T21" fmla="*/ 9 h 26"/>
                <a:gd name="T22" fmla="*/ 33 w 37"/>
                <a:gd name="T23" fmla="*/ 6 h 26"/>
                <a:gd name="T24" fmla="*/ 31 w 37"/>
                <a:gd name="T25" fmla="*/ 4 h 26"/>
                <a:gd name="T26" fmla="*/ 28 w 37"/>
                <a:gd name="T27" fmla="*/ 2 h 26"/>
                <a:gd name="T28" fmla="*/ 25 w 37"/>
                <a:gd name="T29" fmla="*/ 2 h 26"/>
                <a:gd name="T30" fmla="*/ 23 w 37"/>
                <a:gd name="T31" fmla="*/ 2 h 26"/>
                <a:gd name="T32" fmla="*/ 19 w 37"/>
                <a:gd name="T33" fmla="*/ 0 h 26"/>
                <a:gd name="T34" fmla="*/ 13 w 37"/>
                <a:gd name="T35" fmla="*/ 2 h 26"/>
                <a:gd name="T36" fmla="*/ 11 w 37"/>
                <a:gd name="T37" fmla="*/ 2 h 26"/>
                <a:gd name="T38" fmla="*/ 8 w 37"/>
                <a:gd name="T39" fmla="*/ 2 h 26"/>
                <a:gd name="T40" fmla="*/ 5 w 37"/>
                <a:gd name="T41" fmla="*/ 4 h 26"/>
                <a:gd name="T42" fmla="*/ 3 w 37"/>
                <a:gd name="T43" fmla="*/ 6 h 26"/>
                <a:gd name="T44" fmla="*/ 3 w 37"/>
                <a:gd name="T45" fmla="*/ 9 h 26"/>
                <a:gd name="T46" fmla="*/ 0 w 37"/>
                <a:gd name="T47" fmla="*/ 10 h 26"/>
                <a:gd name="T48" fmla="*/ 0 w 37"/>
                <a:gd name="T49" fmla="*/ 12 h 26"/>
                <a:gd name="T50" fmla="*/ 0 w 37"/>
                <a:gd name="T51" fmla="*/ 15 h 26"/>
                <a:gd name="T52" fmla="*/ 3 w 37"/>
                <a:gd name="T53" fmla="*/ 16 h 26"/>
                <a:gd name="T54" fmla="*/ 3 w 37"/>
                <a:gd name="T55" fmla="*/ 18 h 26"/>
                <a:gd name="T56" fmla="*/ 5 w 37"/>
                <a:gd name="T57" fmla="*/ 21 h 26"/>
                <a:gd name="T58" fmla="*/ 8 w 37"/>
                <a:gd name="T59" fmla="*/ 23 h 26"/>
                <a:gd name="T60" fmla="*/ 11 w 37"/>
                <a:gd name="T61" fmla="*/ 25 h 26"/>
                <a:gd name="T62" fmla="*/ 13 w 37"/>
                <a:gd name="T63" fmla="*/ 25 h 26"/>
                <a:gd name="T64" fmla="*/ 19 w 37"/>
                <a:gd name="T65" fmla="*/ 25 h 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7" h="26">
                  <a:moveTo>
                    <a:pt x="19" y="25"/>
                  </a:moveTo>
                  <a:lnTo>
                    <a:pt x="23" y="25"/>
                  </a:lnTo>
                  <a:lnTo>
                    <a:pt x="25" y="25"/>
                  </a:lnTo>
                  <a:lnTo>
                    <a:pt x="28" y="23"/>
                  </a:lnTo>
                  <a:lnTo>
                    <a:pt x="31" y="21"/>
                  </a:lnTo>
                  <a:lnTo>
                    <a:pt x="33" y="18"/>
                  </a:lnTo>
                  <a:lnTo>
                    <a:pt x="33" y="16"/>
                  </a:lnTo>
                  <a:lnTo>
                    <a:pt x="36" y="15"/>
                  </a:lnTo>
                  <a:lnTo>
                    <a:pt x="36" y="12"/>
                  </a:lnTo>
                  <a:lnTo>
                    <a:pt x="36" y="10"/>
                  </a:lnTo>
                  <a:lnTo>
                    <a:pt x="33" y="9"/>
                  </a:lnTo>
                  <a:lnTo>
                    <a:pt x="33" y="6"/>
                  </a:lnTo>
                  <a:lnTo>
                    <a:pt x="31" y="4"/>
                  </a:lnTo>
                  <a:lnTo>
                    <a:pt x="28" y="2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8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3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5" y="21"/>
                  </a:lnTo>
                  <a:lnTo>
                    <a:pt x="8" y="23"/>
                  </a:lnTo>
                  <a:lnTo>
                    <a:pt x="11" y="25"/>
                  </a:lnTo>
                  <a:lnTo>
                    <a:pt x="13" y="25"/>
                  </a:lnTo>
                  <a:lnTo>
                    <a:pt x="19" y="25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96" name="Freeform 197"/>
            <p:cNvSpPr>
              <a:spLocks/>
            </p:cNvSpPr>
            <p:nvPr/>
          </p:nvSpPr>
          <p:spPr bwMode="auto">
            <a:xfrm>
              <a:off x="2320" y="3152"/>
              <a:ext cx="18" cy="14"/>
            </a:xfrm>
            <a:custGeom>
              <a:avLst/>
              <a:gdLst>
                <a:gd name="T0" fmla="*/ 12 w 18"/>
                <a:gd name="T1" fmla="*/ 0 h 14"/>
                <a:gd name="T2" fmla="*/ 12 w 18"/>
                <a:gd name="T3" fmla="*/ 0 h 14"/>
                <a:gd name="T4" fmla="*/ 12 w 18"/>
                <a:gd name="T5" fmla="*/ 2 h 14"/>
                <a:gd name="T6" fmla="*/ 10 w 18"/>
                <a:gd name="T7" fmla="*/ 4 h 14"/>
                <a:gd name="T8" fmla="*/ 10 w 18"/>
                <a:gd name="T9" fmla="*/ 5 h 14"/>
                <a:gd name="T10" fmla="*/ 7 w 18"/>
                <a:gd name="T11" fmla="*/ 8 h 14"/>
                <a:gd name="T12" fmla="*/ 5 w 18"/>
                <a:gd name="T13" fmla="*/ 9 h 14"/>
                <a:gd name="T14" fmla="*/ 3 w 18"/>
                <a:gd name="T15" fmla="*/ 9 h 14"/>
                <a:gd name="T16" fmla="*/ 0 w 18"/>
                <a:gd name="T17" fmla="*/ 9 h 14"/>
                <a:gd name="T18" fmla="*/ 0 w 18"/>
                <a:gd name="T19" fmla="*/ 13 h 14"/>
                <a:gd name="T20" fmla="*/ 3 w 18"/>
                <a:gd name="T21" fmla="*/ 13 h 14"/>
                <a:gd name="T22" fmla="*/ 5 w 18"/>
                <a:gd name="T23" fmla="*/ 11 h 14"/>
                <a:gd name="T24" fmla="*/ 10 w 18"/>
                <a:gd name="T25" fmla="*/ 11 h 14"/>
                <a:gd name="T26" fmla="*/ 12 w 18"/>
                <a:gd name="T27" fmla="*/ 9 h 14"/>
                <a:gd name="T28" fmla="*/ 12 w 18"/>
                <a:gd name="T29" fmla="*/ 8 h 14"/>
                <a:gd name="T30" fmla="*/ 14 w 18"/>
                <a:gd name="T31" fmla="*/ 5 h 14"/>
                <a:gd name="T32" fmla="*/ 17 w 18"/>
                <a:gd name="T33" fmla="*/ 2 h 14"/>
                <a:gd name="T34" fmla="*/ 17 w 18"/>
                <a:gd name="T35" fmla="*/ 0 h 14"/>
                <a:gd name="T36" fmla="*/ 12 w 18"/>
                <a:gd name="T37" fmla="*/ 0 h 1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8" h="14">
                  <a:moveTo>
                    <a:pt x="12" y="0"/>
                  </a:moveTo>
                  <a:lnTo>
                    <a:pt x="12" y="0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7" y="8"/>
                  </a:lnTo>
                  <a:lnTo>
                    <a:pt x="5" y="9"/>
                  </a:lnTo>
                  <a:lnTo>
                    <a:pt x="3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3"/>
                  </a:lnTo>
                  <a:lnTo>
                    <a:pt x="5" y="11"/>
                  </a:lnTo>
                  <a:lnTo>
                    <a:pt x="10" y="11"/>
                  </a:lnTo>
                  <a:lnTo>
                    <a:pt x="12" y="9"/>
                  </a:lnTo>
                  <a:lnTo>
                    <a:pt x="12" y="8"/>
                  </a:lnTo>
                  <a:lnTo>
                    <a:pt x="14" y="5"/>
                  </a:lnTo>
                  <a:lnTo>
                    <a:pt x="17" y="2"/>
                  </a:lnTo>
                  <a:lnTo>
                    <a:pt x="17" y="0"/>
                  </a:lnTo>
                  <a:lnTo>
                    <a:pt x="12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97" name="Freeform 198"/>
            <p:cNvSpPr>
              <a:spLocks/>
            </p:cNvSpPr>
            <p:nvPr/>
          </p:nvSpPr>
          <p:spPr bwMode="auto">
            <a:xfrm>
              <a:off x="2320" y="3135"/>
              <a:ext cx="18" cy="13"/>
            </a:xfrm>
            <a:custGeom>
              <a:avLst/>
              <a:gdLst>
                <a:gd name="T0" fmla="*/ 0 w 18"/>
                <a:gd name="T1" fmla="*/ 4 h 13"/>
                <a:gd name="T2" fmla="*/ 0 w 18"/>
                <a:gd name="T3" fmla="*/ 4 h 13"/>
                <a:gd name="T4" fmla="*/ 3 w 18"/>
                <a:gd name="T5" fmla="*/ 4 h 13"/>
                <a:gd name="T6" fmla="*/ 5 w 18"/>
                <a:gd name="T7" fmla="*/ 5 h 13"/>
                <a:gd name="T8" fmla="*/ 7 w 18"/>
                <a:gd name="T9" fmla="*/ 5 h 13"/>
                <a:gd name="T10" fmla="*/ 7 w 18"/>
                <a:gd name="T11" fmla="*/ 7 h 13"/>
                <a:gd name="T12" fmla="*/ 10 w 18"/>
                <a:gd name="T13" fmla="*/ 9 h 13"/>
                <a:gd name="T14" fmla="*/ 12 w 18"/>
                <a:gd name="T15" fmla="*/ 10 h 13"/>
                <a:gd name="T16" fmla="*/ 12 w 18"/>
                <a:gd name="T17" fmla="*/ 12 h 13"/>
                <a:gd name="T18" fmla="*/ 17 w 18"/>
                <a:gd name="T19" fmla="*/ 12 h 13"/>
                <a:gd name="T20" fmla="*/ 17 w 18"/>
                <a:gd name="T21" fmla="*/ 10 h 13"/>
                <a:gd name="T22" fmla="*/ 14 w 18"/>
                <a:gd name="T23" fmla="*/ 9 h 13"/>
                <a:gd name="T24" fmla="*/ 12 w 18"/>
                <a:gd name="T25" fmla="*/ 5 h 13"/>
                <a:gd name="T26" fmla="*/ 12 w 18"/>
                <a:gd name="T27" fmla="*/ 4 h 13"/>
                <a:gd name="T28" fmla="*/ 10 w 18"/>
                <a:gd name="T29" fmla="*/ 4 h 13"/>
                <a:gd name="T30" fmla="*/ 5 w 18"/>
                <a:gd name="T31" fmla="*/ 2 h 13"/>
                <a:gd name="T32" fmla="*/ 3 w 18"/>
                <a:gd name="T33" fmla="*/ 2 h 13"/>
                <a:gd name="T34" fmla="*/ 0 w 18"/>
                <a:gd name="T35" fmla="*/ 0 h 13"/>
                <a:gd name="T36" fmla="*/ 0 w 18"/>
                <a:gd name="T37" fmla="*/ 4 h 1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8" h="13">
                  <a:moveTo>
                    <a:pt x="0" y="4"/>
                  </a:moveTo>
                  <a:lnTo>
                    <a:pt x="0" y="4"/>
                  </a:lnTo>
                  <a:lnTo>
                    <a:pt x="3" y="4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7"/>
                  </a:lnTo>
                  <a:lnTo>
                    <a:pt x="10" y="9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4" y="9"/>
                  </a:lnTo>
                  <a:lnTo>
                    <a:pt x="12" y="5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5" y="2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98" name="Freeform 199"/>
            <p:cNvSpPr>
              <a:spLocks/>
            </p:cNvSpPr>
            <p:nvPr/>
          </p:nvSpPr>
          <p:spPr bwMode="auto">
            <a:xfrm>
              <a:off x="2294" y="3135"/>
              <a:ext cx="21" cy="13"/>
            </a:xfrm>
            <a:custGeom>
              <a:avLst/>
              <a:gdLst>
                <a:gd name="T0" fmla="*/ 5 w 21"/>
                <a:gd name="T1" fmla="*/ 12 h 13"/>
                <a:gd name="T2" fmla="*/ 5 w 21"/>
                <a:gd name="T3" fmla="*/ 12 h 13"/>
                <a:gd name="T4" fmla="*/ 5 w 21"/>
                <a:gd name="T5" fmla="*/ 10 h 13"/>
                <a:gd name="T6" fmla="*/ 7 w 21"/>
                <a:gd name="T7" fmla="*/ 9 h 13"/>
                <a:gd name="T8" fmla="*/ 10 w 21"/>
                <a:gd name="T9" fmla="*/ 7 h 13"/>
                <a:gd name="T10" fmla="*/ 13 w 21"/>
                <a:gd name="T11" fmla="*/ 5 h 13"/>
                <a:gd name="T12" fmla="*/ 15 w 21"/>
                <a:gd name="T13" fmla="*/ 5 h 13"/>
                <a:gd name="T14" fmla="*/ 15 w 21"/>
                <a:gd name="T15" fmla="*/ 4 h 13"/>
                <a:gd name="T16" fmla="*/ 20 w 21"/>
                <a:gd name="T17" fmla="*/ 4 h 13"/>
                <a:gd name="T18" fmla="*/ 20 w 21"/>
                <a:gd name="T19" fmla="*/ 0 h 13"/>
                <a:gd name="T20" fmla="*/ 15 w 21"/>
                <a:gd name="T21" fmla="*/ 2 h 13"/>
                <a:gd name="T22" fmla="*/ 13 w 21"/>
                <a:gd name="T23" fmla="*/ 2 h 13"/>
                <a:gd name="T24" fmla="*/ 10 w 21"/>
                <a:gd name="T25" fmla="*/ 4 h 13"/>
                <a:gd name="T26" fmla="*/ 7 w 21"/>
                <a:gd name="T27" fmla="*/ 4 h 13"/>
                <a:gd name="T28" fmla="*/ 5 w 21"/>
                <a:gd name="T29" fmla="*/ 5 h 13"/>
                <a:gd name="T30" fmla="*/ 3 w 21"/>
                <a:gd name="T31" fmla="*/ 9 h 13"/>
                <a:gd name="T32" fmla="*/ 0 w 21"/>
                <a:gd name="T33" fmla="*/ 10 h 13"/>
                <a:gd name="T34" fmla="*/ 0 w 21"/>
                <a:gd name="T35" fmla="*/ 12 h 13"/>
                <a:gd name="T36" fmla="*/ 5 w 21"/>
                <a:gd name="T37" fmla="*/ 12 h 1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1" h="13">
                  <a:moveTo>
                    <a:pt x="5" y="12"/>
                  </a:moveTo>
                  <a:lnTo>
                    <a:pt x="5" y="12"/>
                  </a:lnTo>
                  <a:lnTo>
                    <a:pt x="5" y="10"/>
                  </a:lnTo>
                  <a:lnTo>
                    <a:pt x="7" y="9"/>
                  </a:lnTo>
                  <a:lnTo>
                    <a:pt x="10" y="7"/>
                  </a:lnTo>
                  <a:lnTo>
                    <a:pt x="13" y="5"/>
                  </a:lnTo>
                  <a:lnTo>
                    <a:pt x="15" y="5"/>
                  </a:lnTo>
                  <a:lnTo>
                    <a:pt x="15" y="4"/>
                  </a:lnTo>
                  <a:lnTo>
                    <a:pt x="20" y="4"/>
                  </a:lnTo>
                  <a:lnTo>
                    <a:pt x="20" y="0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0" y="4"/>
                  </a:lnTo>
                  <a:lnTo>
                    <a:pt x="7" y="4"/>
                  </a:lnTo>
                  <a:lnTo>
                    <a:pt x="5" y="5"/>
                  </a:lnTo>
                  <a:lnTo>
                    <a:pt x="3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5" y="1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99" name="Freeform 200"/>
            <p:cNvSpPr>
              <a:spLocks/>
            </p:cNvSpPr>
            <p:nvPr/>
          </p:nvSpPr>
          <p:spPr bwMode="auto">
            <a:xfrm>
              <a:off x="2294" y="3152"/>
              <a:ext cx="21" cy="14"/>
            </a:xfrm>
            <a:custGeom>
              <a:avLst/>
              <a:gdLst>
                <a:gd name="T0" fmla="*/ 20 w 21"/>
                <a:gd name="T1" fmla="*/ 9 h 14"/>
                <a:gd name="T2" fmla="*/ 20 w 21"/>
                <a:gd name="T3" fmla="*/ 9 h 14"/>
                <a:gd name="T4" fmla="*/ 15 w 21"/>
                <a:gd name="T5" fmla="*/ 9 h 14"/>
                <a:gd name="T6" fmla="*/ 13 w 21"/>
                <a:gd name="T7" fmla="*/ 8 h 14"/>
                <a:gd name="T8" fmla="*/ 10 w 21"/>
                <a:gd name="T9" fmla="*/ 8 h 14"/>
                <a:gd name="T10" fmla="*/ 7 w 21"/>
                <a:gd name="T11" fmla="*/ 5 h 14"/>
                <a:gd name="T12" fmla="*/ 7 w 21"/>
                <a:gd name="T13" fmla="*/ 4 h 14"/>
                <a:gd name="T14" fmla="*/ 5 w 21"/>
                <a:gd name="T15" fmla="*/ 2 h 14"/>
                <a:gd name="T16" fmla="*/ 5 w 21"/>
                <a:gd name="T17" fmla="*/ 0 h 14"/>
                <a:gd name="T18" fmla="*/ 0 w 21"/>
                <a:gd name="T19" fmla="*/ 0 h 14"/>
                <a:gd name="T20" fmla="*/ 0 w 21"/>
                <a:gd name="T21" fmla="*/ 2 h 14"/>
                <a:gd name="T22" fmla="*/ 3 w 21"/>
                <a:gd name="T23" fmla="*/ 5 h 14"/>
                <a:gd name="T24" fmla="*/ 5 w 21"/>
                <a:gd name="T25" fmla="*/ 8 h 14"/>
                <a:gd name="T26" fmla="*/ 7 w 21"/>
                <a:gd name="T27" fmla="*/ 9 h 14"/>
                <a:gd name="T28" fmla="*/ 10 w 21"/>
                <a:gd name="T29" fmla="*/ 11 h 14"/>
                <a:gd name="T30" fmla="*/ 13 w 21"/>
                <a:gd name="T31" fmla="*/ 11 h 14"/>
                <a:gd name="T32" fmla="*/ 15 w 21"/>
                <a:gd name="T33" fmla="*/ 13 h 14"/>
                <a:gd name="T34" fmla="*/ 20 w 21"/>
                <a:gd name="T35" fmla="*/ 13 h 14"/>
                <a:gd name="T36" fmla="*/ 20 w 21"/>
                <a:gd name="T37" fmla="*/ 9 h 1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1" h="14">
                  <a:moveTo>
                    <a:pt x="20" y="9"/>
                  </a:moveTo>
                  <a:lnTo>
                    <a:pt x="20" y="9"/>
                  </a:lnTo>
                  <a:lnTo>
                    <a:pt x="15" y="9"/>
                  </a:lnTo>
                  <a:lnTo>
                    <a:pt x="13" y="8"/>
                  </a:lnTo>
                  <a:lnTo>
                    <a:pt x="10" y="8"/>
                  </a:lnTo>
                  <a:lnTo>
                    <a:pt x="7" y="5"/>
                  </a:lnTo>
                  <a:lnTo>
                    <a:pt x="7" y="4"/>
                  </a:lnTo>
                  <a:lnTo>
                    <a:pt x="5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5" y="8"/>
                  </a:lnTo>
                  <a:lnTo>
                    <a:pt x="7" y="9"/>
                  </a:lnTo>
                  <a:lnTo>
                    <a:pt x="10" y="11"/>
                  </a:lnTo>
                  <a:lnTo>
                    <a:pt x="13" y="11"/>
                  </a:lnTo>
                  <a:lnTo>
                    <a:pt x="15" y="13"/>
                  </a:lnTo>
                  <a:lnTo>
                    <a:pt x="20" y="13"/>
                  </a:lnTo>
                  <a:lnTo>
                    <a:pt x="20" y="9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0" name="Freeform 201"/>
            <p:cNvSpPr>
              <a:spLocks/>
            </p:cNvSpPr>
            <p:nvPr/>
          </p:nvSpPr>
          <p:spPr bwMode="auto">
            <a:xfrm>
              <a:off x="2320" y="3117"/>
              <a:ext cx="11" cy="12"/>
            </a:xfrm>
            <a:custGeom>
              <a:avLst/>
              <a:gdLst>
                <a:gd name="T0" fmla="*/ 6 w 11"/>
                <a:gd name="T1" fmla="*/ 11 h 12"/>
                <a:gd name="T2" fmla="*/ 8 w 11"/>
                <a:gd name="T3" fmla="*/ 11 h 12"/>
                <a:gd name="T4" fmla="*/ 8 w 11"/>
                <a:gd name="T5" fmla="*/ 9 h 12"/>
                <a:gd name="T6" fmla="*/ 10 w 11"/>
                <a:gd name="T7" fmla="*/ 8 h 12"/>
                <a:gd name="T8" fmla="*/ 10 w 11"/>
                <a:gd name="T9" fmla="*/ 6 h 12"/>
                <a:gd name="T10" fmla="*/ 10 w 11"/>
                <a:gd name="T11" fmla="*/ 4 h 12"/>
                <a:gd name="T12" fmla="*/ 8 w 11"/>
                <a:gd name="T13" fmla="*/ 2 h 12"/>
                <a:gd name="T14" fmla="*/ 6 w 11"/>
                <a:gd name="T15" fmla="*/ 0 h 12"/>
                <a:gd name="T16" fmla="*/ 2 w 11"/>
                <a:gd name="T17" fmla="*/ 2 h 12"/>
                <a:gd name="T18" fmla="*/ 0 w 11"/>
                <a:gd name="T19" fmla="*/ 4 h 12"/>
                <a:gd name="T20" fmla="*/ 0 w 11"/>
                <a:gd name="T21" fmla="*/ 6 h 12"/>
                <a:gd name="T22" fmla="*/ 0 w 11"/>
                <a:gd name="T23" fmla="*/ 8 h 12"/>
                <a:gd name="T24" fmla="*/ 2 w 11"/>
                <a:gd name="T25" fmla="*/ 9 h 12"/>
                <a:gd name="T26" fmla="*/ 2 w 11"/>
                <a:gd name="T27" fmla="*/ 11 h 12"/>
                <a:gd name="T28" fmla="*/ 6 w 11"/>
                <a:gd name="T29" fmla="*/ 11 h 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1" h="12">
                  <a:moveTo>
                    <a:pt x="6" y="11"/>
                  </a:moveTo>
                  <a:lnTo>
                    <a:pt x="8" y="11"/>
                  </a:lnTo>
                  <a:lnTo>
                    <a:pt x="8" y="9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9"/>
                  </a:lnTo>
                  <a:lnTo>
                    <a:pt x="2" y="11"/>
                  </a:lnTo>
                  <a:lnTo>
                    <a:pt x="6" y="11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1" name="Freeform 202"/>
            <p:cNvSpPr>
              <a:spLocks/>
            </p:cNvSpPr>
            <p:nvPr/>
          </p:nvSpPr>
          <p:spPr bwMode="auto">
            <a:xfrm>
              <a:off x="2329" y="3125"/>
              <a:ext cx="5" cy="7"/>
            </a:xfrm>
            <a:custGeom>
              <a:avLst/>
              <a:gdLst>
                <a:gd name="T0" fmla="*/ 2 w 5"/>
                <a:gd name="T1" fmla="*/ 0 h 7"/>
                <a:gd name="T2" fmla="*/ 2 w 5"/>
                <a:gd name="T3" fmla="*/ 0 h 7"/>
                <a:gd name="T4" fmla="*/ 2 w 5"/>
                <a:gd name="T5" fmla="*/ 2 h 7"/>
                <a:gd name="T6" fmla="*/ 0 w 5"/>
                <a:gd name="T7" fmla="*/ 3 h 7"/>
                <a:gd name="T8" fmla="*/ 0 w 5"/>
                <a:gd name="T9" fmla="*/ 6 h 7"/>
                <a:gd name="T10" fmla="*/ 2 w 5"/>
                <a:gd name="T11" fmla="*/ 4 h 7"/>
                <a:gd name="T12" fmla="*/ 3 w 5"/>
                <a:gd name="T13" fmla="*/ 4 h 7"/>
                <a:gd name="T14" fmla="*/ 4 w 5"/>
                <a:gd name="T15" fmla="*/ 3 h 7"/>
                <a:gd name="T16" fmla="*/ 4 w 5"/>
                <a:gd name="T17" fmla="*/ 0 h 7"/>
                <a:gd name="T18" fmla="*/ 2 w 5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" h="7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3"/>
                  </a:lnTo>
                  <a:lnTo>
                    <a:pt x="4" y="0"/>
                  </a:lnTo>
                  <a:lnTo>
                    <a:pt x="2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" name="Freeform 203"/>
            <p:cNvSpPr>
              <a:spLocks/>
            </p:cNvSpPr>
            <p:nvPr/>
          </p:nvSpPr>
          <p:spPr bwMode="auto">
            <a:xfrm>
              <a:off x="2329" y="3115"/>
              <a:ext cx="5" cy="6"/>
            </a:xfrm>
            <a:custGeom>
              <a:avLst/>
              <a:gdLst>
                <a:gd name="T0" fmla="*/ 0 w 5"/>
                <a:gd name="T1" fmla="*/ 3 h 6"/>
                <a:gd name="T2" fmla="*/ 0 w 5"/>
                <a:gd name="T3" fmla="*/ 3 h 6"/>
                <a:gd name="T4" fmla="*/ 2 w 5"/>
                <a:gd name="T5" fmla="*/ 4 h 6"/>
                <a:gd name="T6" fmla="*/ 2 w 5"/>
                <a:gd name="T7" fmla="*/ 5 h 6"/>
                <a:gd name="T8" fmla="*/ 4 w 5"/>
                <a:gd name="T9" fmla="*/ 5 h 6"/>
                <a:gd name="T10" fmla="*/ 4 w 5"/>
                <a:gd name="T11" fmla="*/ 4 h 6"/>
                <a:gd name="T12" fmla="*/ 3 w 5"/>
                <a:gd name="T13" fmla="*/ 3 h 6"/>
                <a:gd name="T14" fmla="*/ 2 w 5"/>
                <a:gd name="T15" fmla="*/ 1 h 6"/>
                <a:gd name="T16" fmla="*/ 0 w 5"/>
                <a:gd name="T17" fmla="*/ 0 h 6"/>
                <a:gd name="T18" fmla="*/ 0 w 5"/>
                <a:gd name="T19" fmla="*/ 3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" h="6">
                  <a:moveTo>
                    <a:pt x="0" y="3"/>
                  </a:moveTo>
                  <a:lnTo>
                    <a:pt x="0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" name="Freeform 204"/>
            <p:cNvSpPr>
              <a:spLocks/>
            </p:cNvSpPr>
            <p:nvPr/>
          </p:nvSpPr>
          <p:spPr bwMode="auto">
            <a:xfrm>
              <a:off x="2317" y="3115"/>
              <a:ext cx="8" cy="6"/>
            </a:xfrm>
            <a:custGeom>
              <a:avLst/>
              <a:gdLst>
                <a:gd name="T0" fmla="*/ 4 w 8"/>
                <a:gd name="T1" fmla="*/ 5 h 6"/>
                <a:gd name="T2" fmla="*/ 4 w 8"/>
                <a:gd name="T3" fmla="*/ 5 h 6"/>
                <a:gd name="T4" fmla="*/ 4 w 8"/>
                <a:gd name="T5" fmla="*/ 4 h 6"/>
                <a:gd name="T6" fmla="*/ 5 w 8"/>
                <a:gd name="T7" fmla="*/ 3 h 6"/>
                <a:gd name="T8" fmla="*/ 7 w 8"/>
                <a:gd name="T9" fmla="*/ 3 h 6"/>
                <a:gd name="T10" fmla="*/ 7 w 8"/>
                <a:gd name="T11" fmla="*/ 0 h 6"/>
                <a:gd name="T12" fmla="*/ 4 w 8"/>
                <a:gd name="T13" fmla="*/ 1 h 6"/>
                <a:gd name="T14" fmla="*/ 2 w 8"/>
                <a:gd name="T15" fmla="*/ 3 h 6"/>
                <a:gd name="T16" fmla="*/ 0 w 8"/>
                <a:gd name="T17" fmla="*/ 4 h 6"/>
                <a:gd name="T18" fmla="*/ 0 w 8"/>
                <a:gd name="T19" fmla="*/ 5 h 6"/>
                <a:gd name="T20" fmla="*/ 4 w 8"/>
                <a:gd name="T21" fmla="*/ 5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" h="6">
                  <a:moveTo>
                    <a:pt x="4" y="5"/>
                  </a:moveTo>
                  <a:lnTo>
                    <a:pt x="4" y="5"/>
                  </a:lnTo>
                  <a:lnTo>
                    <a:pt x="4" y="4"/>
                  </a:lnTo>
                  <a:lnTo>
                    <a:pt x="5" y="3"/>
                  </a:lnTo>
                  <a:lnTo>
                    <a:pt x="7" y="3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4" y="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4" name="Freeform 205"/>
            <p:cNvSpPr>
              <a:spLocks/>
            </p:cNvSpPr>
            <p:nvPr/>
          </p:nvSpPr>
          <p:spPr bwMode="auto">
            <a:xfrm>
              <a:off x="2317" y="3125"/>
              <a:ext cx="8" cy="7"/>
            </a:xfrm>
            <a:custGeom>
              <a:avLst/>
              <a:gdLst>
                <a:gd name="T0" fmla="*/ 7 w 8"/>
                <a:gd name="T1" fmla="*/ 3 h 7"/>
                <a:gd name="T2" fmla="*/ 7 w 8"/>
                <a:gd name="T3" fmla="*/ 3 h 7"/>
                <a:gd name="T4" fmla="*/ 5 w 8"/>
                <a:gd name="T5" fmla="*/ 3 h 7"/>
                <a:gd name="T6" fmla="*/ 4 w 8"/>
                <a:gd name="T7" fmla="*/ 2 h 7"/>
                <a:gd name="T8" fmla="*/ 4 w 8"/>
                <a:gd name="T9" fmla="*/ 0 h 7"/>
                <a:gd name="T10" fmla="*/ 0 w 8"/>
                <a:gd name="T11" fmla="*/ 0 h 7"/>
                <a:gd name="T12" fmla="*/ 0 w 8"/>
                <a:gd name="T13" fmla="*/ 3 h 7"/>
                <a:gd name="T14" fmla="*/ 2 w 8"/>
                <a:gd name="T15" fmla="*/ 4 h 7"/>
                <a:gd name="T16" fmla="*/ 4 w 8"/>
                <a:gd name="T17" fmla="*/ 4 h 7"/>
                <a:gd name="T18" fmla="*/ 7 w 8"/>
                <a:gd name="T19" fmla="*/ 6 h 7"/>
                <a:gd name="T20" fmla="*/ 7 w 8"/>
                <a:gd name="T21" fmla="*/ 3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lnTo>
                    <a:pt x="7" y="3"/>
                  </a:lnTo>
                  <a:lnTo>
                    <a:pt x="5" y="3"/>
                  </a:lnTo>
                  <a:lnTo>
                    <a:pt x="4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4"/>
                  </a:lnTo>
                  <a:lnTo>
                    <a:pt x="4" y="4"/>
                  </a:lnTo>
                  <a:lnTo>
                    <a:pt x="7" y="6"/>
                  </a:lnTo>
                  <a:lnTo>
                    <a:pt x="7" y="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5" name="Freeform 206"/>
            <p:cNvSpPr>
              <a:spLocks/>
            </p:cNvSpPr>
            <p:nvPr/>
          </p:nvSpPr>
          <p:spPr bwMode="auto">
            <a:xfrm>
              <a:off x="2255" y="3144"/>
              <a:ext cx="28" cy="14"/>
            </a:xfrm>
            <a:custGeom>
              <a:avLst/>
              <a:gdLst>
                <a:gd name="T0" fmla="*/ 14 w 28"/>
                <a:gd name="T1" fmla="*/ 13 h 14"/>
                <a:gd name="T2" fmla="*/ 16 w 28"/>
                <a:gd name="T3" fmla="*/ 13 h 14"/>
                <a:gd name="T4" fmla="*/ 18 w 28"/>
                <a:gd name="T5" fmla="*/ 13 h 14"/>
                <a:gd name="T6" fmla="*/ 21 w 28"/>
                <a:gd name="T7" fmla="*/ 11 h 14"/>
                <a:gd name="T8" fmla="*/ 24 w 28"/>
                <a:gd name="T9" fmla="*/ 9 h 14"/>
                <a:gd name="T10" fmla="*/ 27 w 28"/>
                <a:gd name="T11" fmla="*/ 8 h 14"/>
                <a:gd name="T12" fmla="*/ 27 w 28"/>
                <a:gd name="T13" fmla="*/ 5 h 14"/>
                <a:gd name="T14" fmla="*/ 27 w 28"/>
                <a:gd name="T15" fmla="*/ 4 h 14"/>
                <a:gd name="T16" fmla="*/ 24 w 28"/>
                <a:gd name="T17" fmla="*/ 4 h 14"/>
                <a:gd name="T18" fmla="*/ 24 w 28"/>
                <a:gd name="T19" fmla="*/ 2 h 14"/>
                <a:gd name="T20" fmla="*/ 21 w 28"/>
                <a:gd name="T21" fmla="*/ 2 h 14"/>
                <a:gd name="T22" fmla="*/ 21 w 28"/>
                <a:gd name="T23" fmla="*/ 0 h 14"/>
                <a:gd name="T24" fmla="*/ 18 w 28"/>
                <a:gd name="T25" fmla="*/ 0 h 14"/>
                <a:gd name="T26" fmla="*/ 16 w 28"/>
                <a:gd name="T27" fmla="*/ 0 h 14"/>
                <a:gd name="T28" fmla="*/ 14 w 28"/>
                <a:gd name="T29" fmla="*/ 0 h 14"/>
                <a:gd name="T30" fmla="*/ 10 w 28"/>
                <a:gd name="T31" fmla="*/ 0 h 14"/>
                <a:gd name="T32" fmla="*/ 8 w 28"/>
                <a:gd name="T33" fmla="*/ 0 h 14"/>
                <a:gd name="T34" fmla="*/ 6 w 28"/>
                <a:gd name="T35" fmla="*/ 2 h 14"/>
                <a:gd name="T36" fmla="*/ 2 w 28"/>
                <a:gd name="T37" fmla="*/ 2 h 14"/>
                <a:gd name="T38" fmla="*/ 2 w 28"/>
                <a:gd name="T39" fmla="*/ 4 h 14"/>
                <a:gd name="T40" fmla="*/ 0 w 28"/>
                <a:gd name="T41" fmla="*/ 5 h 14"/>
                <a:gd name="T42" fmla="*/ 2 w 28"/>
                <a:gd name="T43" fmla="*/ 8 h 14"/>
                <a:gd name="T44" fmla="*/ 2 w 28"/>
                <a:gd name="T45" fmla="*/ 9 h 14"/>
                <a:gd name="T46" fmla="*/ 6 w 28"/>
                <a:gd name="T47" fmla="*/ 11 h 14"/>
                <a:gd name="T48" fmla="*/ 8 w 28"/>
                <a:gd name="T49" fmla="*/ 11 h 14"/>
                <a:gd name="T50" fmla="*/ 8 w 28"/>
                <a:gd name="T51" fmla="*/ 13 h 14"/>
                <a:gd name="T52" fmla="*/ 10 w 28"/>
                <a:gd name="T53" fmla="*/ 13 h 14"/>
                <a:gd name="T54" fmla="*/ 14 w 28"/>
                <a:gd name="T55" fmla="*/ 13 h 1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8" h="14">
                  <a:moveTo>
                    <a:pt x="14" y="13"/>
                  </a:moveTo>
                  <a:lnTo>
                    <a:pt x="16" y="13"/>
                  </a:lnTo>
                  <a:lnTo>
                    <a:pt x="18" y="13"/>
                  </a:lnTo>
                  <a:lnTo>
                    <a:pt x="21" y="11"/>
                  </a:lnTo>
                  <a:lnTo>
                    <a:pt x="24" y="9"/>
                  </a:lnTo>
                  <a:lnTo>
                    <a:pt x="27" y="8"/>
                  </a:lnTo>
                  <a:lnTo>
                    <a:pt x="27" y="5"/>
                  </a:lnTo>
                  <a:lnTo>
                    <a:pt x="27" y="4"/>
                  </a:lnTo>
                  <a:lnTo>
                    <a:pt x="24" y="4"/>
                  </a:lnTo>
                  <a:lnTo>
                    <a:pt x="24" y="2"/>
                  </a:lnTo>
                  <a:lnTo>
                    <a:pt x="21" y="2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5"/>
                  </a:lnTo>
                  <a:lnTo>
                    <a:pt x="2" y="8"/>
                  </a:lnTo>
                  <a:lnTo>
                    <a:pt x="2" y="9"/>
                  </a:lnTo>
                  <a:lnTo>
                    <a:pt x="6" y="11"/>
                  </a:lnTo>
                  <a:lnTo>
                    <a:pt x="8" y="11"/>
                  </a:lnTo>
                  <a:lnTo>
                    <a:pt x="8" y="13"/>
                  </a:lnTo>
                  <a:lnTo>
                    <a:pt x="10" y="13"/>
                  </a:lnTo>
                  <a:lnTo>
                    <a:pt x="14" y="13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6" name="Freeform 207"/>
            <p:cNvSpPr>
              <a:spLocks/>
            </p:cNvSpPr>
            <p:nvPr/>
          </p:nvSpPr>
          <p:spPr bwMode="auto">
            <a:xfrm>
              <a:off x="2271" y="3152"/>
              <a:ext cx="15" cy="9"/>
            </a:xfrm>
            <a:custGeom>
              <a:avLst/>
              <a:gdLst>
                <a:gd name="T0" fmla="*/ 9 w 15"/>
                <a:gd name="T1" fmla="*/ 0 h 9"/>
                <a:gd name="T2" fmla="*/ 9 w 15"/>
                <a:gd name="T3" fmla="*/ 0 h 9"/>
                <a:gd name="T4" fmla="*/ 9 w 15"/>
                <a:gd name="T5" fmla="*/ 2 h 9"/>
                <a:gd name="T6" fmla="*/ 7 w 15"/>
                <a:gd name="T7" fmla="*/ 3 h 9"/>
                <a:gd name="T8" fmla="*/ 4 w 15"/>
                <a:gd name="T9" fmla="*/ 3 h 9"/>
                <a:gd name="T10" fmla="*/ 4 w 15"/>
                <a:gd name="T11" fmla="*/ 5 h 9"/>
                <a:gd name="T12" fmla="*/ 2 w 15"/>
                <a:gd name="T13" fmla="*/ 5 h 9"/>
                <a:gd name="T14" fmla="*/ 0 w 15"/>
                <a:gd name="T15" fmla="*/ 5 h 9"/>
                <a:gd name="T16" fmla="*/ 0 w 15"/>
                <a:gd name="T17" fmla="*/ 8 h 9"/>
                <a:gd name="T18" fmla="*/ 2 w 15"/>
                <a:gd name="T19" fmla="*/ 8 h 9"/>
                <a:gd name="T20" fmla="*/ 4 w 15"/>
                <a:gd name="T21" fmla="*/ 7 h 9"/>
                <a:gd name="T22" fmla="*/ 7 w 15"/>
                <a:gd name="T23" fmla="*/ 7 h 9"/>
                <a:gd name="T24" fmla="*/ 9 w 15"/>
                <a:gd name="T25" fmla="*/ 5 h 9"/>
                <a:gd name="T26" fmla="*/ 12 w 15"/>
                <a:gd name="T27" fmla="*/ 5 h 9"/>
                <a:gd name="T28" fmla="*/ 12 w 15"/>
                <a:gd name="T29" fmla="*/ 3 h 9"/>
                <a:gd name="T30" fmla="*/ 14 w 15"/>
                <a:gd name="T31" fmla="*/ 2 h 9"/>
                <a:gd name="T32" fmla="*/ 14 w 15"/>
                <a:gd name="T33" fmla="*/ 0 h 9"/>
                <a:gd name="T34" fmla="*/ 9 w 15"/>
                <a:gd name="T35" fmla="*/ 0 h 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5" h="9">
                  <a:moveTo>
                    <a:pt x="9" y="0"/>
                  </a:moveTo>
                  <a:lnTo>
                    <a:pt x="9" y="0"/>
                  </a:lnTo>
                  <a:lnTo>
                    <a:pt x="9" y="2"/>
                  </a:lnTo>
                  <a:lnTo>
                    <a:pt x="7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8"/>
                  </a:lnTo>
                  <a:lnTo>
                    <a:pt x="2" y="8"/>
                  </a:lnTo>
                  <a:lnTo>
                    <a:pt x="4" y="7"/>
                  </a:lnTo>
                  <a:lnTo>
                    <a:pt x="7" y="7"/>
                  </a:lnTo>
                  <a:lnTo>
                    <a:pt x="9" y="5"/>
                  </a:lnTo>
                  <a:lnTo>
                    <a:pt x="12" y="5"/>
                  </a:lnTo>
                  <a:lnTo>
                    <a:pt x="12" y="3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9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7" name="Freeform 208"/>
            <p:cNvSpPr>
              <a:spLocks/>
            </p:cNvSpPr>
            <p:nvPr/>
          </p:nvSpPr>
          <p:spPr bwMode="auto">
            <a:xfrm>
              <a:off x="2271" y="3142"/>
              <a:ext cx="15" cy="6"/>
            </a:xfrm>
            <a:custGeom>
              <a:avLst/>
              <a:gdLst>
                <a:gd name="T0" fmla="*/ 0 w 15"/>
                <a:gd name="T1" fmla="*/ 3 h 6"/>
                <a:gd name="T2" fmla="*/ 0 w 15"/>
                <a:gd name="T3" fmla="*/ 3 h 6"/>
                <a:gd name="T4" fmla="*/ 2 w 15"/>
                <a:gd name="T5" fmla="*/ 3 h 6"/>
                <a:gd name="T6" fmla="*/ 4 w 15"/>
                <a:gd name="T7" fmla="*/ 3 h 6"/>
                <a:gd name="T8" fmla="*/ 7 w 15"/>
                <a:gd name="T9" fmla="*/ 3 h 6"/>
                <a:gd name="T10" fmla="*/ 7 w 15"/>
                <a:gd name="T11" fmla="*/ 4 h 6"/>
                <a:gd name="T12" fmla="*/ 9 w 15"/>
                <a:gd name="T13" fmla="*/ 4 h 6"/>
                <a:gd name="T14" fmla="*/ 9 w 15"/>
                <a:gd name="T15" fmla="*/ 5 h 6"/>
                <a:gd name="T16" fmla="*/ 14 w 15"/>
                <a:gd name="T17" fmla="*/ 5 h 6"/>
                <a:gd name="T18" fmla="*/ 14 w 15"/>
                <a:gd name="T19" fmla="*/ 4 h 6"/>
                <a:gd name="T20" fmla="*/ 12 w 15"/>
                <a:gd name="T21" fmla="*/ 3 h 6"/>
                <a:gd name="T22" fmla="*/ 9 w 15"/>
                <a:gd name="T23" fmla="*/ 1 h 6"/>
                <a:gd name="T24" fmla="*/ 7 w 15"/>
                <a:gd name="T25" fmla="*/ 0 h 6"/>
                <a:gd name="T26" fmla="*/ 4 w 15"/>
                <a:gd name="T27" fmla="*/ 0 h 6"/>
                <a:gd name="T28" fmla="*/ 2 w 15"/>
                <a:gd name="T29" fmla="*/ 0 h 6"/>
                <a:gd name="T30" fmla="*/ 0 w 15"/>
                <a:gd name="T31" fmla="*/ 0 h 6"/>
                <a:gd name="T32" fmla="*/ 0 w 15"/>
                <a:gd name="T33" fmla="*/ 3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5" h="6">
                  <a:moveTo>
                    <a:pt x="0" y="3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7" y="3"/>
                  </a:lnTo>
                  <a:lnTo>
                    <a:pt x="7" y="4"/>
                  </a:lnTo>
                  <a:lnTo>
                    <a:pt x="9" y="4"/>
                  </a:lnTo>
                  <a:lnTo>
                    <a:pt x="9" y="5"/>
                  </a:lnTo>
                  <a:lnTo>
                    <a:pt x="14" y="5"/>
                  </a:lnTo>
                  <a:lnTo>
                    <a:pt x="14" y="4"/>
                  </a:lnTo>
                  <a:lnTo>
                    <a:pt x="12" y="3"/>
                  </a:lnTo>
                  <a:lnTo>
                    <a:pt x="9" y="1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8" name="Freeform 209"/>
            <p:cNvSpPr>
              <a:spLocks/>
            </p:cNvSpPr>
            <p:nvPr/>
          </p:nvSpPr>
          <p:spPr bwMode="auto">
            <a:xfrm>
              <a:off x="2255" y="3142"/>
              <a:ext cx="12" cy="6"/>
            </a:xfrm>
            <a:custGeom>
              <a:avLst/>
              <a:gdLst>
                <a:gd name="T0" fmla="*/ 2 w 12"/>
                <a:gd name="T1" fmla="*/ 5 h 6"/>
                <a:gd name="T2" fmla="*/ 2 w 12"/>
                <a:gd name="T3" fmla="*/ 5 h 6"/>
                <a:gd name="T4" fmla="*/ 5 w 12"/>
                <a:gd name="T5" fmla="*/ 5 h 6"/>
                <a:gd name="T6" fmla="*/ 5 w 12"/>
                <a:gd name="T7" fmla="*/ 4 h 6"/>
                <a:gd name="T8" fmla="*/ 5 w 12"/>
                <a:gd name="T9" fmla="*/ 3 h 6"/>
                <a:gd name="T10" fmla="*/ 6 w 12"/>
                <a:gd name="T11" fmla="*/ 3 h 6"/>
                <a:gd name="T12" fmla="*/ 8 w 12"/>
                <a:gd name="T13" fmla="*/ 3 h 6"/>
                <a:gd name="T14" fmla="*/ 11 w 12"/>
                <a:gd name="T15" fmla="*/ 3 h 6"/>
                <a:gd name="T16" fmla="*/ 11 w 12"/>
                <a:gd name="T17" fmla="*/ 0 h 6"/>
                <a:gd name="T18" fmla="*/ 8 w 12"/>
                <a:gd name="T19" fmla="*/ 0 h 6"/>
                <a:gd name="T20" fmla="*/ 6 w 12"/>
                <a:gd name="T21" fmla="*/ 0 h 6"/>
                <a:gd name="T22" fmla="*/ 5 w 12"/>
                <a:gd name="T23" fmla="*/ 0 h 6"/>
                <a:gd name="T24" fmla="*/ 2 w 12"/>
                <a:gd name="T25" fmla="*/ 1 h 6"/>
                <a:gd name="T26" fmla="*/ 2 w 12"/>
                <a:gd name="T27" fmla="*/ 3 h 6"/>
                <a:gd name="T28" fmla="*/ 0 w 12"/>
                <a:gd name="T29" fmla="*/ 3 h 6"/>
                <a:gd name="T30" fmla="*/ 0 w 12"/>
                <a:gd name="T31" fmla="*/ 4 h 6"/>
                <a:gd name="T32" fmla="*/ 0 w 12"/>
                <a:gd name="T33" fmla="*/ 5 h 6"/>
                <a:gd name="T34" fmla="*/ 2 w 12"/>
                <a:gd name="T35" fmla="*/ 5 h 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2" h="6">
                  <a:moveTo>
                    <a:pt x="2" y="5"/>
                  </a:moveTo>
                  <a:lnTo>
                    <a:pt x="2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3"/>
                  </a:lnTo>
                  <a:lnTo>
                    <a:pt x="6" y="3"/>
                  </a:lnTo>
                  <a:lnTo>
                    <a:pt x="8" y="3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9" name="Freeform 210"/>
            <p:cNvSpPr>
              <a:spLocks/>
            </p:cNvSpPr>
            <p:nvPr/>
          </p:nvSpPr>
          <p:spPr bwMode="auto">
            <a:xfrm>
              <a:off x="2255" y="3152"/>
              <a:ext cx="12" cy="9"/>
            </a:xfrm>
            <a:custGeom>
              <a:avLst/>
              <a:gdLst>
                <a:gd name="T0" fmla="*/ 11 w 12"/>
                <a:gd name="T1" fmla="*/ 5 h 9"/>
                <a:gd name="T2" fmla="*/ 11 w 12"/>
                <a:gd name="T3" fmla="*/ 5 h 9"/>
                <a:gd name="T4" fmla="*/ 8 w 12"/>
                <a:gd name="T5" fmla="*/ 5 h 9"/>
                <a:gd name="T6" fmla="*/ 6 w 12"/>
                <a:gd name="T7" fmla="*/ 3 h 9"/>
                <a:gd name="T8" fmla="*/ 5 w 12"/>
                <a:gd name="T9" fmla="*/ 3 h 9"/>
                <a:gd name="T10" fmla="*/ 5 w 12"/>
                <a:gd name="T11" fmla="*/ 2 h 9"/>
                <a:gd name="T12" fmla="*/ 2 w 12"/>
                <a:gd name="T13" fmla="*/ 0 h 9"/>
                <a:gd name="T14" fmla="*/ 0 w 12"/>
                <a:gd name="T15" fmla="*/ 0 h 9"/>
                <a:gd name="T16" fmla="*/ 0 w 12"/>
                <a:gd name="T17" fmla="*/ 2 h 9"/>
                <a:gd name="T18" fmla="*/ 0 w 12"/>
                <a:gd name="T19" fmla="*/ 3 h 9"/>
                <a:gd name="T20" fmla="*/ 2 w 12"/>
                <a:gd name="T21" fmla="*/ 5 h 9"/>
                <a:gd name="T22" fmla="*/ 5 w 12"/>
                <a:gd name="T23" fmla="*/ 7 h 9"/>
                <a:gd name="T24" fmla="*/ 6 w 12"/>
                <a:gd name="T25" fmla="*/ 7 h 9"/>
                <a:gd name="T26" fmla="*/ 8 w 12"/>
                <a:gd name="T27" fmla="*/ 8 h 9"/>
                <a:gd name="T28" fmla="*/ 11 w 12"/>
                <a:gd name="T29" fmla="*/ 8 h 9"/>
                <a:gd name="T30" fmla="*/ 11 w 12"/>
                <a:gd name="T31" fmla="*/ 5 h 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" h="9">
                  <a:moveTo>
                    <a:pt x="11" y="5"/>
                  </a:moveTo>
                  <a:lnTo>
                    <a:pt x="11" y="5"/>
                  </a:lnTo>
                  <a:lnTo>
                    <a:pt x="8" y="5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5"/>
                  </a:lnTo>
                  <a:lnTo>
                    <a:pt x="5" y="7"/>
                  </a:lnTo>
                  <a:lnTo>
                    <a:pt x="6" y="7"/>
                  </a:lnTo>
                  <a:lnTo>
                    <a:pt x="8" y="8"/>
                  </a:lnTo>
                  <a:lnTo>
                    <a:pt x="11" y="8"/>
                  </a:lnTo>
                  <a:lnTo>
                    <a:pt x="11" y="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10" name="Freeform 211"/>
            <p:cNvSpPr>
              <a:spLocks/>
            </p:cNvSpPr>
            <p:nvPr/>
          </p:nvSpPr>
          <p:spPr bwMode="auto">
            <a:xfrm>
              <a:off x="2538" y="3115"/>
              <a:ext cx="24" cy="17"/>
            </a:xfrm>
            <a:custGeom>
              <a:avLst/>
              <a:gdLst>
                <a:gd name="T0" fmla="*/ 12 w 24"/>
                <a:gd name="T1" fmla="*/ 16 h 17"/>
                <a:gd name="T2" fmla="*/ 15 w 24"/>
                <a:gd name="T3" fmla="*/ 16 h 17"/>
                <a:gd name="T4" fmla="*/ 18 w 24"/>
                <a:gd name="T5" fmla="*/ 16 h 17"/>
                <a:gd name="T6" fmla="*/ 21 w 24"/>
                <a:gd name="T7" fmla="*/ 14 h 17"/>
                <a:gd name="T8" fmla="*/ 23 w 24"/>
                <a:gd name="T9" fmla="*/ 14 h 17"/>
                <a:gd name="T10" fmla="*/ 23 w 24"/>
                <a:gd name="T11" fmla="*/ 12 h 17"/>
                <a:gd name="T12" fmla="*/ 23 w 24"/>
                <a:gd name="T13" fmla="*/ 10 h 17"/>
                <a:gd name="T14" fmla="*/ 23 w 24"/>
                <a:gd name="T15" fmla="*/ 8 h 17"/>
                <a:gd name="T16" fmla="*/ 23 w 24"/>
                <a:gd name="T17" fmla="*/ 6 h 17"/>
                <a:gd name="T18" fmla="*/ 23 w 24"/>
                <a:gd name="T19" fmla="*/ 4 h 17"/>
                <a:gd name="T20" fmla="*/ 21 w 24"/>
                <a:gd name="T21" fmla="*/ 2 h 17"/>
                <a:gd name="T22" fmla="*/ 18 w 24"/>
                <a:gd name="T23" fmla="*/ 0 h 17"/>
                <a:gd name="T24" fmla="*/ 15 w 24"/>
                <a:gd name="T25" fmla="*/ 0 h 17"/>
                <a:gd name="T26" fmla="*/ 12 w 24"/>
                <a:gd name="T27" fmla="*/ 0 h 17"/>
                <a:gd name="T28" fmla="*/ 10 w 24"/>
                <a:gd name="T29" fmla="*/ 0 h 17"/>
                <a:gd name="T30" fmla="*/ 8 w 24"/>
                <a:gd name="T31" fmla="*/ 0 h 17"/>
                <a:gd name="T32" fmla="*/ 5 w 24"/>
                <a:gd name="T33" fmla="*/ 0 h 17"/>
                <a:gd name="T34" fmla="*/ 5 w 24"/>
                <a:gd name="T35" fmla="*/ 2 h 17"/>
                <a:gd name="T36" fmla="*/ 2 w 24"/>
                <a:gd name="T37" fmla="*/ 4 h 17"/>
                <a:gd name="T38" fmla="*/ 0 w 24"/>
                <a:gd name="T39" fmla="*/ 6 h 17"/>
                <a:gd name="T40" fmla="*/ 0 w 24"/>
                <a:gd name="T41" fmla="*/ 8 h 17"/>
                <a:gd name="T42" fmla="*/ 0 w 24"/>
                <a:gd name="T43" fmla="*/ 10 h 17"/>
                <a:gd name="T44" fmla="*/ 2 w 24"/>
                <a:gd name="T45" fmla="*/ 12 h 17"/>
                <a:gd name="T46" fmla="*/ 2 w 24"/>
                <a:gd name="T47" fmla="*/ 14 h 17"/>
                <a:gd name="T48" fmla="*/ 5 w 24"/>
                <a:gd name="T49" fmla="*/ 14 h 17"/>
                <a:gd name="T50" fmla="*/ 5 w 24"/>
                <a:gd name="T51" fmla="*/ 16 h 17"/>
                <a:gd name="T52" fmla="*/ 8 w 24"/>
                <a:gd name="T53" fmla="*/ 16 h 17"/>
                <a:gd name="T54" fmla="*/ 10 w 24"/>
                <a:gd name="T55" fmla="*/ 16 h 17"/>
                <a:gd name="T56" fmla="*/ 12 w 24"/>
                <a:gd name="T57" fmla="*/ 16 h 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4" h="17">
                  <a:moveTo>
                    <a:pt x="12" y="16"/>
                  </a:moveTo>
                  <a:lnTo>
                    <a:pt x="15" y="16"/>
                  </a:lnTo>
                  <a:lnTo>
                    <a:pt x="18" y="16"/>
                  </a:lnTo>
                  <a:lnTo>
                    <a:pt x="21" y="14"/>
                  </a:lnTo>
                  <a:lnTo>
                    <a:pt x="23" y="14"/>
                  </a:lnTo>
                  <a:lnTo>
                    <a:pt x="23" y="12"/>
                  </a:lnTo>
                  <a:lnTo>
                    <a:pt x="23" y="10"/>
                  </a:lnTo>
                  <a:lnTo>
                    <a:pt x="23" y="8"/>
                  </a:lnTo>
                  <a:lnTo>
                    <a:pt x="23" y="6"/>
                  </a:lnTo>
                  <a:lnTo>
                    <a:pt x="23" y="4"/>
                  </a:lnTo>
                  <a:lnTo>
                    <a:pt x="21" y="2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2" y="16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11" name="Freeform 212"/>
            <p:cNvSpPr>
              <a:spLocks/>
            </p:cNvSpPr>
            <p:nvPr/>
          </p:nvSpPr>
          <p:spPr bwMode="auto">
            <a:xfrm>
              <a:off x="2553" y="3125"/>
              <a:ext cx="12" cy="9"/>
            </a:xfrm>
            <a:custGeom>
              <a:avLst/>
              <a:gdLst>
                <a:gd name="T0" fmla="*/ 7 w 12"/>
                <a:gd name="T1" fmla="*/ 0 h 9"/>
                <a:gd name="T2" fmla="*/ 7 w 12"/>
                <a:gd name="T3" fmla="*/ 0 h 9"/>
                <a:gd name="T4" fmla="*/ 7 w 12"/>
                <a:gd name="T5" fmla="*/ 2 h 9"/>
                <a:gd name="T6" fmla="*/ 7 w 12"/>
                <a:gd name="T7" fmla="*/ 3 h 9"/>
                <a:gd name="T8" fmla="*/ 5 w 12"/>
                <a:gd name="T9" fmla="*/ 3 h 9"/>
                <a:gd name="T10" fmla="*/ 5 w 12"/>
                <a:gd name="T11" fmla="*/ 5 h 9"/>
                <a:gd name="T12" fmla="*/ 3 w 12"/>
                <a:gd name="T13" fmla="*/ 5 h 9"/>
                <a:gd name="T14" fmla="*/ 0 w 12"/>
                <a:gd name="T15" fmla="*/ 5 h 9"/>
                <a:gd name="T16" fmla="*/ 0 w 12"/>
                <a:gd name="T17" fmla="*/ 8 h 9"/>
                <a:gd name="T18" fmla="*/ 3 w 12"/>
                <a:gd name="T19" fmla="*/ 8 h 9"/>
                <a:gd name="T20" fmla="*/ 5 w 12"/>
                <a:gd name="T21" fmla="*/ 8 h 9"/>
                <a:gd name="T22" fmla="*/ 7 w 12"/>
                <a:gd name="T23" fmla="*/ 8 h 9"/>
                <a:gd name="T24" fmla="*/ 9 w 12"/>
                <a:gd name="T25" fmla="*/ 7 h 9"/>
                <a:gd name="T26" fmla="*/ 9 w 12"/>
                <a:gd name="T27" fmla="*/ 5 h 9"/>
                <a:gd name="T28" fmla="*/ 11 w 12"/>
                <a:gd name="T29" fmla="*/ 3 h 9"/>
                <a:gd name="T30" fmla="*/ 11 w 12"/>
                <a:gd name="T31" fmla="*/ 2 h 9"/>
                <a:gd name="T32" fmla="*/ 11 w 12"/>
                <a:gd name="T33" fmla="*/ 0 h 9"/>
                <a:gd name="T34" fmla="*/ 7 w 12"/>
                <a:gd name="T35" fmla="*/ 0 h 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2" h="9">
                  <a:moveTo>
                    <a:pt x="7" y="0"/>
                  </a:moveTo>
                  <a:lnTo>
                    <a:pt x="7" y="0"/>
                  </a:lnTo>
                  <a:lnTo>
                    <a:pt x="7" y="2"/>
                  </a:lnTo>
                  <a:lnTo>
                    <a:pt x="7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9" y="7"/>
                  </a:lnTo>
                  <a:lnTo>
                    <a:pt x="9" y="5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1" y="0"/>
                  </a:lnTo>
                  <a:lnTo>
                    <a:pt x="7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12" name="Freeform 213"/>
            <p:cNvSpPr>
              <a:spLocks/>
            </p:cNvSpPr>
            <p:nvPr/>
          </p:nvSpPr>
          <p:spPr bwMode="auto">
            <a:xfrm>
              <a:off x="2553" y="3113"/>
              <a:ext cx="12" cy="8"/>
            </a:xfrm>
            <a:custGeom>
              <a:avLst/>
              <a:gdLst>
                <a:gd name="T0" fmla="*/ 0 w 12"/>
                <a:gd name="T1" fmla="*/ 3 h 8"/>
                <a:gd name="T2" fmla="*/ 0 w 12"/>
                <a:gd name="T3" fmla="*/ 3 h 8"/>
                <a:gd name="T4" fmla="*/ 3 w 12"/>
                <a:gd name="T5" fmla="*/ 3 h 8"/>
                <a:gd name="T6" fmla="*/ 5 w 12"/>
                <a:gd name="T7" fmla="*/ 3 h 8"/>
                <a:gd name="T8" fmla="*/ 5 w 12"/>
                <a:gd name="T9" fmla="*/ 4 h 8"/>
                <a:gd name="T10" fmla="*/ 7 w 12"/>
                <a:gd name="T11" fmla="*/ 4 h 8"/>
                <a:gd name="T12" fmla="*/ 7 w 12"/>
                <a:gd name="T13" fmla="*/ 6 h 8"/>
                <a:gd name="T14" fmla="*/ 7 w 12"/>
                <a:gd name="T15" fmla="*/ 7 h 8"/>
                <a:gd name="T16" fmla="*/ 11 w 12"/>
                <a:gd name="T17" fmla="*/ 7 h 8"/>
                <a:gd name="T18" fmla="*/ 11 w 12"/>
                <a:gd name="T19" fmla="*/ 6 h 8"/>
                <a:gd name="T20" fmla="*/ 11 w 12"/>
                <a:gd name="T21" fmla="*/ 4 h 8"/>
                <a:gd name="T22" fmla="*/ 9 w 12"/>
                <a:gd name="T23" fmla="*/ 3 h 8"/>
                <a:gd name="T24" fmla="*/ 9 w 12"/>
                <a:gd name="T25" fmla="*/ 1 h 8"/>
                <a:gd name="T26" fmla="*/ 7 w 12"/>
                <a:gd name="T27" fmla="*/ 1 h 8"/>
                <a:gd name="T28" fmla="*/ 5 w 12"/>
                <a:gd name="T29" fmla="*/ 0 h 8"/>
                <a:gd name="T30" fmla="*/ 3 w 12"/>
                <a:gd name="T31" fmla="*/ 0 h 8"/>
                <a:gd name="T32" fmla="*/ 0 w 12"/>
                <a:gd name="T33" fmla="*/ 0 h 8"/>
                <a:gd name="T34" fmla="*/ 0 w 12"/>
                <a:gd name="T35" fmla="*/ 3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2" h="8">
                  <a:moveTo>
                    <a:pt x="0" y="3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7" y="4"/>
                  </a:lnTo>
                  <a:lnTo>
                    <a:pt x="7" y="6"/>
                  </a:lnTo>
                  <a:lnTo>
                    <a:pt x="7" y="7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9" y="3"/>
                  </a:lnTo>
                  <a:lnTo>
                    <a:pt x="9" y="1"/>
                  </a:lnTo>
                  <a:lnTo>
                    <a:pt x="7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13" name="Freeform 214"/>
            <p:cNvSpPr>
              <a:spLocks/>
            </p:cNvSpPr>
            <p:nvPr/>
          </p:nvSpPr>
          <p:spPr bwMode="auto">
            <a:xfrm>
              <a:off x="2534" y="3113"/>
              <a:ext cx="15" cy="8"/>
            </a:xfrm>
            <a:custGeom>
              <a:avLst/>
              <a:gdLst>
                <a:gd name="T0" fmla="*/ 5 w 15"/>
                <a:gd name="T1" fmla="*/ 7 h 8"/>
                <a:gd name="T2" fmla="*/ 5 w 15"/>
                <a:gd name="T3" fmla="*/ 7 h 8"/>
                <a:gd name="T4" fmla="*/ 5 w 15"/>
                <a:gd name="T5" fmla="*/ 6 h 8"/>
                <a:gd name="T6" fmla="*/ 7 w 15"/>
                <a:gd name="T7" fmla="*/ 4 h 8"/>
                <a:gd name="T8" fmla="*/ 10 w 15"/>
                <a:gd name="T9" fmla="*/ 3 h 8"/>
                <a:gd name="T10" fmla="*/ 12 w 15"/>
                <a:gd name="T11" fmla="*/ 3 h 8"/>
                <a:gd name="T12" fmla="*/ 14 w 15"/>
                <a:gd name="T13" fmla="*/ 3 h 8"/>
                <a:gd name="T14" fmla="*/ 14 w 15"/>
                <a:gd name="T15" fmla="*/ 0 h 8"/>
                <a:gd name="T16" fmla="*/ 12 w 15"/>
                <a:gd name="T17" fmla="*/ 0 h 8"/>
                <a:gd name="T18" fmla="*/ 10 w 15"/>
                <a:gd name="T19" fmla="*/ 0 h 8"/>
                <a:gd name="T20" fmla="*/ 7 w 15"/>
                <a:gd name="T21" fmla="*/ 1 h 8"/>
                <a:gd name="T22" fmla="*/ 5 w 15"/>
                <a:gd name="T23" fmla="*/ 1 h 8"/>
                <a:gd name="T24" fmla="*/ 3 w 15"/>
                <a:gd name="T25" fmla="*/ 3 h 8"/>
                <a:gd name="T26" fmla="*/ 3 w 15"/>
                <a:gd name="T27" fmla="*/ 4 h 8"/>
                <a:gd name="T28" fmla="*/ 0 w 15"/>
                <a:gd name="T29" fmla="*/ 6 h 8"/>
                <a:gd name="T30" fmla="*/ 0 w 15"/>
                <a:gd name="T31" fmla="*/ 7 h 8"/>
                <a:gd name="T32" fmla="*/ 5 w 15"/>
                <a:gd name="T33" fmla="*/ 7 h 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5" h="8">
                  <a:moveTo>
                    <a:pt x="5" y="7"/>
                  </a:moveTo>
                  <a:lnTo>
                    <a:pt x="5" y="7"/>
                  </a:lnTo>
                  <a:lnTo>
                    <a:pt x="5" y="6"/>
                  </a:lnTo>
                  <a:lnTo>
                    <a:pt x="7" y="4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5" y="1"/>
                  </a:lnTo>
                  <a:lnTo>
                    <a:pt x="3" y="3"/>
                  </a:lnTo>
                  <a:lnTo>
                    <a:pt x="3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5" y="7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14" name="Freeform 215"/>
            <p:cNvSpPr>
              <a:spLocks/>
            </p:cNvSpPr>
            <p:nvPr/>
          </p:nvSpPr>
          <p:spPr bwMode="auto">
            <a:xfrm>
              <a:off x="2534" y="3125"/>
              <a:ext cx="15" cy="9"/>
            </a:xfrm>
            <a:custGeom>
              <a:avLst/>
              <a:gdLst>
                <a:gd name="T0" fmla="*/ 14 w 15"/>
                <a:gd name="T1" fmla="*/ 5 h 9"/>
                <a:gd name="T2" fmla="*/ 14 w 15"/>
                <a:gd name="T3" fmla="*/ 5 h 9"/>
                <a:gd name="T4" fmla="*/ 12 w 15"/>
                <a:gd name="T5" fmla="*/ 5 h 9"/>
                <a:gd name="T6" fmla="*/ 10 w 15"/>
                <a:gd name="T7" fmla="*/ 5 h 9"/>
                <a:gd name="T8" fmla="*/ 7 w 15"/>
                <a:gd name="T9" fmla="*/ 3 h 9"/>
                <a:gd name="T10" fmla="*/ 5 w 15"/>
                <a:gd name="T11" fmla="*/ 2 h 9"/>
                <a:gd name="T12" fmla="*/ 5 w 15"/>
                <a:gd name="T13" fmla="*/ 0 h 9"/>
                <a:gd name="T14" fmla="*/ 0 w 15"/>
                <a:gd name="T15" fmla="*/ 0 h 9"/>
                <a:gd name="T16" fmla="*/ 0 w 15"/>
                <a:gd name="T17" fmla="*/ 2 h 9"/>
                <a:gd name="T18" fmla="*/ 3 w 15"/>
                <a:gd name="T19" fmla="*/ 3 h 9"/>
                <a:gd name="T20" fmla="*/ 3 w 15"/>
                <a:gd name="T21" fmla="*/ 5 h 9"/>
                <a:gd name="T22" fmla="*/ 5 w 15"/>
                <a:gd name="T23" fmla="*/ 7 h 9"/>
                <a:gd name="T24" fmla="*/ 7 w 15"/>
                <a:gd name="T25" fmla="*/ 8 h 9"/>
                <a:gd name="T26" fmla="*/ 10 w 15"/>
                <a:gd name="T27" fmla="*/ 8 h 9"/>
                <a:gd name="T28" fmla="*/ 12 w 15"/>
                <a:gd name="T29" fmla="*/ 8 h 9"/>
                <a:gd name="T30" fmla="*/ 14 w 15"/>
                <a:gd name="T31" fmla="*/ 8 h 9"/>
                <a:gd name="T32" fmla="*/ 14 w 15"/>
                <a:gd name="T33" fmla="*/ 5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5" h="9">
                  <a:moveTo>
                    <a:pt x="14" y="5"/>
                  </a:moveTo>
                  <a:lnTo>
                    <a:pt x="14" y="5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7" y="3"/>
                  </a:lnTo>
                  <a:lnTo>
                    <a:pt x="5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3"/>
                  </a:lnTo>
                  <a:lnTo>
                    <a:pt x="3" y="5"/>
                  </a:lnTo>
                  <a:lnTo>
                    <a:pt x="5" y="7"/>
                  </a:lnTo>
                  <a:lnTo>
                    <a:pt x="7" y="8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4" y="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15" name="Freeform 216"/>
            <p:cNvSpPr>
              <a:spLocks/>
            </p:cNvSpPr>
            <p:nvPr/>
          </p:nvSpPr>
          <p:spPr bwMode="auto">
            <a:xfrm>
              <a:off x="2564" y="3108"/>
              <a:ext cx="27" cy="16"/>
            </a:xfrm>
            <a:custGeom>
              <a:avLst/>
              <a:gdLst>
                <a:gd name="T0" fmla="*/ 13 w 27"/>
                <a:gd name="T1" fmla="*/ 15 h 16"/>
                <a:gd name="T2" fmla="*/ 16 w 27"/>
                <a:gd name="T3" fmla="*/ 15 h 16"/>
                <a:gd name="T4" fmla="*/ 18 w 27"/>
                <a:gd name="T5" fmla="*/ 15 h 16"/>
                <a:gd name="T6" fmla="*/ 20 w 27"/>
                <a:gd name="T7" fmla="*/ 13 h 16"/>
                <a:gd name="T8" fmla="*/ 24 w 27"/>
                <a:gd name="T9" fmla="*/ 11 h 16"/>
                <a:gd name="T10" fmla="*/ 24 w 27"/>
                <a:gd name="T11" fmla="*/ 9 h 16"/>
                <a:gd name="T12" fmla="*/ 26 w 27"/>
                <a:gd name="T13" fmla="*/ 9 h 16"/>
                <a:gd name="T14" fmla="*/ 26 w 27"/>
                <a:gd name="T15" fmla="*/ 7 h 16"/>
                <a:gd name="T16" fmla="*/ 26 w 27"/>
                <a:gd name="T17" fmla="*/ 6 h 16"/>
                <a:gd name="T18" fmla="*/ 24 w 27"/>
                <a:gd name="T19" fmla="*/ 4 h 16"/>
                <a:gd name="T20" fmla="*/ 24 w 27"/>
                <a:gd name="T21" fmla="*/ 2 h 16"/>
                <a:gd name="T22" fmla="*/ 20 w 27"/>
                <a:gd name="T23" fmla="*/ 2 h 16"/>
                <a:gd name="T24" fmla="*/ 20 w 27"/>
                <a:gd name="T25" fmla="*/ 0 h 16"/>
                <a:gd name="T26" fmla="*/ 18 w 27"/>
                <a:gd name="T27" fmla="*/ 0 h 16"/>
                <a:gd name="T28" fmla="*/ 16 w 27"/>
                <a:gd name="T29" fmla="*/ 0 h 16"/>
                <a:gd name="T30" fmla="*/ 13 w 27"/>
                <a:gd name="T31" fmla="*/ 0 h 16"/>
                <a:gd name="T32" fmla="*/ 10 w 27"/>
                <a:gd name="T33" fmla="*/ 0 h 16"/>
                <a:gd name="T34" fmla="*/ 8 w 27"/>
                <a:gd name="T35" fmla="*/ 0 h 16"/>
                <a:gd name="T36" fmla="*/ 5 w 27"/>
                <a:gd name="T37" fmla="*/ 0 h 16"/>
                <a:gd name="T38" fmla="*/ 5 w 27"/>
                <a:gd name="T39" fmla="*/ 2 h 16"/>
                <a:gd name="T40" fmla="*/ 2 w 27"/>
                <a:gd name="T41" fmla="*/ 2 h 16"/>
                <a:gd name="T42" fmla="*/ 2 w 27"/>
                <a:gd name="T43" fmla="*/ 4 h 16"/>
                <a:gd name="T44" fmla="*/ 0 w 27"/>
                <a:gd name="T45" fmla="*/ 6 h 16"/>
                <a:gd name="T46" fmla="*/ 0 w 27"/>
                <a:gd name="T47" fmla="*/ 7 h 16"/>
                <a:gd name="T48" fmla="*/ 0 w 27"/>
                <a:gd name="T49" fmla="*/ 9 h 16"/>
                <a:gd name="T50" fmla="*/ 2 w 27"/>
                <a:gd name="T51" fmla="*/ 9 h 16"/>
                <a:gd name="T52" fmla="*/ 2 w 27"/>
                <a:gd name="T53" fmla="*/ 11 h 16"/>
                <a:gd name="T54" fmla="*/ 5 w 27"/>
                <a:gd name="T55" fmla="*/ 13 h 16"/>
                <a:gd name="T56" fmla="*/ 8 w 27"/>
                <a:gd name="T57" fmla="*/ 15 h 16"/>
                <a:gd name="T58" fmla="*/ 10 w 27"/>
                <a:gd name="T59" fmla="*/ 15 h 16"/>
                <a:gd name="T60" fmla="*/ 13 w 27"/>
                <a:gd name="T61" fmla="*/ 15 h 1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7" h="16">
                  <a:moveTo>
                    <a:pt x="13" y="15"/>
                  </a:moveTo>
                  <a:lnTo>
                    <a:pt x="16" y="15"/>
                  </a:lnTo>
                  <a:lnTo>
                    <a:pt x="18" y="15"/>
                  </a:lnTo>
                  <a:lnTo>
                    <a:pt x="20" y="13"/>
                  </a:lnTo>
                  <a:lnTo>
                    <a:pt x="24" y="11"/>
                  </a:lnTo>
                  <a:lnTo>
                    <a:pt x="24" y="9"/>
                  </a:lnTo>
                  <a:lnTo>
                    <a:pt x="26" y="9"/>
                  </a:lnTo>
                  <a:lnTo>
                    <a:pt x="26" y="7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4" y="2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11"/>
                  </a:lnTo>
                  <a:lnTo>
                    <a:pt x="5" y="13"/>
                  </a:lnTo>
                  <a:lnTo>
                    <a:pt x="8" y="15"/>
                  </a:lnTo>
                  <a:lnTo>
                    <a:pt x="10" y="15"/>
                  </a:lnTo>
                  <a:lnTo>
                    <a:pt x="13" y="15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16" name="Freeform 217"/>
            <p:cNvSpPr>
              <a:spLocks/>
            </p:cNvSpPr>
            <p:nvPr/>
          </p:nvSpPr>
          <p:spPr bwMode="auto">
            <a:xfrm>
              <a:off x="2580" y="3117"/>
              <a:ext cx="15" cy="9"/>
            </a:xfrm>
            <a:custGeom>
              <a:avLst/>
              <a:gdLst>
                <a:gd name="T0" fmla="*/ 9 w 15"/>
                <a:gd name="T1" fmla="*/ 0 h 9"/>
                <a:gd name="T2" fmla="*/ 9 w 15"/>
                <a:gd name="T3" fmla="*/ 0 h 9"/>
                <a:gd name="T4" fmla="*/ 9 w 15"/>
                <a:gd name="T5" fmla="*/ 2 h 9"/>
                <a:gd name="T6" fmla="*/ 7 w 15"/>
                <a:gd name="T7" fmla="*/ 2 h 9"/>
                <a:gd name="T8" fmla="*/ 7 w 15"/>
                <a:gd name="T9" fmla="*/ 3 h 9"/>
                <a:gd name="T10" fmla="*/ 5 w 15"/>
                <a:gd name="T11" fmla="*/ 5 h 9"/>
                <a:gd name="T12" fmla="*/ 3 w 15"/>
                <a:gd name="T13" fmla="*/ 5 h 9"/>
                <a:gd name="T14" fmla="*/ 0 w 15"/>
                <a:gd name="T15" fmla="*/ 5 h 9"/>
                <a:gd name="T16" fmla="*/ 0 w 15"/>
                <a:gd name="T17" fmla="*/ 8 h 9"/>
                <a:gd name="T18" fmla="*/ 3 w 15"/>
                <a:gd name="T19" fmla="*/ 8 h 9"/>
                <a:gd name="T20" fmla="*/ 5 w 15"/>
                <a:gd name="T21" fmla="*/ 8 h 9"/>
                <a:gd name="T22" fmla="*/ 7 w 15"/>
                <a:gd name="T23" fmla="*/ 7 h 9"/>
                <a:gd name="T24" fmla="*/ 9 w 15"/>
                <a:gd name="T25" fmla="*/ 7 h 9"/>
                <a:gd name="T26" fmla="*/ 11 w 15"/>
                <a:gd name="T27" fmla="*/ 5 h 9"/>
                <a:gd name="T28" fmla="*/ 11 w 15"/>
                <a:gd name="T29" fmla="*/ 3 h 9"/>
                <a:gd name="T30" fmla="*/ 14 w 15"/>
                <a:gd name="T31" fmla="*/ 2 h 9"/>
                <a:gd name="T32" fmla="*/ 14 w 15"/>
                <a:gd name="T33" fmla="*/ 0 h 9"/>
                <a:gd name="T34" fmla="*/ 9 w 15"/>
                <a:gd name="T35" fmla="*/ 0 h 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5" h="9">
                  <a:moveTo>
                    <a:pt x="9" y="0"/>
                  </a:moveTo>
                  <a:lnTo>
                    <a:pt x="9" y="0"/>
                  </a:lnTo>
                  <a:lnTo>
                    <a:pt x="9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9" y="7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9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17" name="Freeform 218"/>
            <p:cNvSpPr>
              <a:spLocks/>
            </p:cNvSpPr>
            <p:nvPr/>
          </p:nvSpPr>
          <p:spPr bwMode="auto">
            <a:xfrm>
              <a:off x="2580" y="3106"/>
              <a:ext cx="15" cy="8"/>
            </a:xfrm>
            <a:custGeom>
              <a:avLst/>
              <a:gdLst>
                <a:gd name="T0" fmla="*/ 0 w 15"/>
                <a:gd name="T1" fmla="*/ 1 h 8"/>
                <a:gd name="T2" fmla="*/ 0 w 15"/>
                <a:gd name="T3" fmla="*/ 1 h 8"/>
                <a:gd name="T4" fmla="*/ 3 w 15"/>
                <a:gd name="T5" fmla="*/ 3 h 8"/>
                <a:gd name="T6" fmla="*/ 5 w 15"/>
                <a:gd name="T7" fmla="*/ 3 h 8"/>
                <a:gd name="T8" fmla="*/ 7 w 15"/>
                <a:gd name="T9" fmla="*/ 3 h 8"/>
                <a:gd name="T10" fmla="*/ 7 w 15"/>
                <a:gd name="T11" fmla="*/ 4 h 8"/>
                <a:gd name="T12" fmla="*/ 7 w 15"/>
                <a:gd name="T13" fmla="*/ 6 h 8"/>
                <a:gd name="T14" fmla="*/ 9 w 15"/>
                <a:gd name="T15" fmla="*/ 6 h 8"/>
                <a:gd name="T16" fmla="*/ 9 w 15"/>
                <a:gd name="T17" fmla="*/ 7 h 8"/>
                <a:gd name="T18" fmla="*/ 14 w 15"/>
                <a:gd name="T19" fmla="*/ 7 h 8"/>
                <a:gd name="T20" fmla="*/ 14 w 15"/>
                <a:gd name="T21" fmla="*/ 6 h 8"/>
                <a:gd name="T22" fmla="*/ 11 w 15"/>
                <a:gd name="T23" fmla="*/ 4 h 8"/>
                <a:gd name="T24" fmla="*/ 11 w 15"/>
                <a:gd name="T25" fmla="*/ 3 h 8"/>
                <a:gd name="T26" fmla="*/ 9 w 15"/>
                <a:gd name="T27" fmla="*/ 1 h 8"/>
                <a:gd name="T28" fmla="*/ 7 w 15"/>
                <a:gd name="T29" fmla="*/ 0 h 8"/>
                <a:gd name="T30" fmla="*/ 5 w 15"/>
                <a:gd name="T31" fmla="*/ 0 h 8"/>
                <a:gd name="T32" fmla="*/ 3 w 15"/>
                <a:gd name="T33" fmla="*/ 0 h 8"/>
                <a:gd name="T34" fmla="*/ 0 w 15"/>
                <a:gd name="T35" fmla="*/ 0 h 8"/>
                <a:gd name="T36" fmla="*/ 0 w 15"/>
                <a:gd name="T37" fmla="*/ 1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5" h="8">
                  <a:moveTo>
                    <a:pt x="0" y="1"/>
                  </a:moveTo>
                  <a:lnTo>
                    <a:pt x="0" y="1"/>
                  </a:lnTo>
                  <a:lnTo>
                    <a:pt x="3" y="3"/>
                  </a:lnTo>
                  <a:lnTo>
                    <a:pt x="5" y="3"/>
                  </a:lnTo>
                  <a:lnTo>
                    <a:pt x="7" y="3"/>
                  </a:lnTo>
                  <a:lnTo>
                    <a:pt x="7" y="4"/>
                  </a:lnTo>
                  <a:lnTo>
                    <a:pt x="7" y="6"/>
                  </a:lnTo>
                  <a:lnTo>
                    <a:pt x="9" y="6"/>
                  </a:lnTo>
                  <a:lnTo>
                    <a:pt x="9" y="7"/>
                  </a:lnTo>
                  <a:lnTo>
                    <a:pt x="14" y="7"/>
                  </a:lnTo>
                  <a:lnTo>
                    <a:pt x="14" y="6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9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18" name="Freeform 219"/>
            <p:cNvSpPr>
              <a:spLocks/>
            </p:cNvSpPr>
            <p:nvPr/>
          </p:nvSpPr>
          <p:spPr bwMode="auto">
            <a:xfrm>
              <a:off x="2560" y="3106"/>
              <a:ext cx="15" cy="8"/>
            </a:xfrm>
            <a:custGeom>
              <a:avLst/>
              <a:gdLst>
                <a:gd name="T0" fmla="*/ 5 w 15"/>
                <a:gd name="T1" fmla="*/ 7 h 8"/>
                <a:gd name="T2" fmla="*/ 5 w 15"/>
                <a:gd name="T3" fmla="*/ 7 h 8"/>
                <a:gd name="T4" fmla="*/ 5 w 15"/>
                <a:gd name="T5" fmla="*/ 6 h 8"/>
                <a:gd name="T6" fmla="*/ 7 w 15"/>
                <a:gd name="T7" fmla="*/ 6 h 8"/>
                <a:gd name="T8" fmla="*/ 7 w 15"/>
                <a:gd name="T9" fmla="*/ 4 h 8"/>
                <a:gd name="T10" fmla="*/ 7 w 15"/>
                <a:gd name="T11" fmla="*/ 3 h 8"/>
                <a:gd name="T12" fmla="*/ 10 w 15"/>
                <a:gd name="T13" fmla="*/ 3 h 8"/>
                <a:gd name="T14" fmla="*/ 12 w 15"/>
                <a:gd name="T15" fmla="*/ 3 h 8"/>
                <a:gd name="T16" fmla="*/ 14 w 15"/>
                <a:gd name="T17" fmla="*/ 1 h 8"/>
                <a:gd name="T18" fmla="*/ 14 w 15"/>
                <a:gd name="T19" fmla="*/ 0 h 8"/>
                <a:gd name="T20" fmla="*/ 12 w 15"/>
                <a:gd name="T21" fmla="*/ 0 h 8"/>
                <a:gd name="T22" fmla="*/ 10 w 15"/>
                <a:gd name="T23" fmla="*/ 0 h 8"/>
                <a:gd name="T24" fmla="*/ 7 w 15"/>
                <a:gd name="T25" fmla="*/ 0 h 8"/>
                <a:gd name="T26" fmla="*/ 5 w 15"/>
                <a:gd name="T27" fmla="*/ 1 h 8"/>
                <a:gd name="T28" fmla="*/ 3 w 15"/>
                <a:gd name="T29" fmla="*/ 3 h 8"/>
                <a:gd name="T30" fmla="*/ 3 w 15"/>
                <a:gd name="T31" fmla="*/ 4 h 8"/>
                <a:gd name="T32" fmla="*/ 3 w 15"/>
                <a:gd name="T33" fmla="*/ 6 h 8"/>
                <a:gd name="T34" fmla="*/ 0 w 15"/>
                <a:gd name="T35" fmla="*/ 7 h 8"/>
                <a:gd name="T36" fmla="*/ 5 w 15"/>
                <a:gd name="T37" fmla="*/ 7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5" h="8">
                  <a:moveTo>
                    <a:pt x="5" y="7"/>
                  </a:moveTo>
                  <a:lnTo>
                    <a:pt x="5" y="7"/>
                  </a:lnTo>
                  <a:lnTo>
                    <a:pt x="5" y="6"/>
                  </a:lnTo>
                  <a:lnTo>
                    <a:pt x="7" y="6"/>
                  </a:lnTo>
                  <a:lnTo>
                    <a:pt x="7" y="4"/>
                  </a:lnTo>
                  <a:lnTo>
                    <a:pt x="7" y="3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6"/>
                  </a:lnTo>
                  <a:lnTo>
                    <a:pt x="0" y="7"/>
                  </a:lnTo>
                  <a:lnTo>
                    <a:pt x="5" y="7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19" name="Freeform 220"/>
            <p:cNvSpPr>
              <a:spLocks/>
            </p:cNvSpPr>
            <p:nvPr/>
          </p:nvSpPr>
          <p:spPr bwMode="auto">
            <a:xfrm>
              <a:off x="2560" y="3117"/>
              <a:ext cx="15" cy="9"/>
            </a:xfrm>
            <a:custGeom>
              <a:avLst/>
              <a:gdLst>
                <a:gd name="T0" fmla="*/ 14 w 15"/>
                <a:gd name="T1" fmla="*/ 5 h 9"/>
                <a:gd name="T2" fmla="*/ 14 w 15"/>
                <a:gd name="T3" fmla="*/ 5 h 9"/>
                <a:gd name="T4" fmla="*/ 12 w 15"/>
                <a:gd name="T5" fmla="*/ 5 h 9"/>
                <a:gd name="T6" fmla="*/ 10 w 15"/>
                <a:gd name="T7" fmla="*/ 5 h 9"/>
                <a:gd name="T8" fmla="*/ 7 w 15"/>
                <a:gd name="T9" fmla="*/ 3 h 9"/>
                <a:gd name="T10" fmla="*/ 7 w 15"/>
                <a:gd name="T11" fmla="*/ 2 h 9"/>
                <a:gd name="T12" fmla="*/ 5 w 15"/>
                <a:gd name="T13" fmla="*/ 2 h 9"/>
                <a:gd name="T14" fmla="*/ 5 w 15"/>
                <a:gd name="T15" fmla="*/ 0 h 9"/>
                <a:gd name="T16" fmla="*/ 0 w 15"/>
                <a:gd name="T17" fmla="*/ 0 h 9"/>
                <a:gd name="T18" fmla="*/ 3 w 15"/>
                <a:gd name="T19" fmla="*/ 2 h 9"/>
                <a:gd name="T20" fmla="*/ 3 w 15"/>
                <a:gd name="T21" fmla="*/ 3 h 9"/>
                <a:gd name="T22" fmla="*/ 3 w 15"/>
                <a:gd name="T23" fmla="*/ 5 h 9"/>
                <a:gd name="T24" fmla="*/ 5 w 15"/>
                <a:gd name="T25" fmla="*/ 7 h 9"/>
                <a:gd name="T26" fmla="*/ 7 w 15"/>
                <a:gd name="T27" fmla="*/ 7 h 9"/>
                <a:gd name="T28" fmla="*/ 10 w 15"/>
                <a:gd name="T29" fmla="*/ 8 h 9"/>
                <a:gd name="T30" fmla="*/ 12 w 15"/>
                <a:gd name="T31" fmla="*/ 8 h 9"/>
                <a:gd name="T32" fmla="*/ 14 w 15"/>
                <a:gd name="T33" fmla="*/ 8 h 9"/>
                <a:gd name="T34" fmla="*/ 14 w 15"/>
                <a:gd name="T35" fmla="*/ 5 h 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5" h="9">
                  <a:moveTo>
                    <a:pt x="14" y="5"/>
                  </a:moveTo>
                  <a:lnTo>
                    <a:pt x="14" y="5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7" y="3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5"/>
                  </a:lnTo>
                  <a:lnTo>
                    <a:pt x="5" y="7"/>
                  </a:lnTo>
                  <a:lnTo>
                    <a:pt x="7" y="7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4" y="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20" name="Freeform 221"/>
            <p:cNvSpPr>
              <a:spLocks/>
            </p:cNvSpPr>
            <p:nvPr/>
          </p:nvSpPr>
          <p:spPr bwMode="auto">
            <a:xfrm>
              <a:off x="2570" y="3132"/>
              <a:ext cx="54" cy="31"/>
            </a:xfrm>
            <a:custGeom>
              <a:avLst/>
              <a:gdLst>
                <a:gd name="T0" fmla="*/ 27 w 54"/>
                <a:gd name="T1" fmla="*/ 30 h 31"/>
                <a:gd name="T2" fmla="*/ 32 w 54"/>
                <a:gd name="T3" fmla="*/ 30 h 31"/>
                <a:gd name="T4" fmla="*/ 36 w 54"/>
                <a:gd name="T5" fmla="*/ 28 h 31"/>
                <a:gd name="T6" fmla="*/ 41 w 54"/>
                <a:gd name="T7" fmla="*/ 28 h 31"/>
                <a:gd name="T8" fmla="*/ 44 w 54"/>
                <a:gd name="T9" fmla="*/ 26 h 31"/>
                <a:gd name="T10" fmla="*/ 47 w 54"/>
                <a:gd name="T11" fmla="*/ 23 h 31"/>
                <a:gd name="T12" fmla="*/ 50 w 54"/>
                <a:gd name="T13" fmla="*/ 21 h 31"/>
                <a:gd name="T14" fmla="*/ 53 w 54"/>
                <a:gd name="T15" fmla="*/ 17 h 31"/>
                <a:gd name="T16" fmla="*/ 53 w 54"/>
                <a:gd name="T17" fmla="*/ 15 h 31"/>
                <a:gd name="T18" fmla="*/ 53 w 54"/>
                <a:gd name="T19" fmla="*/ 11 h 31"/>
                <a:gd name="T20" fmla="*/ 50 w 54"/>
                <a:gd name="T21" fmla="*/ 9 h 31"/>
                <a:gd name="T22" fmla="*/ 47 w 54"/>
                <a:gd name="T23" fmla="*/ 7 h 31"/>
                <a:gd name="T24" fmla="*/ 44 w 54"/>
                <a:gd name="T25" fmla="*/ 4 h 31"/>
                <a:gd name="T26" fmla="*/ 41 w 54"/>
                <a:gd name="T27" fmla="*/ 3 h 31"/>
                <a:gd name="T28" fmla="*/ 36 w 54"/>
                <a:gd name="T29" fmla="*/ 0 h 31"/>
                <a:gd name="T30" fmla="*/ 32 w 54"/>
                <a:gd name="T31" fmla="*/ 0 h 31"/>
                <a:gd name="T32" fmla="*/ 27 w 54"/>
                <a:gd name="T33" fmla="*/ 0 h 31"/>
                <a:gd name="T34" fmla="*/ 21 w 54"/>
                <a:gd name="T35" fmla="*/ 0 h 31"/>
                <a:gd name="T36" fmla="*/ 17 w 54"/>
                <a:gd name="T37" fmla="*/ 0 h 31"/>
                <a:gd name="T38" fmla="*/ 12 w 54"/>
                <a:gd name="T39" fmla="*/ 3 h 31"/>
                <a:gd name="T40" fmla="*/ 9 w 54"/>
                <a:gd name="T41" fmla="*/ 4 h 31"/>
                <a:gd name="T42" fmla="*/ 6 w 54"/>
                <a:gd name="T43" fmla="*/ 7 h 31"/>
                <a:gd name="T44" fmla="*/ 3 w 54"/>
                <a:gd name="T45" fmla="*/ 9 h 31"/>
                <a:gd name="T46" fmla="*/ 3 w 54"/>
                <a:gd name="T47" fmla="*/ 11 h 31"/>
                <a:gd name="T48" fmla="*/ 0 w 54"/>
                <a:gd name="T49" fmla="*/ 15 h 31"/>
                <a:gd name="T50" fmla="*/ 3 w 54"/>
                <a:gd name="T51" fmla="*/ 17 h 31"/>
                <a:gd name="T52" fmla="*/ 3 w 54"/>
                <a:gd name="T53" fmla="*/ 21 h 31"/>
                <a:gd name="T54" fmla="*/ 6 w 54"/>
                <a:gd name="T55" fmla="*/ 23 h 31"/>
                <a:gd name="T56" fmla="*/ 9 w 54"/>
                <a:gd name="T57" fmla="*/ 26 h 31"/>
                <a:gd name="T58" fmla="*/ 12 w 54"/>
                <a:gd name="T59" fmla="*/ 28 h 31"/>
                <a:gd name="T60" fmla="*/ 17 w 54"/>
                <a:gd name="T61" fmla="*/ 28 h 31"/>
                <a:gd name="T62" fmla="*/ 21 w 54"/>
                <a:gd name="T63" fmla="*/ 30 h 31"/>
                <a:gd name="T64" fmla="*/ 27 w 54"/>
                <a:gd name="T65" fmla="*/ 30 h 3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4" h="31">
                  <a:moveTo>
                    <a:pt x="27" y="30"/>
                  </a:moveTo>
                  <a:lnTo>
                    <a:pt x="32" y="30"/>
                  </a:lnTo>
                  <a:lnTo>
                    <a:pt x="36" y="28"/>
                  </a:lnTo>
                  <a:lnTo>
                    <a:pt x="41" y="28"/>
                  </a:lnTo>
                  <a:lnTo>
                    <a:pt x="44" y="26"/>
                  </a:lnTo>
                  <a:lnTo>
                    <a:pt x="47" y="23"/>
                  </a:lnTo>
                  <a:lnTo>
                    <a:pt x="50" y="21"/>
                  </a:lnTo>
                  <a:lnTo>
                    <a:pt x="53" y="17"/>
                  </a:lnTo>
                  <a:lnTo>
                    <a:pt x="53" y="15"/>
                  </a:lnTo>
                  <a:lnTo>
                    <a:pt x="53" y="11"/>
                  </a:lnTo>
                  <a:lnTo>
                    <a:pt x="50" y="9"/>
                  </a:lnTo>
                  <a:lnTo>
                    <a:pt x="47" y="7"/>
                  </a:lnTo>
                  <a:lnTo>
                    <a:pt x="44" y="4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2" y="0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2" y="3"/>
                  </a:lnTo>
                  <a:lnTo>
                    <a:pt x="9" y="4"/>
                  </a:lnTo>
                  <a:lnTo>
                    <a:pt x="6" y="7"/>
                  </a:lnTo>
                  <a:lnTo>
                    <a:pt x="3" y="9"/>
                  </a:lnTo>
                  <a:lnTo>
                    <a:pt x="3" y="11"/>
                  </a:lnTo>
                  <a:lnTo>
                    <a:pt x="0" y="15"/>
                  </a:lnTo>
                  <a:lnTo>
                    <a:pt x="3" y="17"/>
                  </a:lnTo>
                  <a:lnTo>
                    <a:pt x="3" y="21"/>
                  </a:lnTo>
                  <a:lnTo>
                    <a:pt x="6" y="23"/>
                  </a:lnTo>
                  <a:lnTo>
                    <a:pt x="9" y="26"/>
                  </a:lnTo>
                  <a:lnTo>
                    <a:pt x="12" y="28"/>
                  </a:lnTo>
                  <a:lnTo>
                    <a:pt x="17" y="28"/>
                  </a:lnTo>
                  <a:lnTo>
                    <a:pt x="21" y="30"/>
                  </a:lnTo>
                  <a:lnTo>
                    <a:pt x="27" y="3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21" name="Freeform 222"/>
            <p:cNvSpPr>
              <a:spLocks/>
            </p:cNvSpPr>
            <p:nvPr/>
          </p:nvSpPr>
          <p:spPr bwMode="auto">
            <a:xfrm>
              <a:off x="2600" y="3149"/>
              <a:ext cx="27" cy="17"/>
            </a:xfrm>
            <a:custGeom>
              <a:avLst/>
              <a:gdLst>
                <a:gd name="T0" fmla="*/ 21 w 27"/>
                <a:gd name="T1" fmla="*/ 0 h 17"/>
                <a:gd name="T2" fmla="*/ 21 w 27"/>
                <a:gd name="T3" fmla="*/ 0 h 17"/>
                <a:gd name="T4" fmla="*/ 21 w 27"/>
                <a:gd name="T5" fmla="*/ 2 h 17"/>
                <a:gd name="T6" fmla="*/ 18 w 27"/>
                <a:gd name="T7" fmla="*/ 4 h 17"/>
                <a:gd name="T8" fmla="*/ 16 w 27"/>
                <a:gd name="T9" fmla="*/ 6 h 17"/>
                <a:gd name="T10" fmla="*/ 16 w 27"/>
                <a:gd name="T11" fmla="*/ 8 h 17"/>
                <a:gd name="T12" fmla="*/ 10 w 27"/>
                <a:gd name="T13" fmla="*/ 10 h 17"/>
                <a:gd name="T14" fmla="*/ 8 w 27"/>
                <a:gd name="T15" fmla="*/ 10 h 17"/>
                <a:gd name="T16" fmla="*/ 5 w 27"/>
                <a:gd name="T17" fmla="*/ 12 h 17"/>
                <a:gd name="T18" fmla="*/ 0 w 27"/>
                <a:gd name="T19" fmla="*/ 12 h 17"/>
                <a:gd name="T20" fmla="*/ 0 w 27"/>
                <a:gd name="T21" fmla="*/ 16 h 17"/>
                <a:gd name="T22" fmla="*/ 5 w 27"/>
                <a:gd name="T23" fmla="*/ 16 h 17"/>
                <a:gd name="T24" fmla="*/ 10 w 27"/>
                <a:gd name="T25" fmla="*/ 14 h 17"/>
                <a:gd name="T26" fmla="*/ 13 w 27"/>
                <a:gd name="T27" fmla="*/ 12 h 17"/>
                <a:gd name="T28" fmla="*/ 18 w 27"/>
                <a:gd name="T29" fmla="*/ 10 h 17"/>
                <a:gd name="T30" fmla="*/ 21 w 27"/>
                <a:gd name="T31" fmla="*/ 8 h 17"/>
                <a:gd name="T32" fmla="*/ 24 w 27"/>
                <a:gd name="T33" fmla="*/ 6 h 17"/>
                <a:gd name="T34" fmla="*/ 24 w 27"/>
                <a:gd name="T35" fmla="*/ 4 h 17"/>
                <a:gd name="T36" fmla="*/ 26 w 27"/>
                <a:gd name="T37" fmla="*/ 0 h 17"/>
                <a:gd name="T38" fmla="*/ 21 w 27"/>
                <a:gd name="T39" fmla="*/ 0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7" h="17">
                  <a:moveTo>
                    <a:pt x="21" y="0"/>
                  </a:moveTo>
                  <a:lnTo>
                    <a:pt x="21" y="0"/>
                  </a:lnTo>
                  <a:lnTo>
                    <a:pt x="21" y="2"/>
                  </a:lnTo>
                  <a:lnTo>
                    <a:pt x="18" y="4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5" y="12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5" y="16"/>
                  </a:lnTo>
                  <a:lnTo>
                    <a:pt x="10" y="14"/>
                  </a:lnTo>
                  <a:lnTo>
                    <a:pt x="13" y="12"/>
                  </a:lnTo>
                  <a:lnTo>
                    <a:pt x="18" y="10"/>
                  </a:lnTo>
                  <a:lnTo>
                    <a:pt x="21" y="8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6" y="0"/>
                  </a:lnTo>
                  <a:lnTo>
                    <a:pt x="21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22" name="Freeform 223"/>
            <p:cNvSpPr>
              <a:spLocks/>
            </p:cNvSpPr>
            <p:nvPr/>
          </p:nvSpPr>
          <p:spPr bwMode="auto">
            <a:xfrm>
              <a:off x="2600" y="3130"/>
              <a:ext cx="27" cy="16"/>
            </a:xfrm>
            <a:custGeom>
              <a:avLst/>
              <a:gdLst>
                <a:gd name="T0" fmla="*/ 0 w 27"/>
                <a:gd name="T1" fmla="*/ 4 h 16"/>
                <a:gd name="T2" fmla="*/ 0 w 27"/>
                <a:gd name="T3" fmla="*/ 4 h 16"/>
                <a:gd name="T4" fmla="*/ 5 w 27"/>
                <a:gd name="T5" fmla="*/ 4 h 16"/>
                <a:gd name="T6" fmla="*/ 8 w 27"/>
                <a:gd name="T7" fmla="*/ 4 h 16"/>
                <a:gd name="T8" fmla="*/ 10 w 27"/>
                <a:gd name="T9" fmla="*/ 6 h 16"/>
                <a:gd name="T10" fmla="*/ 16 w 27"/>
                <a:gd name="T11" fmla="*/ 8 h 16"/>
                <a:gd name="T12" fmla="*/ 18 w 27"/>
                <a:gd name="T13" fmla="*/ 9 h 16"/>
                <a:gd name="T14" fmla="*/ 21 w 27"/>
                <a:gd name="T15" fmla="*/ 13 h 16"/>
                <a:gd name="T16" fmla="*/ 21 w 27"/>
                <a:gd name="T17" fmla="*/ 15 h 16"/>
                <a:gd name="T18" fmla="*/ 26 w 27"/>
                <a:gd name="T19" fmla="*/ 15 h 16"/>
                <a:gd name="T20" fmla="*/ 24 w 27"/>
                <a:gd name="T21" fmla="*/ 11 h 16"/>
                <a:gd name="T22" fmla="*/ 24 w 27"/>
                <a:gd name="T23" fmla="*/ 9 h 16"/>
                <a:gd name="T24" fmla="*/ 21 w 27"/>
                <a:gd name="T25" fmla="*/ 6 h 16"/>
                <a:gd name="T26" fmla="*/ 18 w 27"/>
                <a:gd name="T27" fmla="*/ 4 h 16"/>
                <a:gd name="T28" fmla="*/ 13 w 27"/>
                <a:gd name="T29" fmla="*/ 2 h 16"/>
                <a:gd name="T30" fmla="*/ 10 w 27"/>
                <a:gd name="T31" fmla="*/ 0 h 16"/>
                <a:gd name="T32" fmla="*/ 5 w 27"/>
                <a:gd name="T33" fmla="*/ 0 h 16"/>
                <a:gd name="T34" fmla="*/ 0 w 27"/>
                <a:gd name="T35" fmla="*/ 0 h 16"/>
                <a:gd name="T36" fmla="*/ 0 w 27"/>
                <a:gd name="T37" fmla="*/ 4 h 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7" h="16">
                  <a:moveTo>
                    <a:pt x="0" y="4"/>
                  </a:moveTo>
                  <a:lnTo>
                    <a:pt x="0" y="4"/>
                  </a:lnTo>
                  <a:lnTo>
                    <a:pt x="5" y="4"/>
                  </a:lnTo>
                  <a:lnTo>
                    <a:pt x="8" y="4"/>
                  </a:lnTo>
                  <a:lnTo>
                    <a:pt x="10" y="6"/>
                  </a:lnTo>
                  <a:lnTo>
                    <a:pt x="16" y="8"/>
                  </a:lnTo>
                  <a:lnTo>
                    <a:pt x="18" y="9"/>
                  </a:lnTo>
                  <a:lnTo>
                    <a:pt x="21" y="13"/>
                  </a:lnTo>
                  <a:lnTo>
                    <a:pt x="21" y="15"/>
                  </a:lnTo>
                  <a:lnTo>
                    <a:pt x="26" y="15"/>
                  </a:lnTo>
                  <a:lnTo>
                    <a:pt x="24" y="11"/>
                  </a:lnTo>
                  <a:lnTo>
                    <a:pt x="24" y="9"/>
                  </a:lnTo>
                  <a:lnTo>
                    <a:pt x="21" y="6"/>
                  </a:lnTo>
                  <a:lnTo>
                    <a:pt x="18" y="4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23" name="Freeform 224"/>
            <p:cNvSpPr>
              <a:spLocks/>
            </p:cNvSpPr>
            <p:nvPr/>
          </p:nvSpPr>
          <p:spPr bwMode="auto">
            <a:xfrm>
              <a:off x="2570" y="3130"/>
              <a:ext cx="25" cy="16"/>
            </a:xfrm>
            <a:custGeom>
              <a:avLst/>
              <a:gdLst>
                <a:gd name="T0" fmla="*/ 3 w 25"/>
                <a:gd name="T1" fmla="*/ 15 h 16"/>
                <a:gd name="T2" fmla="*/ 3 w 25"/>
                <a:gd name="T3" fmla="*/ 15 h 16"/>
                <a:gd name="T4" fmla="*/ 5 w 25"/>
                <a:gd name="T5" fmla="*/ 13 h 16"/>
                <a:gd name="T6" fmla="*/ 5 w 25"/>
                <a:gd name="T7" fmla="*/ 9 h 16"/>
                <a:gd name="T8" fmla="*/ 8 w 25"/>
                <a:gd name="T9" fmla="*/ 8 h 16"/>
                <a:gd name="T10" fmla="*/ 11 w 25"/>
                <a:gd name="T11" fmla="*/ 8 h 16"/>
                <a:gd name="T12" fmla="*/ 13 w 25"/>
                <a:gd name="T13" fmla="*/ 6 h 16"/>
                <a:gd name="T14" fmla="*/ 15 w 25"/>
                <a:gd name="T15" fmla="*/ 4 h 16"/>
                <a:gd name="T16" fmla="*/ 19 w 25"/>
                <a:gd name="T17" fmla="*/ 4 h 16"/>
                <a:gd name="T18" fmla="*/ 24 w 25"/>
                <a:gd name="T19" fmla="*/ 4 h 16"/>
                <a:gd name="T20" fmla="*/ 24 w 25"/>
                <a:gd name="T21" fmla="*/ 0 h 16"/>
                <a:gd name="T22" fmla="*/ 19 w 25"/>
                <a:gd name="T23" fmla="*/ 0 h 16"/>
                <a:gd name="T24" fmla="*/ 15 w 25"/>
                <a:gd name="T25" fmla="*/ 2 h 16"/>
                <a:gd name="T26" fmla="*/ 11 w 25"/>
                <a:gd name="T27" fmla="*/ 2 h 16"/>
                <a:gd name="T28" fmla="*/ 5 w 25"/>
                <a:gd name="T29" fmla="*/ 4 h 16"/>
                <a:gd name="T30" fmla="*/ 3 w 25"/>
                <a:gd name="T31" fmla="*/ 6 h 16"/>
                <a:gd name="T32" fmla="*/ 0 w 25"/>
                <a:gd name="T33" fmla="*/ 9 h 16"/>
                <a:gd name="T34" fmla="*/ 0 w 25"/>
                <a:gd name="T35" fmla="*/ 11 h 16"/>
                <a:gd name="T36" fmla="*/ 0 w 25"/>
                <a:gd name="T37" fmla="*/ 15 h 16"/>
                <a:gd name="T38" fmla="*/ 3 w 25"/>
                <a:gd name="T39" fmla="*/ 15 h 1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5" h="16">
                  <a:moveTo>
                    <a:pt x="3" y="15"/>
                  </a:moveTo>
                  <a:lnTo>
                    <a:pt x="3" y="15"/>
                  </a:lnTo>
                  <a:lnTo>
                    <a:pt x="5" y="13"/>
                  </a:lnTo>
                  <a:lnTo>
                    <a:pt x="5" y="9"/>
                  </a:lnTo>
                  <a:lnTo>
                    <a:pt x="8" y="8"/>
                  </a:lnTo>
                  <a:lnTo>
                    <a:pt x="11" y="8"/>
                  </a:lnTo>
                  <a:lnTo>
                    <a:pt x="13" y="6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24" y="4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1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3" y="1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24" name="Freeform 225"/>
            <p:cNvSpPr>
              <a:spLocks/>
            </p:cNvSpPr>
            <p:nvPr/>
          </p:nvSpPr>
          <p:spPr bwMode="auto">
            <a:xfrm>
              <a:off x="2570" y="3149"/>
              <a:ext cx="25" cy="17"/>
            </a:xfrm>
            <a:custGeom>
              <a:avLst/>
              <a:gdLst>
                <a:gd name="T0" fmla="*/ 24 w 25"/>
                <a:gd name="T1" fmla="*/ 12 h 17"/>
                <a:gd name="T2" fmla="*/ 24 w 25"/>
                <a:gd name="T3" fmla="*/ 12 h 17"/>
                <a:gd name="T4" fmla="*/ 19 w 25"/>
                <a:gd name="T5" fmla="*/ 12 h 17"/>
                <a:gd name="T6" fmla="*/ 15 w 25"/>
                <a:gd name="T7" fmla="*/ 10 h 17"/>
                <a:gd name="T8" fmla="*/ 13 w 25"/>
                <a:gd name="T9" fmla="*/ 10 h 17"/>
                <a:gd name="T10" fmla="*/ 11 w 25"/>
                <a:gd name="T11" fmla="*/ 8 h 17"/>
                <a:gd name="T12" fmla="*/ 8 w 25"/>
                <a:gd name="T13" fmla="*/ 6 h 17"/>
                <a:gd name="T14" fmla="*/ 5 w 25"/>
                <a:gd name="T15" fmla="*/ 4 h 17"/>
                <a:gd name="T16" fmla="*/ 5 w 25"/>
                <a:gd name="T17" fmla="*/ 2 h 17"/>
                <a:gd name="T18" fmla="*/ 3 w 25"/>
                <a:gd name="T19" fmla="*/ 0 h 17"/>
                <a:gd name="T20" fmla="*/ 0 w 25"/>
                <a:gd name="T21" fmla="*/ 0 h 17"/>
                <a:gd name="T22" fmla="*/ 0 w 25"/>
                <a:gd name="T23" fmla="*/ 4 h 17"/>
                <a:gd name="T24" fmla="*/ 0 w 25"/>
                <a:gd name="T25" fmla="*/ 6 h 17"/>
                <a:gd name="T26" fmla="*/ 3 w 25"/>
                <a:gd name="T27" fmla="*/ 8 h 17"/>
                <a:gd name="T28" fmla="*/ 5 w 25"/>
                <a:gd name="T29" fmla="*/ 10 h 17"/>
                <a:gd name="T30" fmla="*/ 11 w 25"/>
                <a:gd name="T31" fmla="*/ 12 h 17"/>
                <a:gd name="T32" fmla="*/ 15 w 25"/>
                <a:gd name="T33" fmla="*/ 14 h 17"/>
                <a:gd name="T34" fmla="*/ 19 w 25"/>
                <a:gd name="T35" fmla="*/ 16 h 17"/>
                <a:gd name="T36" fmla="*/ 24 w 25"/>
                <a:gd name="T37" fmla="*/ 16 h 17"/>
                <a:gd name="T38" fmla="*/ 24 w 25"/>
                <a:gd name="T39" fmla="*/ 12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5" h="17">
                  <a:moveTo>
                    <a:pt x="24" y="12"/>
                  </a:moveTo>
                  <a:lnTo>
                    <a:pt x="24" y="12"/>
                  </a:lnTo>
                  <a:lnTo>
                    <a:pt x="19" y="12"/>
                  </a:lnTo>
                  <a:lnTo>
                    <a:pt x="15" y="10"/>
                  </a:lnTo>
                  <a:lnTo>
                    <a:pt x="13" y="10"/>
                  </a:lnTo>
                  <a:lnTo>
                    <a:pt x="11" y="8"/>
                  </a:lnTo>
                  <a:lnTo>
                    <a:pt x="8" y="6"/>
                  </a:lnTo>
                  <a:lnTo>
                    <a:pt x="5" y="4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10"/>
                  </a:lnTo>
                  <a:lnTo>
                    <a:pt x="11" y="12"/>
                  </a:lnTo>
                  <a:lnTo>
                    <a:pt x="15" y="14"/>
                  </a:lnTo>
                  <a:lnTo>
                    <a:pt x="19" y="16"/>
                  </a:lnTo>
                  <a:lnTo>
                    <a:pt x="24" y="16"/>
                  </a:lnTo>
                  <a:lnTo>
                    <a:pt x="24" y="1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25" name="Freeform 226"/>
            <p:cNvSpPr>
              <a:spLocks/>
            </p:cNvSpPr>
            <p:nvPr/>
          </p:nvSpPr>
          <p:spPr bwMode="auto">
            <a:xfrm>
              <a:off x="2600" y="3101"/>
              <a:ext cx="11" cy="6"/>
            </a:xfrm>
            <a:custGeom>
              <a:avLst/>
              <a:gdLst>
                <a:gd name="T0" fmla="*/ 6 w 11"/>
                <a:gd name="T1" fmla="*/ 5 h 6"/>
                <a:gd name="T2" fmla="*/ 8 w 11"/>
                <a:gd name="T3" fmla="*/ 5 h 6"/>
                <a:gd name="T4" fmla="*/ 10 w 11"/>
                <a:gd name="T5" fmla="*/ 4 h 6"/>
                <a:gd name="T6" fmla="*/ 10 w 11"/>
                <a:gd name="T7" fmla="*/ 3 h 6"/>
                <a:gd name="T8" fmla="*/ 8 w 11"/>
                <a:gd name="T9" fmla="*/ 1 h 6"/>
                <a:gd name="T10" fmla="*/ 6 w 11"/>
                <a:gd name="T11" fmla="*/ 0 h 6"/>
                <a:gd name="T12" fmla="*/ 4 w 11"/>
                <a:gd name="T13" fmla="*/ 1 h 6"/>
                <a:gd name="T14" fmla="*/ 2 w 11"/>
                <a:gd name="T15" fmla="*/ 1 h 6"/>
                <a:gd name="T16" fmla="*/ 0 w 11"/>
                <a:gd name="T17" fmla="*/ 3 h 6"/>
                <a:gd name="T18" fmla="*/ 0 w 11"/>
                <a:gd name="T19" fmla="*/ 4 h 6"/>
                <a:gd name="T20" fmla="*/ 2 w 11"/>
                <a:gd name="T21" fmla="*/ 5 h 6"/>
                <a:gd name="T22" fmla="*/ 4 w 11"/>
                <a:gd name="T23" fmla="*/ 5 h 6"/>
                <a:gd name="T24" fmla="*/ 6 w 11"/>
                <a:gd name="T25" fmla="*/ 5 h 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" h="6">
                  <a:moveTo>
                    <a:pt x="6" y="5"/>
                  </a:moveTo>
                  <a:lnTo>
                    <a:pt x="8" y="5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1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5"/>
                  </a:lnTo>
                  <a:lnTo>
                    <a:pt x="4" y="5"/>
                  </a:lnTo>
                  <a:lnTo>
                    <a:pt x="6" y="5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26" name="Freeform 227"/>
            <p:cNvSpPr>
              <a:spLocks/>
            </p:cNvSpPr>
            <p:nvPr/>
          </p:nvSpPr>
          <p:spPr bwMode="auto">
            <a:xfrm>
              <a:off x="2610" y="3106"/>
              <a:ext cx="4" cy="4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0 h 4"/>
                <a:gd name="T4" fmla="*/ 1 w 4"/>
                <a:gd name="T5" fmla="*/ 1 h 4"/>
                <a:gd name="T6" fmla="*/ 0 w 4"/>
                <a:gd name="T7" fmla="*/ 1 h 4"/>
                <a:gd name="T8" fmla="*/ 0 w 4"/>
                <a:gd name="T9" fmla="*/ 3 h 4"/>
                <a:gd name="T10" fmla="*/ 1 w 4"/>
                <a:gd name="T11" fmla="*/ 3 h 4"/>
                <a:gd name="T12" fmla="*/ 2 w 4"/>
                <a:gd name="T13" fmla="*/ 2 h 4"/>
                <a:gd name="T14" fmla="*/ 3 w 4"/>
                <a:gd name="T15" fmla="*/ 2 h 4"/>
                <a:gd name="T16" fmla="*/ 3 w 4"/>
                <a:gd name="T17" fmla="*/ 0 h 4"/>
                <a:gd name="T18" fmla="*/ 1 w 4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27" name="Freeform 228"/>
            <p:cNvSpPr>
              <a:spLocks/>
            </p:cNvSpPr>
            <p:nvPr/>
          </p:nvSpPr>
          <p:spPr bwMode="auto">
            <a:xfrm>
              <a:off x="2610" y="3101"/>
              <a:ext cx="4" cy="1"/>
            </a:xfrm>
            <a:custGeom>
              <a:avLst/>
              <a:gdLst>
                <a:gd name="T0" fmla="*/ 0 w 4"/>
                <a:gd name="T1" fmla="*/ 0 h 1"/>
                <a:gd name="T2" fmla="*/ 0 w 4"/>
                <a:gd name="T3" fmla="*/ 0 h 1"/>
                <a:gd name="T4" fmla="*/ 0 w 4"/>
                <a:gd name="T5" fmla="*/ 0 h 1"/>
                <a:gd name="T6" fmla="*/ 1 w 4"/>
                <a:gd name="T7" fmla="*/ 0 h 1"/>
                <a:gd name="T8" fmla="*/ 3 w 4"/>
                <a:gd name="T9" fmla="*/ 0 h 1"/>
                <a:gd name="T10" fmla="*/ 3 w 4"/>
                <a:gd name="T11" fmla="*/ 0 h 1"/>
                <a:gd name="T12" fmla="*/ 2 w 4"/>
                <a:gd name="T13" fmla="*/ 0 h 1"/>
                <a:gd name="T14" fmla="*/ 1 w 4"/>
                <a:gd name="T15" fmla="*/ 0 h 1"/>
                <a:gd name="T16" fmla="*/ 0 w 4"/>
                <a:gd name="T17" fmla="*/ 0 h 1"/>
                <a:gd name="T18" fmla="*/ 0 w 4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28" name="Freeform 229"/>
            <p:cNvSpPr>
              <a:spLocks/>
            </p:cNvSpPr>
            <p:nvPr/>
          </p:nvSpPr>
          <p:spPr bwMode="auto">
            <a:xfrm>
              <a:off x="2596" y="3101"/>
              <a:ext cx="9" cy="1"/>
            </a:xfrm>
            <a:custGeom>
              <a:avLst/>
              <a:gdLst>
                <a:gd name="T0" fmla="*/ 4 w 9"/>
                <a:gd name="T1" fmla="*/ 0 h 1"/>
                <a:gd name="T2" fmla="*/ 4 w 9"/>
                <a:gd name="T3" fmla="*/ 0 h 1"/>
                <a:gd name="T4" fmla="*/ 6 w 9"/>
                <a:gd name="T5" fmla="*/ 0 h 1"/>
                <a:gd name="T6" fmla="*/ 8 w 9"/>
                <a:gd name="T7" fmla="*/ 0 h 1"/>
                <a:gd name="T8" fmla="*/ 8 w 9"/>
                <a:gd name="T9" fmla="*/ 0 h 1"/>
                <a:gd name="T10" fmla="*/ 4 w 9"/>
                <a:gd name="T11" fmla="*/ 0 h 1"/>
                <a:gd name="T12" fmla="*/ 2 w 9"/>
                <a:gd name="T13" fmla="*/ 0 h 1"/>
                <a:gd name="T14" fmla="*/ 0 w 9"/>
                <a:gd name="T15" fmla="*/ 0 h 1"/>
                <a:gd name="T16" fmla="*/ 0 w 9"/>
                <a:gd name="T17" fmla="*/ 0 h 1"/>
                <a:gd name="T18" fmla="*/ 4 w 9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" h="1">
                  <a:moveTo>
                    <a:pt x="4" y="0"/>
                  </a:move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29" name="Freeform 230"/>
            <p:cNvSpPr>
              <a:spLocks/>
            </p:cNvSpPr>
            <p:nvPr/>
          </p:nvSpPr>
          <p:spPr bwMode="auto">
            <a:xfrm>
              <a:off x="2596" y="3106"/>
              <a:ext cx="9" cy="4"/>
            </a:xfrm>
            <a:custGeom>
              <a:avLst/>
              <a:gdLst>
                <a:gd name="T0" fmla="*/ 8 w 9"/>
                <a:gd name="T1" fmla="*/ 1 h 4"/>
                <a:gd name="T2" fmla="*/ 8 w 9"/>
                <a:gd name="T3" fmla="*/ 1 h 4"/>
                <a:gd name="T4" fmla="*/ 6 w 9"/>
                <a:gd name="T5" fmla="*/ 1 h 4"/>
                <a:gd name="T6" fmla="*/ 4 w 9"/>
                <a:gd name="T7" fmla="*/ 1 h 4"/>
                <a:gd name="T8" fmla="*/ 4 w 9"/>
                <a:gd name="T9" fmla="*/ 0 h 4"/>
                <a:gd name="T10" fmla="*/ 0 w 9"/>
                <a:gd name="T11" fmla="*/ 0 h 4"/>
                <a:gd name="T12" fmla="*/ 0 w 9"/>
                <a:gd name="T13" fmla="*/ 2 h 4"/>
                <a:gd name="T14" fmla="*/ 2 w 9"/>
                <a:gd name="T15" fmla="*/ 2 h 4"/>
                <a:gd name="T16" fmla="*/ 4 w 9"/>
                <a:gd name="T17" fmla="*/ 3 h 4"/>
                <a:gd name="T18" fmla="*/ 8 w 9"/>
                <a:gd name="T19" fmla="*/ 3 h 4"/>
                <a:gd name="T20" fmla="*/ 8 w 9"/>
                <a:gd name="T21" fmla="*/ 1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" h="4">
                  <a:moveTo>
                    <a:pt x="8" y="1"/>
                  </a:moveTo>
                  <a:lnTo>
                    <a:pt x="8" y="1"/>
                  </a:lnTo>
                  <a:lnTo>
                    <a:pt x="6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3"/>
                  </a:lnTo>
                  <a:lnTo>
                    <a:pt x="8" y="3"/>
                  </a:lnTo>
                  <a:lnTo>
                    <a:pt x="8" y="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08" name="Text Box 232"/>
          <p:cNvSpPr txBox="1">
            <a:spLocks noChangeArrowheads="1"/>
          </p:cNvSpPr>
          <p:nvPr/>
        </p:nvSpPr>
        <p:spPr bwMode="auto">
          <a:xfrm>
            <a:off x="571500" y="2781300"/>
            <a:ext cx="2962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 dirty="0" smtClean="0"/>
              <a:t>Крадіжки</a:t>
            </a:r>
            <a:r>
              <a:rPr lang="sv-SE" dirty="0" smtClean="0"/>
              <a:t>”</a:t>
            </a:r>
            <a:endParaRPr lang="uk-UA" dirty="0"/>
          </a:p>
          <a:p>
            <a:pPr eaLnBrk="1" hangingPunct="1"/>
            <a:r>
              <a:rPr lang="uk-UA" dirty="0"/>
              <a:t>канцелярського приладдя</a:t>
            </a:r>
            <a:endParaRPr lang="sv-SE" dirty="0"/>
          </a:p>
        </p:txBody>
      </p:sp>
      <p:sp>
        <p:nvSpPr>
          <p:cNvPr id="4109" name="Text Box 233"/>
          <p:cNvSpPr txBox="1">
            <a:spLocks noChangeArrowheads="1"/>
          </p:cNvSpPr>
          <p:nvPr/>
        </p:nvSpPr>
        <p:spPr bwMode="auto">
          <a:xfrm>
            <a:off x="4316413" y="2924175"/>
            <a:ext cx="3683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 dirty="0"/>
              <a:t>Дрібне шахрайство з витратами </a:t>
            </a:r>
          </a:p>
          <a:p>
            <a:pPr eaLnBrk="1" hangingPunct="1"/>
            <a:r>
              <a:rPr lang="uk-UA" dirty="0"/>
              <a:t>на відрядження</a:t>
            </a:r>
            <a:endParaRPr lang="sv-SE" dirty="0"/>
          </a:p>
        </p:txBody>
      </p:sp>
      <p:sp>
        <p:nvSpPr>
          <p:cNvPr id="4110" name="Text Box 11"/>
          <p:cNvSpPr txBox="1">
            <a:spLocks noChangeArrowheads="1"/>
          </p:cNvSpPr>
          <p:nvPr/>
        </p:nvSpPr>
        <p:spPr bwMode="auto">
          <a:xfrm>
            <a:off x="7164388" y="5949280"/>
            <a:ext cx="14208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000" dirty="0">
                <a:solidFill>
                  <a:srgbClr val="6666FF"/>
                </a:solidFill>
                <a:latin typeface="Comic Sans MS" pitchFamily="66" charset="0"/>
              </a:rPr>
              <a:t>“</a:t>
            </a:r>
            <a:r>
              <a:rPr lang="uk-UA" sz="2000" dirty="0">
                <a:solidFill>
                  <a:srgbClr val="6666FF"/>
                </a:solidFill>
                <a:latin typeface="Comic Sans MS" pitchFamily="66" charset="0"/>
              </a:rPr>
              <a:t>Диявол</a:t>
            </a:r>
            <a:r>
              <a:rPr lang="en-GB" sz="2000" dirty="0">
                <a:solidFill>
                  <a:srgbClr val="6666FF"/>
                </a:solidFill>
                <a:latin typeface="Comic Sans MS" pitchFamily="66" charset="0"/>
              </a:rPr>
              <a:t>”</a:t>
            </a:r>
            <a:endParaRPr lang="en-GB" sz="2000" dirty="0">
              <a:solidFill>
                <a:srgbClr val="6666FF"/>
              </a:solidFill>
            </a:endParaRPr>
          </a:p>
        </p:txBody>
      </p:sp>
      <p:pic>
        <p:nvPicPr>
          <p:cNvPr id="4111" name="Picture 2" descr="C:\Documents and Settings\LLST\Local Settings\Temporary Internet Files\Content.IE5\32LZVAIJ\MC90034911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1049338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4" name="Стрелка вниз 233"/>
          <p:cNvSpPr/>
          <p:nvPr/>
        </p:nvSpPr>
        <p:spPr>
          <a:xfrm rot="17878558">
            <a:off x="7220716" y="4810007"/>
            <a:ext cx="421226" cy="3810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07288" cy="1512168"/>
          </a:xfrm>
        </p:spPr>
        <p:txBody>
          <a:bodyPr numCol="2">
            <a:normAutofit fontScale="90000"/>
          </a:bodyPr>
          <a:lstStyle/>
          <a:p>
            <a:pPr algn="l"/>
            <a:r>
              <a:rPr lang="uk-UA" sz="1800" b="1" smtClean="0"/>
              <a:t>     </a:t>
            </a:r>
            <a:r>
              <a:rPr lang="uk-UA" sz="2000" b="1" smtClean="0"/>
              <a:t>Національна школа суддів України </a:t>
            </a:r>
            <a:r>
              <a:rPr lang="uk-UA" sz="1600" b="1" smtClean="0"/>
              <a:t>     </a:t>
            </a:r>
            <a:r>
              <a:rPr lang="uk-UA" sz="1300" b="1" smtClean="0">
                <a:solidFill>
                  <a:schemeClr val="tx2"/>
                </a:solidFill>
              </a:rPr>
              <a:t/>
            </a:r>
            <a:br>
              <a:rPr lang="uk-UA" sz="1300" b="1" smtClean="0">
                <a:solidFill>
                  <a:schemeClr val="tx2"/>
                </a:solidFill>
              </a:rPr>
            </a:br>
            <a:r>
              <a:rPr lang="uk-UA" sz="8800" b="1" smtClean="0">
                <a:solidFill>
                  <a:schemeClr val="tx2"/>
                </a:solidFill>
              </a:rPr>
              <a:t/>
            </a:r>
            <a:br>
              <a:rPr lang="uk-UA" sz="8800" b="1" smtClean="0">
                <a:solidFill>
                  <a:schemeClr val="tx2"/>
                </a:solidFill>
              </a:rPr>
            </a:br>
            <a:endParaRPr lang="uk-UA" sz="270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16832"/>
            <a:ext cx="8568952" cy="460851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ru-RU" sz="1100" b="1" dirty="0" smtClean="0"/>
          </a:p>
          <a:p>
            <a:pPr marL="0" indent="0" algn="ctr">
              <a:buNone/>
            </a:pPr>
            <a:r>
              <a:rPr lang="uk-UA" sz="35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26.04.2015 - СТ.172-6</a:t>
            </a:r>
          </a:p>
          <a:p>
            <a:pPr marL="0" indent="0" algn="ctr">
              <a:buNone/>
            </a:pPr>
            <a:endParaRPr lang="uk-UA" sz="1100" dirty="0" smtClean="0"/>
          </a:p>
          <a:p>
            <a:pPr marL="285750" indent="-285750">
              <a:buFont typeface="Arial" charset="0"/>
              <a:buChar char="•"/>
            </a:pPr>
            <a:r>
              <a:rPr lang="uk-UA" sz="3500" dirty="0" smtClean="0"/>
              <a:t>Неподання або </a:t>
            </a:r>
            <a:r>
              <a:rPr lang="uk-UA" sz="3500" dirty="0" smtClean="0">
                <a:solidFill>
                  <a:srgbClr val="FF0000"/>
                </a:solidFill>
              </a:rPr>
              <a:t>несвоєчасне подання декларації </a:t>
            </a:r>
            <a:r>
              <a:rPr lang="uk-UA" sz="3500" dirty="0" smtClean="0"/>
              <a:t>– 10-25 НМДГ</a:t>
            </a:r>
          </a:p>
          <a:p>
            <a:pPr marL="285750" indent="-285750">
              <a:buFont typeface="Arial" charset="0"/>
              <a:buChar char="•"/>
            </a:pPr>
            <a:r>
              <a:rPr lang="uk-UA" sz="3500" dirty="0" smtClean="0"/>
              <a:t>Неповідомлення або несвоєчасне повідомлення про відкриття валютного рахунку в установі банку-нерезидента -10-25 НМДГ</a:t>
            </a:r>
          </a:p>
          <a:p>
            <a:pPr marL="285750" indent="-285750">
              <a:buFont typeface="Arial" charset="0"/>
              <a:buChar char="•"/>
            </a:pPr>
            <a:r>
              <a:rPr lang="uk-UA" sz="3500" dirty="0" smtClean="0"/>
              <a:t>Подання завідомо недостовірних відомостей – 150-300 НМДГ</a:t>
            </a:r>
          </a:p>
          <a:p>
            <a:pPr marL="0" indent="0" algn="just">
              <a:buNone/>
            </a:pPr>
            <a:endParaRPr lang="uk-UA" dirty="0" smtClean="0"/>
          </a:p>
        </p:txBody>
      </p:sp>
      <p:pic>
        <p:nvPicPr>
          <p:cNvPr id="4" name="Рисунок 3" descr="http://www.nsj.gov.ua/images/logo/logo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6445" y="620688"/>
            <a:ext cx="1728192" cy="10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3" y="889833"/>
            <a:ext cx="3584575" cy="4692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957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07288" cy="1512168"/>
          </a:xfrm>
        </p:spPr>
        <p:txBody>
          <a:bodyPr numCol="2">
            <a:normAutofit fontScale="90000"/>
          </a:bodyPr>
          <a:lstStyle/>
          <a:p>
            <a:pPr algn="l"/>
            <a:r>
              <a:rPr lang="uk-UA" sz="1800" b="1" smtClean="0"/>
              <a:t>     </a:t>
            </a:r>
            <a:r>
              <a:rPr lang="uk-UA" sz="2000" b="1" smtClean="0"/>
              <a:t>Національна школа суддів України </a:t>
            </a:r>
            <a:r>
              <a:rPr lang="uk-UA" sz="1600" b="1" smtClean="0"/>
              <a:t>     </a:t>
            </a:r>
            <a:r>
              <a:rPr lang="uk-UA" sz="1300" b="1" smtClean="0">
                <a:solidFill>
                  <a:schemeClr val="tx2"/>
                </a:solidFill>
              </a:rPr>
              <a:t/>
            </a:r>
            <a:br>
              <a:rPr lang="uk-UA" sz="1300" b="1" smtClean="0">
                <a:solidFill>
                  <a:schemeClr val="tx2"/>
                </a:solidFill>
              </a:rPr>
            </a:br>
            <a:r>
              <a:rPr lang="uk-UA" sz="8800" b="1" smtClean="0">
                <a:solidFill>
                  <a:schemeClr val="tx2"/>
                </a:solidFill>
              </a:rPr>
              <a:t/>
            </a:r>
            <a:br>
              <a:rPr lang="uk-UA" sz="8800" b="1" smtClean="0">
                <a:solidFill>
                  <a:schemeClr val="tx2"/>
                </a:solidFill>
              </a:rPr>
            </a:br>
            <a:endParaRPr lang="uk-UA" sz="270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16832"/>
            <a:ext cx="8568952" cy="460851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sz="39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26.04.2015 – КК </a:t>
            </a:r>
          </a:p>
          <a:p>
            <a:pPr>
              <a:buNone/>
            </a:pPr>
            <a:r>
              <a:rPr lang="uk-UA" sz="3600" b="1" dirty="0" smtClean="0"/>
              <a:t>   Ст. 366</a:t>
            </a:r>
            <a:r>
              <a:rPr lang="uk-UA" sz="3600" b="1" baseline="30000" dirty="0" smtClean="0"/>
              <a:t>1</a:t>
            </a:r>
            <a:r>
              <a:rPr lang="uk-UA" sz="3600" b="1" dirty="0" smtClean="0"/>
              <a:t>.   Декларування недостовірної інформації </a:t>
            </a:r>
          </a:p>
          <a:p>
            <a:r>
              <a:rPr lang="uk-UA" sz="3300" dirty="0" smtClean="0"/>
              <a:t>Подання завідомо недостовірних відомостей у декларації … або умисне неподання декларації — караються  </a:t>
            </a:r>
            <a:r>
              <a:rPr lang="uk-UA" sz="3300" i="1" dirty="0" smtClean="0"/>
              <a:t>штрафом</a:t>
            </a:r>
            <a:r>
              <a:rPr lang="uk-UA" sz="3300" dirty="0" smtClean="0"/>
              <a:t> від 2500 до 3000 НМДГ або </a:t>
            </a:r>
            <a:r>
              <a:rPr lang="uk-UA" sz="3300" i="1" dirty="0" smtClean="0"/>
              <a:t>громадськими роботами </a:t>
            </a:r>
            <a:r>
              <a:rPr lang="uk-UA" sz="3300" dirty="0" smtClean="0"/>
              <a:t>на строк від 150 до 240 годин, або </a:t>
            </a:r>
            <a:r>
              <a:rPr lang="uk-UA" sz="3300" i="1" dirty="0" smtClean="0"/>
              <a:t>позбавленням волі </a:t>
            </a:r>
            <a:r>
              <a:rPr lang="uk-UA" sz="3300" dirty="0" smtClean="0"/>
              <a:t>на строк до 2 років, з </a:t>
            </a:r>
            <a:r>
              <a:rPr lang="uk-UA" sz="3300" i="1" dirty="0" smtClean="0"/>
              <a:t>позбавленням права обіймати певні посади </a:t>
            </a:r>
            <a:r>
              <a:rPr lang="uk-UA" sz="3300" dirty="0" smtClean="0"/>
              <a:t>чи </a:t>
            </a:r>
            <a:r>
              <a:rPr lang="uk-UA" sz="3300" i="1" dirty="0" smtClean="0"/>
              <a:t>займатися певною діяльністю</a:t>
            </a:r>
            <a:r>
              <a:rPr lang="uk-UA" sz="3300" dirty="0" smtClean="0"/>
              <a:t> на строк до 3 років.</a:t>
            </a:r>
          </a:p>
        </p:txBody>
      </p:sp>
      <p:pic>
        <p:nvPicPr>
          <p:cNvPr id="4" name="Рисунок 3" descr="http://www.nsj.gov.ua/images/logo/logo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6445" y="620688"/>
            <a:ext cx="1728192" cy="10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3" y="889833"/>
            <a:ext cx="3584575" cy="4692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957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07288" cy="1512168"/>
          </a:xfrm>
        </p:spPr>
        <p:txBody>
          <a:bodyPr numCol="2">
            <a:normAutofit fontScale="90000"/>
          </a:bodyPr>
          <a:lstStyle/>
          <a:p>
            <a:pPr algn="l"/>
            <a:r>
              <a:rPr lang="uk-UA" sz="1800" b="1" dirty="0" smtClean="0"/>
              <a:t>     </a:t>
            </a:r>
            <a:r>
              <a:rPr lang="uk-UA" sz="2000" b="1" dirty="0" smtClean="0"/>
              <a:t>Національна школа суддів України </a:t>
            </a:r>
            <a:r>
              <a:rPr lang="uk-UA" sz="1600" b="1" dirty="0" smtClean="0"/>
              <a:t>     </a:t>
            </a:r>
            <a:r>
              <a:rPr lang="uk-UA" sz="1300" b="1" dirty="0" smtClean="0">
                <a:solidFill>
                  <a:schemeClr val="tx2"/>
                </a:solidFill>
              </a:rPr>
              <a:t/>
            </a:r>
            <a:br>
              <a:rPr lang="uk-UA" sz="1300" b="1" dirty="0" smtClean="0">
                <a:solidFill>
                  <a:schemeClr val="tx2"/>
                </a:solidFill>
              </a:rPr>
            </a:br>
            <a:r>
              <a:rPr lang="uk-UA" sz="8800" b="1" dirty="0" smtClean="0">
                <a:solidFill>
                  <a:schemeClr val="tx2"/>
                </a:solidFill>
              </a:rPr>
              <a:t/>
            </a:r>
            <a:br>
              <a:rPr lang="uk-UA" sz="8800" b="1" dirty="0" smtClean="0">
                <a:solidFill>
                  <a:schemeClr val="tx2"/>
                </a:solidFill>
              </a:rPr>
            </a:br>
            <a:endParaRPr lang="uk-UA" sz="27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16832"/>
            <a:ext cx="8568952" cy="4608512"/>
          </a:xfrm>
        </p:spPr>
        <p:txBody>
          <a:bodyPr>
            <a:normAutofit fontScale="62500" lnSpcReduction="20000"/>
          </a:bodyPr>
          <a:lstStyle/>
          <a:p>
            <a:pPr>
              <a:buNone/>
              <a:defRPr/>
            </a:pPr>
            <a:r>
              <a:rPr lang="uk-UA" sz="3600" b="1" dirty="0" smtClean="0">
                <a:latin typeface="Arial" pitchFamily="34" charset="0"/>
                <a:cs typeface="Arial" pitchFamily="34" charset="0"/>
              </a:rPr>
              <a:t>Ст. 49. </a:t>
            </a:r>
            <a:r>
              <a:rPr lang="uk-UA" sz="3600" b="1" i="1" u="sng" dirty="0" smtClean="0">
                <a:latin typeface="Arial" pitchFamily="34" charset="0"/>
                <a:cs typeface="Arial" pitchFamily="34" charset="0"/>
              </a:rPr>
              <a:t>Встановлення своєчасності подання декларацій</a:t>
            </a:r>
          </a:p>
          <a:p>
            <a:pPr indent="457200">
              <a:defRPr/>
            </a:pPr>
            <a:endParaRPr lang="uk-UA" sz="800" dirty="0" smtClean="0">
              <a:latin typeface="Arial" pitchFamily="34" charset="0"/>
              <a:cs typeface="Arial" pitchFamily="34" charset="0"/>
            </a:endParaRPr>
          </a:p>
          <a:p>
            <a:pPr indent="457200">
              <a:defRPr/>
            </a:pPr>
            <a:r>
              <a:rPr lang="uk-UA" sz="3600" dirty="0" smtClean="0">
                <a:latin typeface="Arial" pitchFamily="34" charset="0"/>
                <a:cs typeface="Arial" pitchFamily="34" charset="0"/>
              </a:rPr>
              <a:t>3. Якщо за результатами контролю встановлено, що суб’єкт декларування не подав декларацію, Національне агентство письмово повідомляє такого суб’єкта про факт неподання декларації, і суб’єкт декларування повинен протягом 10 днів з дня отримання такого повідомлення подати декларацію </a:t>
            </a:r>
          </a:p>
          <a:p>
            <a:pPr indent="457200">
              <a:defRPr/>
            </a:pPr>
            <a:r>
              <a:rPr lang="uk-UA" sz="3600" dirty="0" smtClean="0">
                <a:latin typeface="Arial" pitchFamily="34" charset="0"/>
                <a:cs typeface="Arial" pitchFamily="34" charset="0"/>
              </a:rPr>
              <a:t>Одночасно </a:t>
            </a:r>
            <a:r>
              <a:rPr lang="uk-UA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Національне агентство письмово повідомляє про факт неподання </a:t>
            </a:r>
            <a:r>
              <a:rPr lang="uk-UA" sz="3600" dirty="0" smtClean="0">
                <a:latin typeface="Arial" pitchFamily="34" charset="0"/>
                <a:cs typeface="Arial" pitchFamily="34" charset="0"/>
              </a:rPr>
              <a:t>декларації керівнику державного органу, </a:t>
            </a:r>
            <a:r>
              <a:rPr lang="uk-UA" sz="3600" dirty="0" err="1" smtClean="0">
                <a:latin typeface="Arial" pitchFamily="34" charset="0"/>
                <a:cs typeface="Arial" pitchFamily="34" charset="0"/>
              </a:rPr>
              <a:t>органу</a:t>
            </a:r>
            <a:r>
              <a:rPr lang="uk-UA" sz="3600" dirty="0" smtClean="0">
                <a:latin typeface="Arial" pitchFamily="34" charset="0"/>
                <a:cs typeface="Arial" pitchFamily="34" charset="0"/>
              </a:rPr>
              <a:t> влади АРК, ОМС, їх апарату, юридичної особи публічного права, в якому працює відповідний суб’єкт декларування, та спеціально уповноваженим суб’єктам у сфері протидії корупції.</a:t>
            </a:r>
          </a:p>
          <a:p>
            <a:pPr indent="457200">
              <a:buNone/>
              <a:defRPr/>
            </a:pPr>
            <a:endParaRPr lang="uk-UA" sz="1600" dirty="0" smtClean="0">
              <a:latin typeface="Arial" pitchFamily="34" charset="0"/>
              <a:cs typeface="Arial" pitchFamily="34" charset="0"/>
            </a:endParaRPr>
          </a:p>
          <a:p>
            <a:pPr indent="457200">
              <a:defRPr/>
            </a:pPr>
            <a:r>
              <a:rPr lang="uk-UA" sz="3600" dirty="0" smtClean="0">
                <a:latin typeface="Arial" pitchFamily="34" charset="0"/>
                <a:cs typeface="Arial" pitchFamily="34" charset="0"/>
              </a:rPr>
              <a:t>Ст.13 ЗУ + П.1 ч.1 ст. 255 КУпАП</a:t>
            </a:r>
            <a:endParaRPr lang="uk-UA" sz="3300" dirty="0" smtClean="0"/>
          </a:p>
        </p:txBody>
      </p:sp>
      <p:pic>
        <p:nvPicPr>
          <p:cNvPr id="4" name="Рисунок 3" descr="http://www.nsj.gov.ua/images/logo/logo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6445" y="620688"/>
            <a:ext cx="1728192" cy="10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3" y="889833"/>
            <a:ext cx="3584575" cy="4692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957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numCol="2">
            <a:normAutofit fontScale="90000"/>
          </a:bodyPr>
          <a:lstStyle/>
          <a:p>
            <a:pPr algn="l"/>
            <a:r>
              <a:rPr lang="uk-UA" sz="1800" b="1" dirty="0" smtClean="0"/>
              <a:t>     </a:t>
            </a:r>
            <a:r>
              <a:rPr lang="uk-UA" sz="2000" b="1" dirty="0" smtClean="0"/>
              <a:t>Національна школа суддів України </a:t>
            </a:r>
            <a:r>
              <a:rPr lang="uk-UA" sz="1600" b="1" dirty="0" smtClean="0"/>
              <a:t>     </a:t>
            </a:r>
            <a:r>
              <a:rPr lang="uk-UA" sz="1300" b="1" dirty="0" smtClean="0">
                <a:solidFill>
                  <a:schemeClr val="tx2"/>
                </a:solidFill>
              </a:rPr>
              <a:t/>
            </a:r>
            <a:br>
              <a:rPr lang="uk-UA" sz="1300" b="1" dirty="0" smtClean="0">
                <a:solidFill>
                  <a:schemeClr val="tx2"/>
                </a:solidFill>
              </a:rPr>
            </a:br>
            <a:r>
              <a:rPr lang="uk-UA" sz="8800" b="1" dirty="0" smtClean="0">
                <a:solidFill>
                  <a:schemeClr val="tx2"/>
                </a:solidFill>
              </a:rPr>
              <a:t/>
            </a:r>
            <a:br>
              <a:rPr lang="uk-UA" sz="8800" b="1" dirty="0" smtClean="0">
                <a:solidFill>
                  <a:schemeClr val="tx2"/>
                </a:solidFill>
              </a:rPr>
            </a:br>
            <a:endParaRPr lang="uk-UA" sz="27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323528" y="3140968"/>
            <a:ext cx="4173860" cy="3312367"/>
          </a:xfrm>
        </p:spPr>
        <p:txBody>
          <a:bodyPr>
            <a:noAutofit/>
          </a:bodyPr>
          <a:lstStyle/>
          <a:p>
            <a:endParaRPr lang="ru-RU" sz="3200" dirty="0" smtClean="0"/>
          </a:p>
          <a:p>
            <a:r>
              <a:rPr lang="ru-RU" sz="3200" dirty="0" smtClean="0"/>
              <a:t>ОКРЕМИХ КАТЕГОРІЙ ФІЗИЧНИХ ТА ЮРИДИЧНИХ ОСІБ</a:t>
            </a:r>
            <a:endParaRPr lang="ru-RU" sz="3200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323528" y="1628799"/>
            <a:ext cx="8568952" cy="1584177"/>
          </a:xfrm>
        </p:spPr>
        <p:txBody>
          <a:bodyPr>
            <a:noAutofit/>
          </a:bodyPr>
          <a:lstStyle/>
          <a:p>
            <a:pPr algn="ctr"/>
            <a:endParaRPr lang="ru-RU" sz="3200" dirty="0" smtClean="0"/>
          </a:p>
          <a:p>
            <a:pPr algn="ctr"/>
            <a:endParaRPr lang="ru-RU" sz="3200" dirty="0" smtClean="0"/>
          </a:p>
          <a:p>
            <a:pPr algn="ctr"/>
            <a:r>
              <a:rPr lang="ru-RU" sz="3200" dirty="0" smtClean="0"/>
              <a:t>ВІДПОВІДАЛЬНІСТЬ </a:t>
            </a:r>
            <a:r>
              <a:rPr lang="en-US" sz="3200" dirty="0" smtClean="0"/>
              <a:t> </a:t>
            </a:r>
            <a:r>
              <a:rPr lang="ru-RU" sz="3200" dirty="0" smtClean="0"/>
              <a:t>ЗА</a:t>
            </a:r>
            <a:r>
              <a:rPr lang="en-US" sz="3200" dirty="0" smtClean="0"/>
              <a:t> </a:t>
            </a:r>
            <a:r>
              <a:rPr lang="ru-RU" sz="3200" dirty="0" smtClean="0"/>
              <a:t> КОРУПЦІЙНІ ПРАВОПОРУШЕННЯ </a:t>
            </a:r>
            <a:r>
              <a:rPr lang="en-US" sz="3200" dirty="0" smtClean="0"/>
              <a:t> </a:t>
            </a:r>
            <a:r>
              <a:rPr lang="ru-RU" sz="3200" dirty="0" smtClean="0"/>
              <a:t>ТА</a:t>
            </a:r>
            <a:r>
              <a:rPr lang="en-US" sz="3200" dirty="0" smtClean="0"/>
              <a:t> </a:t>
            </a:r>
            <a:r>
              <a:rPr lang="ru-RU" sz="3200" dirty="0" smtClean="0"/>
              <a:t> ПРАВОПОРУШЕННЯ, ПОВ</a:t>
            </a:r>
            <a:r>
              <a:rPr lang="en-US" sz="3200" dirty="0" smtClean="0"/>
              <a:t>’</a:t>
            </a:r>
            <a:r>
              <a:rPr lang="ru-RU" sz="3200" dirty="0" smtClean="0"/>
              <a:t>ЯЗАНІ </a:t>
            </a:r>
            <a:r>
              <a:rPr lang="en-US" sz="3200" dirty="0" smtClean="0"/>
              <a:t> </a:t>
            </a:r>
            <a:r>
              <a:rPr lang="ru-RU" sz="3200" dirty="0" smtClean="0"/>
              <a:t>З</a:t>
            </a:r>
            <a:r>
              <a:rPr lang="en-US" sz="3200" dirty="0" smtClean="0"/>
              <a:t> </a:t>
            </a:r>
            <a:r>
              <a:rPr lang="ru-RU" sz="3200" dirty="0" smtClean="0"/>
              <a:t> К</a:t>
            </a:r>
            <a:r>
              <a:rPr lang="uk-UA" sz="3200" dirty="0" smtClean="0"/>
              <a:t>О</a:t>
            </a:r>
            <a:r>
              <a:rPr lang="ru-RU" sz="3200" dirty="0" smtClean="0"/>
              <a:t>РУПЦІЄЮ:</a:t>
            </a:r>
            <a:endParaRPr lang="ru-RU" sz="3200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5076056" y="3068960"/>
            <a:ext cx="3610745" cy="3384375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КРИМІНАЛЬНІ КОРУПЦІЙНІ ПРАВОПОРУШЕННЯ;</a:t>
            </a:r>
          </a:p>
          <a:p>
            <a:pPr marL="0" indent="0"/>
            <a:r>
              <a:rPr lang="ru-RU" dirty="0" smtClean="0"/>
              <a:t>    АДМІНІСТРАТИВНІ    </a:t>
            </a:r>
          </a:p>
          <a:p>
            <a:pPr marL="0" indent="0">
              <a:buNone/>
            </a:pPr>
            <a:r>
              <a:rPr lang="ru-RU" dirty="0" smtClean="0"/>
              <a:t>      ПРАВОПОРУШЕННЯ, </a:t>
            </a:r>
          </a:p>
          <a:p>
            <a:pPr marL="0" indent="0">
              <a:buNone/>
            </a:pPr>
            <a:r>
              <a:rPr lang="ru-RU" dirty="0" smtClean="0"/>
              <a:t>      ПОВ</a:t>
            </a:r>
            <a:r>
              <a:rPr lang="en-US" dirty="0" smtClean="0"/>
              <a:t>’</a:t>
            </a:r>
            <a:r>
              <a:rPr lang="ru-RU" dirty="0" smtClean="0"/>
              <a:t>ЯЗАНІ З КОРУПЦІЄЮ</a:t>
            </a:r>
            <a:endParaRPr lang="ru-RU" sz="1000" dirty="0" smtClean="0"/>
          </a:p>
          <a:p>
            <a:pPr marL="0" indent="0">
              <a:buNone/>
            </a:pPr>
            <a:r>
              <a:rPr lang="ru-RU" dirty="0" smtClean="0"/>
              <a:t>   </a:t>
            </a:r>
            <a:endParaRPr lang="ru-RU" sz="800" dirty="0" smtClean="0"/>
          </a:p>
          <a:p>
            <a:pPr marL="0" indent="0">
              <a:buFont typeface="Wingdings" pitchFamily="2" charset="2"/>
              <a:buChar char="Ø"/>
            </a:pPr>
            <a:r>
              <a:rPr lang="ru-RU" dirty="0" smtClean="0"/>
              <a:t>   ПІДСТАВИ </a:t>
            </a:r>
          </a:p>
          <a:p>
            <a:pPr marL="0" indent="0">
              <a:buFont typeface="Wingdings" pitchFamily="2" charset="2"/>
              <a:buChar char="Ø"/>
            </a:pPr>
            <a:r>
              <a:rPr lang="ru-RU" dirty="0" smtClean="0"/>
              <a:t>    СУБ</a:t>
            </a:r>
            <a:r>
              <a:rPr lang="en-US" dirty="0" smtClean="0"/>
              <a:t>’</a:t>
            </a:r>
            <a:r>
              <a:rPr lang="ru-RU" dirty="0" smtClean="0"/>
              <a:t>ЄКТИ 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 descr="http://www.nsj.gov.ua/images/logo/logo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3192" y="551158"/>
            <a:ext cx="1728192" cy="10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4087" y="853156"/>
            <a:ext cx="3584575" cy="469265"/>
          </a:xfrm>
          <a:prstGeom prst="rect">
            <a:avLst/>
          </a:prstGeom>
          <a:noFill/>
        </p:spPr>
      </p:pic>
      <p:sp>
        <p:nvSpPr>
          <p:cNvPr id="11" name="Стрелка вправо 10"/>
          <p:cNvSpPr/>
          <p:nvPr/>
        </p:nvSpPr>
        <p:spPr>
          <a:xfrm>
            <a:off x="4067944" y="429309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552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uk-UA" sz="2000" b="1" dirty="0" smtClean="0"/>
              <a:t>                              Національна школа</a:t>
            </a:r>
            <a:br>
              <a:rPr lang="uk-UA" sz="2000" b="1" dirty="0" smtClean="0"/>
            </a:br>
            <a:r>
              <a:rPr lang="uk-UA" sz="2000" b="1" dirty="0" smtClean="0"/>
              <a:t>                              суддів України </a:t>
            </a:r>
            <a:endParaRPr lang="ru-RU" sz="20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4294967295"/>
          </p:nvPr>
        </p:nvGraphicFramePr>
        <p:xfrm>
          <a:off x="0" y="1412776"/>
          <a:ext cx="91440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 descr="http://www.nsj.gov.ua/images/logo/logo3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260648"/>
            <a:ext cx="1728192" cy="10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48680"/>
            <a:ext cx="3584575" cy="469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data:image/jpeg;base64,/9j/4AAQSkZJRgABAQAAAQABAAD/2wCEAAkGBxAQEA8QDxAPDw8PDxAPDw0PDw8PDw0PFBEWFhQRFBQYHCggGBolHBUUITEhJSkrLi4uFx8zODMsNygtLisBCgoKDg0OFBAQFCwcHBwsLCwsLCwsLCwsLCwsLCwsLCwsLCwsLCwsLCwsLCwsLCwsLCwsLCwsLCwsLCwsLCwsLP/AABEIAMIBAwMBEQACEQEDEQH/xAAbAAACAwEBAQAAAAAAAAAAAAACAwABBAUGB//EAEIQAAICAQIDBQUDBwsFAQAAAAECAAMRBBIFITEGE0FRYRQicYGRMqGxByQzc3Sz4SNCQ1JTYoKissHwFSU0ctEW/8QAGwEAAwEBAQEBAAAAAAAAAAAAAAECAwQFBgf/xAAuEQEAAgIBBAEDAwMEAwAAAAAAAQIDEQQSEyExBTJBUQYiQhQjMxUkYXEWUoH/2gAMAwEAAhEDEQA/APMB+QGOmcnnzn27wBAwAswJYMoDBgAtJADJVCxAKIiBdlWZM12uLMFtRHWc96S3i2yipkQpFuIldUwnTQuuld+Uzjhftx8Id8dtPbG/5iHek+3Al1zxd2S7UGLrXPQCPuSXbguxnbrFO5OKxAErwZMVVMttYm0QzmTQsrSdiVY9FMn08pUIltqMbOWpTFKAu8g1C3HSKVw6XD7W97a+z3c9Ac48PvnNkhrWdOjscnabQQRz5DH2tuJkqbGpWR/Jh/dwD0GOZGfpFMRr0OpprRwAO9wAPEDHhy++ZyuJ00rYcDLr09JOht8eVp7jGTFaCTMxwFgxkMQACYAJkyYlMRixAkxDRKasHrFNdqrbTJdpCOY5jymc0bRdlavzkTRcWV3QmU0XtBp89Iu0OqFHTkQ7UjqEtZj6NDbRWMS6wi0nLXmao2nc4k9JbMUy4Ts5Yy2NBApkxRGmZaKjBLQbAISWiDbJVoSNmIOlpWGB5zO1RttWZ6LY1EUjy1IvLMzmIXEzK8xahT5erT0Yk9DVpW06MVo4LQ1MZGnIx6jI9R5x7IBMWwHMmVQtTASYDBK8xhcAmITBbC9IPWRNVxZkspI+EzmrWLLrSOIE2NFcqal1F314wQpAxzPXJ8/SRo+oIMIgxKTHBH1tmVDOWgUiPSdp3Q9YaGzET1+sNFsRXHrAtlNqCOin7omkQSbXPWTKumDF9eUQmGqmweYjZy3VuPAyZS3U3eBkTBNSGRNTPWzliRMKiQ74tHt8xUzsiW2hq0qJKYGrS4lMwYGhtOhd5/z0hspgO+GxEJuiPQ1hAk1YyXmBLBjAg0ZaETAFtJk4kGJOlGpAh4hoiLdOD05RaXFwqh6GLRxYxFlQi0tMpCIOfOAOK+UEjEAXZVn0kTDStiG0584tH1iq0uesWi62+vSr5Rpm4jph4Ej4SdJ2ZWCIG0JaRFMAwXGRMHsQuMNDb54DKiXUYsuCNUSoRIwsslERSARBBEZ1cqCk8RpDALMYUDGRiwKTU5c/x5xFsL1xaPZYMSjAYEIQSsCGjXtgNixGSCAPUwSNRAhYiG1gRDcmoIAxYkiik1RGvMkCVoAe4Q0HgQJMO0xRNII+uVCJNEpKzAwYgAhJMGaolwUjzHpKQCxy6fCBKAgDUEaZPURo2thCYOJJdJEwuJCIjEDGBboENWgQ4BCsAOswKTgYEIGJIxEBCAEsQkUC2uSpWYBYMAvEQeM2RadogspMmLKgjJSVRhUAsRaAsyoKRCMhAQAgIJGFjISiAk5RBAiIwWyyZVEksJKokSmAMAgEZIEpSRAG7xDZoDBJitAaGDFstGAxJEDAGLADERaCxgqCsxASPEDw0QePIjde0jIQMewJTHtMwMR7JeIxte2A2gWCdiAjAwIwMCCZFiOE7MrWMTI8Y5QSkAm2LRl2JJVBHSJZ9ZgQhGlbLFI2DbJNROIAHeQVprSwYgUwLfBOjUaBaM3wSgeICJgAkRGWBHAOVhEbyxg6YVmAVmIIGjBqPHCZNBmkJGDGSAwJcAIQAwYFKyYJULMStnoQtzEnQw0AapjJVnOI4lmZZOlxKVnBiM0840mFsxBRgNgcQk4lkcYmcy0gyl+XjnPyxDZTBuZSZNqYxploWJIhDQHmBCERic8ojgiI9PNmN0KiMJgAxbPQ6zKhMw0AzSJRpYaMtCUxkYsCEYAprMRbVoJvkxbY6U3ytnoyto4Ro9GjRMGK0aR5gAkRSosrJlS1MQHmMjFXlnwgSbYhtm1Ccj5iRMNKyzV9ZMKlqWUiTqusomhYJQwJYMRHKYjUWknACYKeZzBukBtRimdGUTJ20iB1CVCZaRNIZSoSiGsZSckadrMJGyqNLbc/d0o9j4JCICTgdTOfLkikbltSOoqrR2tW9y1uaq2VHswdqM3QE/MfWZd6m4rvzLWcfja6hOqrCTMS0ydWZSDVMEmAw2lcQViColW2T6PaREIGMGLAktRT59OfxkSdWFqsHlJbNOnUZGY0yc64PKOEjUHGeeM4zjlmG0ymY4IdYhIO2DEWz0QZIVA3mgZMurT0nYhtM150+rrrevUr3SWMBuptPJSreGenxxOPmdcVi1Z9LxxH3crjHDX0t9unsHvVuQDy99f5rfMYM1w5oyY+o7U1Lt9rdBTotFo9P3SHWWodTqbsDvEXqtYPgMnH+H1nDiyWvktO/C7REQwdp+A+wXV1d53pspS3O3bjcSNuMnPSdXH5HcraZ8RCbU+x/HeAex00Nbb+c3KLG0oX9DWc82bPXoMfHyl8flTltMRXxDO2PTpnsxoqaNNbrNdZU2qqW1K007WYBAJGRnpkTGeblve1cdN6axhp07tJer7K1tRZqdBqhq66hm2soa7q18Tg9fE9B0lY+daLRTLXUs7YYmP2yxdnuC2aywpXtVUXfba32ak8z5/D0M6uRyq4Y3MeZ9MaYuqXXbgnDNwrPEbC5IXK6ZjXuJx1x0z6zjnlcmKzbt+G8Yscz7ee7R6KzhmrsrruYvWgIuTNbFXXJHI8pdMvfx7tCumKSb2m4VZw8pphe9leoqTUOmCiFs8srk5xjrI4toyzvX0nedG8f4F7H7P/ACned/p1v+zt25xy68+s6uLyu7No16YZMfTESnCOCe0Uay/vNnslfebdue85HlnPLpHn5fbvSmvYpj6o2nZ3gVmssZUKolY323N9mtfX16/SVyOXGCPW5lNMfVMu3XwfhhYVjiNhcsFBXTsULE4GDjHj5zknl8mKzbt+F9rHvU2crj/DPZNRZQX37Nvv4253KG6fOdnFz9+nVrTDLj7dtOdmdMyy1p6PhnZxTQNTq7xpaX5V+6Xst9VUeH1nm5edaL9vFXqmHVj4sdO7SzcV0eiVN2m1b3PuANT0tXyPiCZeHLnm2slNQi+OkR4snZzgy6o3F7e5SirvXcpvG3PPx+MOXybYZr0xvYwYuvczLqaHsvpNQxSjiC2OEZ9g07A7RjJyT6ic1udlrETbHp0f01LepcXgWlGovppzt71iu7GduFJ6fKdmbP0YuvTmpji1+kPEKO7tsqHvbLGrBxzba2OkeLL144vJWp021Ddx/sw+k01F9je/c4U04/R5Qt18TynLi5vdyTWI9Oi2GaV6pZG4Nt0Sa3f9q4091t6deec+kv8AqpjN29I7W6dSdnuG+16hKN/d7wx37d2Nqk9Mjyl8jP2aTYsdOq0Qml0N1l3s1eSWsICnkDtz758hgZjnPWuPuWT25m01di7guhpJrv17d6OTLVQzqreWRnnOX+rz380x+GvYxx7kjjvB00ooeq7vq9QpsrYpsIA24/ETXjcu2XdbRqYZ5sNaREw2V1p/0uy4qps9pC94QNwBI8Zla8xy4rvwulY7MzLzLvmeg59BzAaeZUyInbp2YrfIjmCPA+ceurwb6lwjS08WTRay5lFugYJrQeXfIilkY/MA/Np4WbrwWtjj1LriOqIl4HtVxQ6y/Uag5xZnuwf5tQGEH0/Ez0+Ph6MTnyTuX1Hib8PXiWj9pWz2nuKhU5P5uPtbNw885+6eTWMnbv0+tuncRMbfO+2Nd663UDU87S5O7+a1Z+wV/u4wJ7PBmk4f2uTPM9Tr9ux+bcG/YR/pqnP8fM93J/2vP4pA/wAlwPtGpz+jGkfvPLGRjP8Am++P5SPon77LjedyZ2YGOE8UKfbxWDjr3eBn7i0z5Fv7+HfpePXTZ5jTtmyv9bX/AKxPV5HjDfx9nFjt++HS/KwP+4X/AKmv93PL4Ou1O3bm9tX5Uv8AydJ+xV/iYvjv5pzR6eg7Vtw8JoPbF1LP7FXs7gqBswOuT1zMOL3uq/a/LXL0ajqL4UdEeH8W9iGoH5ue878qf5jY24+ceWM3exxkKvT27dLBwEY4PxMp9vvaw+Ovd+5n5YLffN+VH+5pEscP+OzznDf01P66r94J6nIn+zfX4ctPrjy7H5RG/wC46j4VfulnJ8X/AIW3I+t5otPQtPjbD7w+kdqzodui9pfVKPZV7ruFQ1lcDPUden3T5/iTm7l+3re/u9LL0dEdXp4riraUOvsjXMm33jcFDbs+GB0ntcfvbnuxDzsk4/VXc4D/ACfDeI3HkbimlTwyT1+5pw8uevk46fjy2xeMVpN/J0Pzx/2W7/Ukr5TXbrr8nxfcuZ2H/wDP0n6xv3bw5k/7YsH+V6AaZNNbquIakZ26i8aSk8u+t3sN/wAB/HynDXJbLSmKv/1vNIpabWZu0Wpsu4VpLbCWd9ZYzN8RZyHkPCXxscU5M1j7Hlv1YttWhbTDg9R1QtNftTY7nG7flsdfDrJz9f8AVT0ezprs+Texx4b7ZV7MNWLsWbe9K7MbDnOPTMnlRn7f9zWlYpxzaOlm7Dapm12oQ43JXqjWcDcW7wePjK5P+GiMeuuzx4Pve8SMsdx6kEnn856+LXbrFXHk31PU9qmxpOE/src/PlXPP4X+fI35HnFVz14svsDaXa29rxaG5bcDHL7ptbBM54yR6Z0vHR0uKxnXE78shAxk4Gp0dlRw6keTDmp+c8ni/JYs8eJenl4t8fjRYM9PfhzzGvb12r7U0rpDo9BpzpktA9psdt1lpxzAPl8fCcNOJa2TryTtc5NV1DzLcwR5giehNfGmG5d3tTx1dbclqo1eylKsFgSSpPPI+M5+Lxu3Fot92mTLvzBvG+0K6vTUV21MdVQNo1QYYsr/AKrDrnofj8ZOLi2x3tMT4lNssX09Tx7V6NNLwpNZp3uDaJCllT7LKsImR6g8vpPPwY8tsmTt215dVuiKxtw9Z2loSh9Nw/Ttp0u5XXWPuudf6ufLqJ204eS14vltvTnvmisarDB2b48+jsZgotqtXu7qW6WJz+h5n6mdXJ4sZojU6mGVM0xPl1DxnhdZ72nQWtb9pa7bc0I3UHAJyBOSeNybR0WyeG0Zsceoc3tnxmjXlLlpenUFdtzFw1bgLgbR8ZXH4t8O6zO4LJli5ParjS66ymxazWK6FpwxBJ2k8+UvicacXVufZZMkW1o/tHxoaz2bahr9n060nJB3kY97l8JfD43am0zPtGbJ16/4XwbjA0+n1tBQsdXWEDAgCvkRk+fWPkcacmSl4n6Spl6azH5F2a462jez3BbTcNt1LdHXnzHrzj5XDjNETE6mCxZZpM79N44zw2pu8o0NrWg7kW+3NSN4cgT0nNPG5Nq9Nr+GsZMfiYq5/a/jlGsdbq6XqvYAXkuCjbVwu0f7+gl8Tj3wTMTPgZLxf7PPq89De2OnqOG9p6jp00uu051NNf6F0bZdUPIH+M87LwrRfrxW1Mtq5Y1q0bI12r4eyBNLpr63Z13WXW7yFzzUAHHPMqtOTXc2sm3b9RV6ztBr9DpsaBtG71VFbV23FQXdcknxJ5mcXHw5s0zli3ltfLipHT0sPCu0mh0776dDYrMprLG/d7rYzyPwm2fh8i1f3X3ryzxZsdfVWfi4p4dxOp6az3VSpZ3QYkksjA+8fjFirfkceaTJ3mtMnVEOV2j4++tuNjjagG2qrORWvj8yeZM6uJxowR/ynLl6zNVxsWaKjSbGBptaw2ZGGyG5Y/xRV4+s9sn5K2X9kVS7jAbQJo9hBS83d5kYI58sfOT/AEs9+cmy7v8Ab6Q9meJDS6mu8qXCBhsBAJ3KR1M15eGc1OmJTiydFoln0fEX0+pGpq5MLHfaejBicqfTBmd+NFsUUlXe1aZh3L+NcMubvbNFaLidzoloWp38TyOfunNXByKx0Rfw171J+wON9o9PqtOlbaZqraPd05qYd0iHGVI69AOUrBxcmLJ1Rb/sZMtb11pza9Xp/ZTV3J9o3hhqM8gmfs4nTNMnd6urx+GHVEV1pz3InQzUHgHXKhuTAEHqCMz8lx3tTzWdPvbVi3uGS3gtD9AUP9w4H06T0sPzXIxfy3DjyfH47M9nZj+pb8mX/cT08X6nmPqhx3+J/BLdnLx0KN8Gx+InpY/1Nxp9+3Jb4vLBTcG1C/0TH/1wZ24/neLf+WnPfgZa/Yh9LYud1bj4o2PwnZX5Lj39XhzTxske6tOv4rdetKWsGXTp3VQAA2py5fcJeCMVZm1J9leba1MMU69xP3c9hKZUJ0smA0EiK0LiFCKIM5ZUeEyKCULRgtmimVQy2vMpny1rC6pWyk6XCNCRzK9xom2zVPY26x2sc4BZ2LMcdOZk0pXHGqwm25EsqY37T6N1Ooew7rGZ2wBudixwOgyZlXHWkajwqbzLGRGNiWKT2OEASGEkNtOxBbwHU5iUztyk7CMfGAhKTzAJxk9fKAmTbVGSAcgHkfP1gIDiBuolk/JdPvTVaRMBqqeYzC4aEaRMFJ6GT6+5ePwaph1Xj1JTWs/YFmnrf7SI3xUGb153IpH7cksbcfHb3Vks4Fpm/owp81JE9DD8/wAvHH1bc1/jsNvsxX9lkPOuxl9GAYT1uP8Aq3LXxkrtx3+GrP0y5uq7PXp9kBx/dPP6Ge3x/wBUcbJ4t4cGX4vLT1G3JvpZDh1ZT6jE9rFzsGWN1tDiyYL09wATpiYn1LL17MUyoRMwIGTN6x7ko8/YaUs32VZvgCZz35mCvuzWuG9vUHrwXUt0qb4nAH4zgzfOcTH7s68fAy2+w6+y2pbrsQerZP3TgyfqbixHh1U+Nyt+n7INj3rQD6KTPPt+rKxPiro/0mZ9y0f/AJAf23+T+MX/AJfH/oX+kT+Qnsj5Xf5P4xx+sI35oX+jz+SbOzFy/ZZGHxKn7534P1Xx7fX4c+T4m8epZbeH6hOTVuB5gbhy+E9fD8zxM3q7gycHLX7EZnoUzY7+YttyzS8eOlTjlKmBG/uWIjXiILziIIWMDgDyTRTA1QI5YxCSQ0Bp+VafeNVbTOThpqMymFw11mZyDkaZyDVMQMUyNEMGTJDBiCQEqdAwwwBHkRmb4s+TH9NtM7Yq29wxW8H07HJqX5ZH4TuxfMcrH/OWFuFit9gjgWmH9Ev1M6Z+e5c/zR/p+L8NFPD6V5ipB/hB/GceT5TlZPd1xw8VfVWxceAA9AMTjvnyW92axjrHqEmUzM+16SI0BjAwYBRgQTEYlaVFrR6kprE+4A+nrf7aK3xAM6cXOz4vpuxtxsdvdWO7s/p26BkP91jj6Gevg/U3Kxxq07cWX4rFb052o7KnqlgPoy4+8T18H6ur4i9XHk+H/EuZquEX1g5QsP6y+8J73G+d4uf+Wpedl4GWnuHMnq0yVtG4nbltSa+4WJoWhHGPWKQVEYxAhAwCEwDRPyp941UzOTaq5nKoaazMpgz1MzmAapiBiyZIeZIFmLRDgSRQFSgm6AXmAGDJCxAlmIBMYDvlhBZFoJY3T16cxDpNN2ORh0kND5SZgaaOQA55yPpImC0oNGQo6zqdx4TMbczifBqrgTjY/g6jHP1HjPZ4PzObjzETO4cmfiVyw8lxLhttB95SV8HXmp+fhPvvj/mcPJiI3qXgcjhXxT6YwJ6+4+zh++gYgaAwkxiBTpqq04IB3dYuo4pZG5GflcPupOpskTBNlbTOyoPraZypoQzPRmq0mYIxWkSDAYiGDEQwYgmYBTGMFlowgePQNV5OgMNFoLDREuEAqxZpALdCACeh6HzjMkvK0au8i0bRTqMDEUwR625mcwQw0hI1aMpHmPYjwXZWGGCAQeoIyJeLLak7idFNIt9Ti67s9U3NM1nyHNfpPo+H+o8+HUX8w87P8ZjvO6+HKu7P2rnaVceecH6T6HB+psF4/dGnm5PiskfTLF/0bUf2Z+onZHz3EmPqZT8bmb9J2dc87GCDyHNv/k87l/qXHWusfl0Yfi7zP73Yr4TQABszjxJOTPnL/OcqbTMWerX47DEQ8xaJhDuVQecLQUN9UytCoPQzKYNorMiYMwGLQGDJmAajSZqUmgydEMGSF5gAmAJsl1BJsxK0DK7otAwWSZg9GLZJmCmD63ERBeVAZ7JQZL0PUS4NVd+QARgjx849Gcj8iBj3iOZ8MevhDRrV8HGc4OMg5BmcwNNdbzPSZg5TEnQ8xEsQCGESC2SXEnsoStyEZpQSAePtWejVUkgY+sqSbaWmUiD1MzlTQhkGcpkyBREm4iIjq7YpgGhpEwBbpOghMcQCrZcBguPOa1gLpaFqhozI6QtXimA1UtMpgGMY4BZECCUjiTRahzO0Hl98vYYUfaSHBxjljzlbOD1wekiTaKxiZyUtFYOM+UnRaMUxaLQokpmASMFWLKgFSzXmAeWcT0YlTMyyiPpkyIalmUmehmZmpJBgiAsQIGIAaPED1MjQXAKaESbNdXmXEhnCkdOc0JAHjB1NZ8ZEhtTlMpgL3RaCwYaAoBIAiyvMcSCduJRtNLZkTAGbMRaAkui0RqvFMEvdJJYaA0hOY4Gmd5oA7o9G8yZ3wZbCVCV1mKT211mZyZymZSDkMmQYpiAwYgowCCANQxSByZCwIgIpH1BWweUOsKKDyj6goiAVugEBhohqYjM3nGPDrEQcwCjHAZrjKgwVXYl9IONkjpCu9EWgal0U1B4eRMDSi8Wi0sPDR6Kd5cEACUHnTO2DViVCQwB1TSZg4aVMzmFGIZEwRoMQGJOguAXEBKYpBoMkDBiAsyQmYBWYwAmXAKZoyUHgZymSDBESQAHgGW6aV9mx7+c1mA0K0nQEJIEIBorPKZzAMxFoJiGgHErQFvHmIDTzbTtAZRSqBDrhJtKzOTOSZyDBJBgikLEQSAEIpBiyQYIpC5ISAUYwBpcAkwChGD65MgwSQKBBaAZb5pX2bnv1m0hoHT5SQgikGLJDXT0kSDhJCNHAYdWxx1lwbKIw/9k="/>
          <p:cNvSpPr>
            <a:spLocks noChangeAspect="1" noChangeArrowheads="1"/>
          </p:cNvSpPr>
          <p:nvPr/>
        </p:nvSpPr>
        <p:spPr bwMode="auto">
          <a:xfrm>
            <a:off x="4232275" y="-1303338"/>
            <a:ext cx="3619500" cy="271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1507" name="AutoShape 4" descr="data:image/jpeg;base64,/9j/4AAQSkZJRgABAQAAAQABAAD/2wCEAAkGBxAQEA8QDxAPDw8PDxAPDw0PDw8PDw0PFBEWFhQRFBQYHCggGBolHBUUITEhJSkrLi4uFx8zODMsNygtLisBCgoKDg0OFBAQFCwcHBwsLCwsLCwsLCwsLCwsLCwsLCwsLCwsLCwsLCwsLCwsLCwsLCwsLCwsLCwsLCwsLCwsLP/AABEIAMIBAwMBEQACEQEDEQH/xAAbAAACAwEBAQAAAAAAAAAAAAACAwABBAUGB//EAEIQAAICAQIDBQUDBwsFAQAAAAECAAMRBBIFITEGE0FRYRQicYGRMqGxByQzc3Sz4SNCQ1JTYoKissHwFSU0ctEW/8QAGwEAAwEBAQEBAAAAAAAAAAAAAAECAwQFBgf/xAAuEQEAAgIBBAEDAwMEAwAAAAAAAQIDEQQSEyExBTJBUQYiQhQjMxUkYXEWUoH/2gAMAwEAAhEDEQA/APMB+QGOmcnnzn27wBAwAswJYMoDBgAtJADJVCxAKIiBdlWZM12uLMFtRHWc96S3i2yipkQpFuIldUwnTQuuld+Uzjhftx8Id8dtPbG/5iHek+3Al1zxd2S7UGLrXPQCPuSXbguxnbrFO5OKxAErwZMVVMttYm0QzmTQsrSdiVY9FMn08pUIltqMbOWpTFKAu8g1C3HSKVw6XD7W97a+z3c9Ac48PvnNkhrWdOjscnabQQRz5DH2tuJkqbGpWR/Jh/dwD0GOZGfpFMRr0OpprRwAO9wAPEDHhy++ZyuJ00rYcDLr09JOht8eVp7jGTFaCTMxwFgxkMQACYAJkyYlMRixAkxDRKasHrFNdqrbTJdpCOY5jymc0bRdlavzkTRcWV3QmU0XtBp89Iu0OqFHTkQ7UjqEtZj6NDbRWMS6wi0nLXmao2nc4k9JbMUy4Ts5Yy2NBApkxRGmZaKjBLQbAISWiDbJVoSNmIOlpWGB5zO1RttWZ6LY1EUjy1IvLMzmIXEzK8xahT5erT0Yk9DVpW06MVo4LQ1MZGnIx6jI9R5x7IBMWwHMmVQtTASYDBK8xhcAmITBbC9IPWRNVxZkspI+EzmrWLLrSOIE2NFcqal1F314wQpAxzPXJ8/SRo+oIMIgxKTHBH1tmVDOWgUiPSdp3Q9YaGzET1+sNFsRXHrAtlNqCOin7omkQSbXPWTKumDF9eUQmGqmweYjZy3VuPAyZS3U3eBkTBNSGRNTPWzliRMKiQ74tHt8xUzsiW2hq0qJKYGrS4lMwYGhtOhd5/z0hspgO+GxEJuiPQ1hAk1YyXmBLBjAg0ZaETAFtJk4kGJOlGpAh4hoiLdOD05RaXFwqh6GLRxYxFlQi0tMpCIOfOAOK+UEjEAXZVn0kTDStiG0584tH1iq0uesWi62+vSr5Rpm4jph4Ej4SdJ2ZWCIG0JaRFMAwXGRMHsQuMNDb54DKiXUYsuCNUSoRIwsslERSARBBEZ1cqCk8RpDALMYUDGRiwKTU5c/x5xFsL1xaPZYMSjAYEIQSsCGjXtgNixGSCAPUwSNRAhYiG1gRDcmoIAxYkiik1RGvMkCVoAe4Q0HgQJMO0xRNII+uVCJNEpKzAwYgAhJMGaolwUjzHpKQCxy6fCBKAgDUEaZPURo2thCYOJJdJEwuJCIjEDGBboENWgQ4BCsAOswKTgYEIGJIxEBCAEsQkUC2uSpWYBYMAvEQeM2RadogspMmLKgjJSVRhUAsRaAsyoKRCMhAQAgIJGFjISiAk5RBAiIwWyyZVEksJKokSmAMAgEZIEpSRAG7xDZoDBJitAaGDFstGAxJEDAGLADERaCxgqCsxASPEDw0QePIjde0jIQMewJTHtMwMR7JeIxte2A2gWCdiAjAwIwMCCZFiOE7MrWMTI8Y5QSkAm2LRl2JJVBHSJZ9ZgQhGlbLFI2DbJNROIAHeQVprSwYgUwLfBOjUaBaM3wSgeICJgAkRGWBHAOVhEbyxg6YVmAVmIIGjBqPHCZNBmkJGDGSAwJcAIQAwYFKyYJULMStnoQtzEnQw0AapjJVnOI4lmZZOlxKVnBiM0840mFsxBRgNgcQk4lkcYmcy0gyl+XjnPyxDZTBuZSZNqYxploWJIhDQHmBCERic8ojgiI9PNmN0KiMJgAxbPQ6zKhMw0AzSJRpYaMtCUxkYsCEYAprMRbVoJvkxbY6U3ytnoyto4Ro9GjRMGK0aR5gAkRSosrJlS1MQHmMjFXlnwgSbYhtm1Ccj5iRMNKyzV9ZMKlqWUiTqusomhYJQwJYMRHKYjUWknACYKeZzBukBtRimdGUTJ20iB1CVCZaRNIZSoSiGsZSckadrMJGyqNLbc/d0o9j4JCICTgdTOfLkikbltSOoqrR2tW9y1uaq2VHswdqM3QE/MfWZd6m4rvzLWcfja6hOqrCTMS0ydWZSDVMEmAw2lcQViColW2T6PaREIGMGLAktRT59OfxkSdWFqsHlJbNOnUZGY0yc64PKOEjUHGeeM4zjlmG0ymY4IdYhIO2DEWz0QZIVA3mgZMurT0nYhtM150+rrrevUr3SWMBuptPJSreGenxxOPmdcVi1Z9LxxH3crjHDX0t9unsHvVuQDy99f5rfMYM1w5oyY+o7U1Lt9rdBTotFo9P3SHWWodTqbsDvEXqtYPgMnH+H1nDiyWvktO/C7REQwdp+A+wXV1d53pspS3O3bjcSNuMnPSdXH5HcraZ8RCbU+x/HeAex00Nbb+c3KLG0oX9DWc82bPXoMfHyl8flTltMRXxDO2PTpnsxoqaNNbrNdZU2qqW1K007WYBAJGRnpkTGeblve1cdN6axhp07tJer7K1tRZqdBqhq66hm2soa7q18Tg9fE9B0lY+daLRTLXUs7YYmP2yxdnuC2aywpXtVUXfba32ak8z5/D0M6uRyq4Y3MeZ9MaYuqXXbgnDNwrPEbC5IXK6ZjXuJx1x0z6zjnlcmKzbt+G8Yscz7ee7R6KzhmrsrruYvWgIuTNbFXXJHI8pdMvfx7tCumKSb2m4VZw8pphe9leoqTUOmCiFs8srk5xjrI4toyzvX0nedG8f4F7H7P/ACned/p1v+zt25xy68+s6uLyu7No16YZMfTESnCOCe0Uay/vNnslfebdue85HlnPLpHn5fbvSmvYpj6o2nZ3gVmssZUKolY323N9mtfX16/SVyOXGCPW5lNMfVMu3XwfhhYVjiNhcsFBXTsULE4GDjHj5zknl8mKzbt+F9rHvU2crj/DPZNRZQX37Nvv4253KG6fOdnFz9+nVrTDLj7dtOdmdMyy1p6PhnZxTQNTq7xpaX5V+6Xst9VUeH1nm5edaL9vFXqmHVj4sdO7SzcV0eiVN2m1b3PuANT0tXyPiCZeHLnm2slNQi+OkR4snZzgy6o3F7e5SirvXcpvG3PPx+MOXybYZr0xvYwYuvczLqaHsvpNQxSjiC2OEZ9g07A7RjJyT6ic1udlrETbHp0f01LepcXgWlGovppzt71iu7GduFJ6fKdmbP0YuvTmpji1+kPEKO7tsqHvbLGrBxzba2OkeLL144vJWp021Ddx/sw+k01F9je/c4U04/R5Qt18TynLi5vdyTWI9Oi2GaV6pZG4Nt0Sa3f9q4091t6deec+kv8AqpjN29I7W6dSdnuG+16hKN/d7wx37d2Nqk9Mjyl8jP2aTYsdOq0Qml0N1l3s1eSWsICnkDtz758hgZjnPWuPuWT25m01di7guhpJrv17d6OTLVQzqreWRnnOX+rz380x+GvYxx7kjjvB00ooeq7vq9QpsrYpsIA24/ETXjcu2XdbRqYZ5sNaREw2V1p/0uy4qps9pC94QNwBI8Zla8xy4rvwulY7MzLzLvmeg59BzAaeZUyInbp2YrfIjmCPA+ceurwb6lwjS08WTRay5lFugYJrQeXfIilkY/MA/Np4WbrwWtjj1LriOqIl4HtVxQ6y/Uag5xZnuwf5tQGEH0/Ez0+Ph6MTnyTuX1Hib8PXiWj9pWz2nuKhU5P5uPtbNw885+6eTWMnbv0+tuncRMbfO+2Nd663UDU87S5O7+a1Z+wV/u4wJ7PBmk4f2uTPM9Tr9ux+bcG/YR/pqnP8fM93J/2vP4pA/wAlwPtGpz+jGkfvPLGRjP8Am++P5SPon77LjedyZ2YGOE8UKfbxWDjr3eBn7i0z5Fv7+HfpePXTZ5jTtmyv9bX/AKxPV5HjDfx9nFjt++HS/KwP+4X/AKmv93PL4Ou1O3bm9tX5Uv8AydJ+xV/iYvjv5pzR6eg7Vtw8JoPbF1LP7FXs7gqBswOuT1zMOL3uq/a/LXL0ajqL4UdEeH8W9iGoH5ue878qf5jY24+ceWM3exxkKvT27dLBwEY4PxMp9vvaw+Ovd+5n5YLffN+VH+5pEscP+OzznDf01P66r94J6nIn+zfX4ctPrjy7H5RG/wC46j4VfulnJ8X/AIW3I+t5otPQtPjbD7w+kdqzodui9pfVKPZV7ruFQ1lcDPUden3T5/iTm7l+3re/u9LL0dEdXp4riraUOvsjXMm33jcFDbs+GB0ntcfvbnuxDzsk4/VXc4D/ACfDeI3HkbimlTwyT1+5pw8uevk46fjy2xeMVpN/J0Pzx/2W7/Ukr5TXbrr8nxfcuZ2H/wDP0n6xv3bw5k/7YsH+V6AaZNNbquIakZ26i8aSk8u+t3sN/wAB/HynDXJbLSmKv/1vNIpabWZu0Wpsu4VpLbCWd9ZYzN8RZyHkPCXxscU5M1j7Hlv1YttWhbTDg9R1QtNftTY7nG7flsdfDrJz9f8AVT0ezprs+Texx4b7ZV7MNWLsWbe9K7MbDnOPTMnlRn7f9zWlYpxzaOlm7Dapm12oQ43JXqjWcDcW7wePjK5P+GiMeuuzx4Pve8SMsdx6kEnn856+LXbrFXHk31PU9qmxpOE/src/PlXPP4X+fI35HnFVz14svsDaXa29rxaG5bcDHL7ptbBM54yR6Z0vHR0uKxnXE78shAxk4Gp0dlRw6keTDmp+c8ni/JYs8eJenl4t8fjRYM9PfhzzGvb12r7U0rpDo9BpzpktA9psdt1lpxzAPl8fCcNOJa2TryTtc5NV1DzLcwR5giehNfGmG5d3tTx1dbclqo1eylKsFgSSpPPI+M5+Lxu3Fot92mTLvzBvG+0K6vTUV21MdVQNo1QYYsr/AKrDrnofj8ZOLi2x3tMT4lNssX09Tx7V6NNLwpNZp3uDaJCllT7LKsImR6g8vpPPwY8tsmTt215dVuiKxtw9Z2loSh9Nw/Ttp0u5XXWPuudf6ufLqJ204eS14vltvTnvmisarDB2b48+jsZgotqtXu7qW6WJz+h5n6mdXJ4sZojU6mGVM0xPl1DxnhdZ72nQWtb9pa7bc0I3UHAJyBOSeNybR0WyeG0Zsceoc3tnxmjXlLlpenUFdtzFw1bgLgbR8ZXH4t8O6zO4LJli5ParjS66ymxazWK6FpwxBJ2k8+UvicacXVufZZMkW1o/tHxoaz2bahr9n060nJB3kY97l8JfD43am0zPtGbJ16/4XwbjA0+n1tBQsdXWEDAgCvkRk+fWPkcacmSl4n6Spl6azH5F2a462jez3BbTcNt1LdHXnzHrzj5XDjNETE6mCxZZpM79N44zw2pu8o0NrWg7kW+3NSN4cgT0nNPG5Nq9Nr+GsZMfiYq5/a/jlGsdbq6XqvYAXkuCjbVwu0f7+gl8Tj3wTMTPgZLxf7PPq89De2OnqOG9p6jp00uu051NNf6F0bZdUPIH+M87LwrRfrxW1Mtq5Y1q0bI12r4eyBNLpr63Z13WXW7yFzzUAHHPMqtOTXc2sm3b9RV6ztBr9DpsaBtG71VFbV23FQXdcknxJ5mcXHw5s0zli3ltfLipHT0sPCu0mh0776dDYrMprLG/d7rYzyPwm2fh8i1f3X3ryzxZsdfVWfi4p4dxOp6az3VSpZ3QYkksjA+8fjFirfkceaTJ3mtMnVEOV2j4++tuNjjagG2qrORWvj8yeZM6uJxowR/ynLl6zNVxsWaKjSbGBptaw2ZGGyG5Y/xRV4+s9sn5K2X9kVS7jAbQJo9hBS83d5kYI58sfOT/AEs9+cmy7v8Ab6Q9meJDS6mu8qXCBhsBAJ3KR1M15eGc1OmJTiydFoln0fEX0+pGpq5MLHfaejBicqfTBmd+NFsUUlXe1aZh3L+NcMubvbNFaLidzoloWp38TyOfunNXByKx0Rfw171J+wON9o9PqtOlbaZqraPd05qYd0iHGVI69AOUrBxcmLJ1Rb/sZMtb11pza9Xp/ZTV3J9o3hhqM8gmfs4nTNMnd6urx+GHVEV1pz3InQzUHgHXKhuTAEHqCMz8lx3tTzWdPvbVi3uGS3gtD9AUP9w4H06T0sPzXIxfy3DjyfH47M9nZj+pb8mX/cT08X6nmPqhx3+J/BLdnLx0KN8Gx+InpY/1Nxp9+3Jb4vLBTcG1C/0TH/1wZ24/neLf+WnPfgZa/Yh9LYud1bj4o2PwnZX5Lj39XhzTxske6tOv4rdetKWsGXTp3VQAA2py5fcJeCMVZm1J9leba1MMU69xP3c9hKZUJ0smA0EiK0LiFCKIM5ZUeEyKCULRgtmimVQy2vMpny1rC6pWyk6XCNCRzK9xom2zVPY26x2sc4BZ2LMcdOZk0pXHGqwm25EsqY37T6N1Ooew7rGZ2wBudixwOgyZlXHWkajwqbzLGRGNiWKT2OEASGEkNtOxBbwHU5iUztyk7CMfGAhKTzAJxk9fKAmTbVGSAcgHkfP1gIDiBuolk/JdPvTVaRMBqqeYzC4aEaRMFJ6GT6+5ePwaph1Xj1JTWs/YFmnrf7SI3xUGb153IpH7cksbcfHb3Vks4Fpm/owp81JE9DD8/wAvHH1bc1/jsNvsxX9lkPOuxl9GAYT1uP8Aq3LXxkrtx3+GrP0y5uq7PXp9kBx/dPP6Ge3x/wBUcbJ4t4cGX4vLT1G3JvpZDh1ZT6jE9rFzsGWN1tDiyYL09wATpiYn1LL17MUyoRMwIGTN6x7ko8/YaUs32VZvgCZz35mCvuzWuG9vUHrwXUt0qb4nAH4zgzfOcTH7s68fAy2+w6+y2pbrsQerZP3TgyfqbixHh1U+Nyt+n7INj3rQD6KTPPt+rKxPiro/0mZ9y0f/AJAf23+T+MX/AJfH/oX+kT+Qnsj5Xf5P4xx+sI35oX+jz+SbOzFy/ZZGHxKn7534P1Xx7fX4c+T4m8epZbeH6hOTVuB5gbhy+E9fD8zxM3q7gycHLX7EZnoUzY7+YttyzS8eOlTjlKmBG/uWIjXiILziIIWMDgDyTRTA1QI5YxCSQ0Bp+VafeNVbTOThpqMymFw11mZyDkaZyDVMQMUyNEMGTJDBiCQEqdAwwwBHkRmb4s+TH9NtM7Yq29wxW8H07HJqX5ZH4TuxfMcrH/OWFuFit9gjgWmH9Ev1M6Z+e5c/zR/p+L8NFPD6V5ipB/hB/GceT5TlZPd1xw8VfVWxceAA9AMTjvnyW92axjrHqEmUzM+16SI0BjAwYBRgQTEYlaVFrR6kprE+4A+nrf7aK3xAM6cXOz4vpuxtxsdvdWO7s/p26BkP91jj6Gevg/U3Kxxq07cWX4rFb052o7KnqlgPoy4+8T18H6ur4i9XHk+H/EuZquEX1g5QsP6y+8J73G+d4uf+Wpedl4GWnuHMnq0yVtG4nbltSa+4WJoWhHGPWKQVEYxAhAwCEwDRPyp941UzOTaq5nKoaazMpgz1MzmAapiBiyZIeZIFmLRDgSRQFSgm6AXmAGDJCxAlmIBMYDvlhBZFoJY3T16cxDpNN2ORh0kND5SZgaaOQA55yPpImC0oNGQo6zqdx4TMbczifBqrgTjY/g6jHP1HjPZ4PzObjzETO4cmfiVyw8lxLhttB95SV8HXmp+fhPvvj/mcPJiI3qXgcjhXxT6YwJ6+4+zh++gYgaAwkxiBTpqq04IB3dYuo4pZG5GflcPupOpskTBNlbTOyoPraZypoQzPRmq0mYIxWkSDAYiGDEQwYgmYBTGMFlowgePQNV5OgMNFoLDREuEAqxZpALdCACeh6HzjMkvK0au8i0bRTqMDEUwR625mcwQw0hI1aMpHmPYjwXZWGGCAQeoIyJeLLak7idFNIt9Ti67s9U3NM1nyHNfpPo+H+o8+HUX8w87P8ZjvO6+HKu7P2rnaVceecH6T6HB+psF4/dGnm5PiskfTLF/0bUf2Z+onZHz3EmPqZT8bmb9J2dc87GCDyHNv/k87l/qXHWusfl0Yfi7zP73Yr4TQABszjxJOTPnL/OcqbTMWerX47DEQ8xaJhDuVQecLQUN9UytCoPQzKYNorMiYMwGLQGDJmAajSZqUmgydEMGSF5gAmAJsl1BJsxK0DK7otAwWSZg9GLZJmCmD63ERBeVAZ7JQZL0PUS4NVd+QARgjx849Gcj8iBj3iOZ8MevhDRrV8HGc4OMg5BmcwNNdbzPSZg5TEnQ8xEsQCGESC2SXEnsoStyEZpQSAePtWejVUkgY+sqSbaWmUiD1MzlTQhkGcpkyBREm4iIjq7YpgGhpEwBbpOghMcQCrZcBguPOa1gLpaFqhozI6QtXimA1UtMpgGMY4BZECCUjiTRahzO0Hl98vYYUfaSHBxjljzlbOD1wekiTaKxiZyUtFYOM+UnRaMUxaLQokpmASMFWLKgFSzXmAeWcT0YlTMyyiPpkyIalmUmehmZmpJBgiAsQIGIAaPED1MjQXAKaESbNdXmXEhnCkdOc0JAHjB1NZ8ZEhtTlMpgL3RaCwYaAoBIAiyvMcSCduJRtNLZkTAGbMRaAkui0RqvFMEvdJJYaA0hOY4Gmd5oA7o9G8yZ3wZbCVCV1mKT211mZyZymZSDkMmQYpiAwYgowCCANQxSByZCwIgIpH1BWweUOsKKDyj6goiAVugEBhohqYjM3nGPDrEQcwCjHAZrjKgwVXYl9IONkjpCu9EWgal0U1B4eRMDSi8Wi0sPDR6Kd5cEACUHnTO2DViVCQwB1TSZg4aVMzmFGIZEwRoMQGJOguAXEBKYpBoMkDBiAsyQmYBWYwAmXAKZoyUHgZymSDBESQAHgGW6aV9mx7+c1mA0K0nQEJIEIBorPKZzAMxFoJiGgHErQFvHmIDTzbTtAZRSqBDrhJtKzOTOSZyDBJBgikLEQSAEIpBiyQYIpC5ISAUYwBpcAkwChGD65MgwSQKBBaAZb5pX2bnv1m0hoHT5SQgikGLJDXT0kSDhJCNHAYdWxx1lwbKIw/9k="/>
          <p:cNvSpPr>
            <a:spLocks noChangeAspect="1" noChangeArrowheads="1"/>
          </p:cNvSpPr>
          <p:nvPr/>
        </p:nvSpPr>
        <p:spPr bwMode="auto">
          <a:xfrm>
            <a:off x="4384675" y="-1150938"/>
            <a:ext cx="3619500" cy="271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pic>
        <p:nvPicPr>
          <p:cNvPr id="21508" name="Picture 6" descr="http://dzherelo.org/files/news/2014/march/9b04fce901a2716d22afcdced5325c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380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07288" cy="1512168"/>
          </a:xfrm>
        </p:spPr>
        <p:txBody>
          <a:bodyPr numCol="2">
            <a:normAutofit fontScale="90000"/>
          </a:bodyPr>
          <a:lstStyle/>
          <a:p>
            <a:pPr algn="l"/>
            <a:r>
              <a:rPr lang="uk-UA" sz="1800" b="1" smtClean="0"/>
              <a:t>     </a:t>
            </a:r>
            <a:r>
              <a:rPr lang="uk-UA" sz="2000" b="1" smtClean="0"/>
              <a:t>Національна школа суддів України </a:t>
            </a:r>
            <a:r>
              <a:rPr lang="uk-UA" sz="1600" b="1" smtClean="0"/>
              <a:t>     </a:t>
            </a:r>
            <a:r>
              <a:rPr lang="uk-UA" sz="1300" b="1" smtClean="0">
                <a:solidFill>
                  <a:schemeClr val="tx2"/>
                </a:solidFill>
              </a:rPr>
              <a:t/>
            </a:r>
            <a:br>
              <a:rPr lang="uk-UA" sz="1300" b="1" smtClean="0">
                <a:solidFill>
                  <a:schemeClr val="tx2"/>
                </a:solidFill>
              </a:rPr>
            </a:br>
            <a:r>
              <a:rPr lang="uk-UA" sz="8800" b="1" smtClean="0">
                <a:solidFill>
                  <a:schemeClr val="tx2"/>
                </a:solidFill>
              </a:rPr>
              <a:t/>
            </a:r>
            <a:br>
              <a:rPr lang="uk-UA" sz="8800" b="1" smtClean="0">
                <a:solidFill>
                  <a:schemeClr val="tx2"/>
                </a:solidFill>
              </a:rPr>
            </a:br>
            <a:endParaRPr lang="uk-UA" sz="270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16832"/>
            <a:ext cx="8568952" cy="4608512"/>
          </a:xfrm>
        </p:spPr>
        <p:txBody>
          <a:bodyPr>
            <a:normAutofit/>
          </a:bodyPr>
          <a:lstStyle/>
          <a:p>
            <a:pPr algn="ctr">
              <a:buClr>
                <a:schemeClr val="hlink"/>
              </a:buClr>
              <a:buSzPct val="80000"/>
              <a:buNone/>
              <a:defRPr/>
            </a:pPr>
            <a:endParaRPr lang="uk-UA" sz="3600" b="1" i="1" dirty="0" smtClean="0">
              <a:latin typeface="Batang" pitchFamily="18" charset="-127"/>
              <a:cs typeface="Arial" pitchFamily="34" charset="0"/>
            </a:endParaRPr>
          </a:p>
          <a:p>
            <a:pPr algn="ctr">
              <a:buClr>
                <a:schemeClr val="hlink"/>
              </a:buClr>
              <a:buSzPct val="80000"/>
              <a:buNone/>
              <a:defRPr/>
            </a:pPr>
            <a:endParaRPr lang="uk-UA" sz="3600" b="1" i="1" dirty="0" smtClean="0">
              <a:latin typeface="Batang" pitchFamily="18" charset="-127"/>
              <a:cs typeface="Arial" pitchFamily="34" charset="0"/>
            </a:endParaRPr>
          </a:p>
          <a:p>
            <a:pPr algn="ctr">
              <a:buClr>
                <a:schemeClr val="hlink"/>
              </a:buClr>
              <a:buSzPct val="80000"/>
              <a:buNone/>
              <a:defRPr/>
            </a:pPr>
            <a:r>
              <a:rPr lang="uk-UA" sz="4000" b="1" i="1" dirty="0" smtClean="0">
                <a:latin typeface="Batang" pitchFamily="18" charset="-127"/>
                <a:cs typeface="Arial" pitchFamily="34" charset="0"/>
              </a:rPr>
              <a:t>ДЯКУЄМО ЗА УВАГУ!</a:t>
            </a:r>
          </a:p>
          <a:p>
            <a:pPr algn="ctr">
              <a:buClr>
                <a:schemeClr val="hlink"/>
              </a:buClr>
              <a:buSzPct val="80000"/>
              <a:buNone/>
              <a:defRPr/>
            </a:pPr>
            <a:r>
              <a:rPr lang="uk-UA" sz="3600" b="1" i="1" dirty="0" err="1" smtClean="0">
                <a:latin typeface="Batang" pitchFamily="18" charset="-127"/>
                <a:cs typeface="Arial" pitchFamily="34" charset="0"/>
                <a:hlinkClick r:id="rId2"/>
              </a:rPr>
              <a:t>nstefaniv</a:t>
            </a:r>
            <a:r>
              <a:rPr lang="uk-UA" sz="3600" b="1" i="1" dirty="0" smtClean="0">
                <a:latin typeface="Batang" pitchFamily="18" charset="-127"/>
                <a:cs typeface="Arial" pitchFamily="34" charset="0"/>
                <a:hlinkClick r:id="rId2"/>
              </a:rPr>
              <a:t>@</a:t>
            </a:r>
            <a:r>
              <a:rPr lang="uk-UA" sz="3600" b="1" i="1" dirty="0" err="1" smtClean="0">
                <a:latin typeface="Batang" pitchFamily="18" charset="-127"/>
                <a:cs typeface="Arial" pitchFamily="34" charset="0"/>
                <a:hlinkClick r:id="rId2"/>
              </a:rPr>
              <a:t>gmail.com</a:t>
            </a:r>
            <a:endParaRPr lang="uk-UA" sz="3600" b="1" i="1" dirty="0" smtClean="0">
              <a:latin typeface="Batang" pitchFamily="18" charset="-127"/>
              <a:cs typeface="Arial" pitchFamily="34" charset="0"/>
            </a:endParaRPr>
          </a:p>
          <a:p>
            <a:pPr algn="ctr">
              <a:buClr>
                <a:schemeClr val="hlink"/>
              </a:buClr>
              <a:buSzPct val="80000"/>
              <a:buNone/>
              <a:defRPr/>
            </a:pPr>
            <a:r>
              <a:rPr lang="en-US" sz="3600" b="1" i="1" dirty="0" smtClean="0">
                <a:latin typeface="Batang" pitchFamily="18" charset="-127"/>
                <a:cs typeface="Arial" pitchFamily="34" charset="0"/>
              </a:rPr>
              <a:t>a</a:t>
            </a:r>
            <a:r>
              <a:rPr lang="uk-UA" sz="3600" b="1" i="1" dirty="0" smtClean="0">
                <a:latin typeface="Batang" pitchFamily="18" charset="-127"/>
                <a:cs typeface="Arial" pitchFamily="34" charset="0"/>
              </a:rPr>
              <a:t>lbi_k@</a:t>
            </a:r>
            <a:r>
              <a:rPr lang="uk-UA" sz="3600" b="1" i="1" dirty="0" err="1" smtClean="0">
                <a:latin typeface="Batang" pitchFamily="18" charset="-127"/>
                <a:cs typeface="Arial" pitchFamily="34" charset="0"/>
              </a:rPr>
              <a:t>ukr.net</a:t>
            </a:r>
            <a:endParaRPr lang="uk-UA" sz="3300" dirty="0" smtClean="0"/>
          </a:p>
        </p:txBody>
      </p:sp>
      <p:pic>
        <p:nvPicPr>
          <p:cNvPr id="4" name="Рисунок 3" descr="http://www.nsj.gov.ua/images/logo/logo3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6445" y="620688"/>
            <a:ext cx="1728192" cy="10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3" y="889833"/>
            <a:ext cx="3584575" cy="4692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957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uk-UA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Ранг країн (167) в світі за ІСК (2015)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1403648" y="1341438"/>
          <a:ext cx="6624735" cy="5183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986" name="Group 2"/>
          <p:cNvGraphicFramePr>
            <a:graphicFrameLocks noGrp="1"/>
          </p:cNvGraphicFramePr>
          <p:nvPr>
            <p:ph idx="4294967295"/>
          </p:nvPr>
        </p:nvGraphicFramePr>
        <p:xfrm>
          <a:off x="107950" y="44623"/>
          <a:ext cx="9036050" cy="6950648"/>
        </p:xfrm>
        <a:graphic>
          <a:graphicData uri="http://schemas.openxmlformats.org/drawingml/2006/table">
            <a:tbl>
              <a:tblPr/>
              <a:tblGrid>
                <a:gridCol w="5457825"/>
                <a:gridCol w="3578225"/>
              </a:tblGrid>
              <a:tr h="228506">
                <a:tc>
                  <a:txBody>
                    <a:bodyPr/>
                    <a:lstStyle/>
                    <a:p>
                      <a:pPr marL="342900" marR="0" lvl="0" indent="1079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Країн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(1</a:t>
                      </a: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1079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Місце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/ </a:t>
                      </a: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Бали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76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Естонія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 </a:t>
                      </a:r>
                      <a:r>
                        <a:rPr kumimoji="0" lang="uk-UA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uk-UA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76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Литва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/ </a:t>
                      </a:r>
                      <a:r>
                        <a:rPr kumimoji="0" lang="uk-UA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endParaRPr kumimoji="0" lang="uk-UA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54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Латвія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 </a:t>
                      </a:r>
                      <a:r>
                        <a:rPr kumimoji="0" lang="uk-UA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kumimoji="0" lang="uk-UA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54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Грузія</a:t>
                      </a:r>
                      <a:endParaRPr kumimoji="0" lang="uk-UA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/ </a:t>
                      </a:r>
                      <a:r>
                        <a:rPr kumimoji="0" lang="uk-UA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kumimoji="0" lang="uk-UA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54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Вірменія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 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 </a:t>
                      </a:r>
                      <a:r>
                        <a:rPr kumimoji="0" lang="uk-UA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76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Молдова</a:t>
                      </a:r>
                      <a:endParaRPr kumimoji="0" lang="uk-UA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/ </a:t>
                      </a:r>
                      <a:r>
                        <a:rPr kumimoji="0" lang="uk-UA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76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Білорусь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 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 </a:t>
                      </a:r>
                      <a:r>
                        <a:rPr kumimoji="0" lang="uk-UA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76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Азербайджан, Росія</a:t>
                      </a:r>
                      <a:endParaRPr kumimoji="0" lang="uk-UA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/ </a:t>
                      </a:r>
                      <a:r>
                        <a:rPr kumimoji="0" lang="uk-UA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kumimoji="0" lang="uk-UA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54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Казахстан, Киргизстан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 </a:t>
                      </a:r>
                      <a:r>
                        <a:rPr kumimoji="0" lang="uk-UA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76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Україна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130 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uk-UA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27    </a:t>
                      </a:r>
                      <a:r>
                        <a:rPr kumimoji="0" lang="uk-UA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142 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uk-UA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26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76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Таджикистан</a:t>
                      </a:r>
                      <a:endParaRPr kumimoji="0" lang="uk-UA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 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 </a:t>
                      </a:r>
                      <a:r>
                        <a:rPr kumimoji="0" lang="uk-UA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54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Узбекистан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153 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 </a:t>
                      </a:r>
                      <a:r>
                        <a:rPr kumimoji="0" lang="uk-UA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224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Туркменістан</a:t>
                      </a:r>
                      <a:endParaRPr kumimoji="0" lang="uk-UA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/ </a:t>
                      </a:r>
                      <a:r>
                        <a:rPr kumimoji="0" lang="uk-UA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uk-UA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07288" cy="1512168"/>
          </a:xfrm>
        </p:spPr>
        <p:txBody>
          <a:bodyPr numCol="2">
            <a:normAutofit fontScale="90000"/>
          </a:bodyPr>
          <a:lstStyle/>
          <a:p>
            <a:pPr algn="l"/>
            <a:r>
              <a:rPr lang="uk-UA" sz="1800" b="1" smtClean="0"/>
              <a:t>     </a:t>
            </a:r>
            <a:r>
              <a:rPr lang="uk-UA" sz="2000" b="1" smtClean="0"/>
              <a:t>Національна школа суддів України </a:t>
            </a:r>
            <a:r>
              <a:rPr lang="uk-UA" sz="1600" b="1" smtClean="0"/>
              <a:t>     </a:t>
            </a:r>
            <a:r>
              <a:rPr lang="uk-UA" sz="1300" b="1" smtClean="0">
                <a:solidFill>
                  <a:schemeClr val="tx2"/>
                </a:solidFill>
              </a:rPr>
              <a:t/>
            </a:r>
            <a:br>
              <a:rPr lang="uk-UA" sz="1300" b="1" smtClean="0">
                <a:solidFill>
                  <a:schemeClr val="tx2"/>
                </a:solidFill>
              </a:rPr>
            </a:br>
            <a:r>
              <a:rPr lang="uk-UA" sz="8800" b="1" smtClean="0">
                <a:solidFill>
                  <a:schemeClr val="tx2"/>
                </a:solidFill>
              </a:rPr>
              <a:t/>
            </a:r>
            <a:br>
              <a:rPr lang="uk-UA" sz="8800" b="1" smtClean="0">
                <a:solidFill>
                  <a:schemeClr val="tx2"/>
                </a:solidFill>
              </a:rPr>
            </a:br>
            <a:endParaRPr lang="uk-UA" sz="270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060848"/>
            <a:ext cx="8568952" cy="40653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uk-UA" sz="1000" b="1" dirty="0" smtClean="0"/>
          </a:p>
          <a:p>
            <a:pPr marL="0" indent="0" algn="ctr">
              <a:buNone/>
            </a:pPr>
            <a:endParaRPr lang="uk-UA" sz="3600" b="1" dirty="0" smtClean="0"/>
          </a:p>
        </p:txBody>
      </p:sp>
      <p:pic>
        <p:nvPicPr>
          <p:cNvPr id="4" name="Рисунок 3" descr="http://www.nsj.gov.ua/images/logo/logo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6445" y="620688"/>
            <a:ext cx="1728192" cy="10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89834"/>
            <a:ext cx="3584575" cy="46926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55576" y="2132856"/>
            <a:ext cx="806489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v"/>
              <a:defRPr/>
            </a:pPr>
            <a:r>
              <a:rPr lang="uk-UA" sz="3200" dirty="0" smtClean="0">
                <a:latin typeface="Arial" pitchFamily="34" charset="0"/>
                <a:cs typeface="Arial" pitchFamily="34" charset="0"/>
              </a:rPr>
              <a:t>7.04.2011 – глава 13-А КУпАП «Адміністративні корупційні правопорушення»</a:t>
            </a:r>
          </a:p>
          <a:p>
            <a:pPr marL="571500" indent="-571500">
              <a:buFont typeface="Wingdings" pitchFamily="2" charset="2"/>
              <a:buChar char="v"/>
              <a:defRPr/>
            </a:pPr>
            <a:r>
              <a:rPr lang="uk-UA" sz="3200" dirty="0" smtClean="0">
                <a:latin typeface="Arial" pitchFamily="34" charset="0"/>
                <a:cs typeface="Arial" pitchFamily="34" charset="0"/>
              </a:rPr>
              <a:t>18.04.2013  - виключено ст.ст.172-2, 172-3  КУпАП</a:t>
            </a:r>
          </a:p>
          <a:p>
            <a:pPr marL="571500" indent="-571500">
              <a:buFont typeface="Wingdings" pitchFamily="2" charset="2"/>
              <a:buChar char="v"/>
              <a:defRPr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14.10.2014 - глава 13-А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КУпАП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«</a:t>
            </a:r>
            <a:r>
              <a:rPr lang="uk-UA" sz="3200" dirty="0" smtClean="0">
                <a:latin typeface="Arial" pitchFamily="34" charset="0"/>
                <a:cs typeface="Arial" pitchFamily="34" charset="0"/>
              </a:rPr>
              <a:t>Адміністративні правопорушення, пов’язані із корупцією» </a:t>
            </a:r>
            <a:endParaRPr lang="uk-UA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92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numCol="2">
            <a:normAutofit fontScale="90000"/>
          </a:bodyPr>
          <a:lstStyle/>
          <a:p>
            <a:pPr algn="l"/>
            <a:r>
              <a:rPr lang="uk-UA" sz="1800" b="1" smtClean="0"/>
              <a:t>     </a:t>
            </a:r>
            <a:r>
              <a:rPr lang="uk-UA" sz="2000" b="1" smtClean="0"/>
              <a:t>Національна школа суддів України </a:t>
            </a:r>
            <a:r>
              <a:rPr lang="uk-UA" sz="1600" b="1" smtClean="0"/>
              <a:t>     </a:t>
            </a:r>
            <a:r>
              <a:rPr lang="uk-UA" sz="1300" b="1" smtClean="0">
                <a:solidFill>
                  <a:schemeClr val="tx2"/>
                </a:solidFill>
              </a:rPr>
              <a:t/>
            </a:r>
            <a:br>
              <a:rPr lang="uk-UA" sz="1300" b="1" smtClean="0">
                <a:solidFill>
                  <a:schemeClr val="tx2"/>
                </a:solidFill>
              </a:rPr>
            </a:br>
            <a:r>
              <a:rPr lang="uk-UA" sz="8800" b="1" smtClean="0">
                <a:solidFill>
                  <a:schemeClr val="tx2"/>
                </a:solidFill>
              </a:rPr>
              <a:t/>
            </a:r>
            <a:br>
              <a:rPr lang="uk-UA" sz="8800" b="1" smtClean="0">
                <a:solidFill>
                  <a:schemeClr val="tx2"/>
                </a:solidFill>
              </a:rPr>
            </a:br>
            <a:endParaRPr lang="uk-UA" sz="270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23528" y="2564904"/>
            <a:ext cx="3888432" cy="396043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Корупційне правопорушення</a:t>
            </a:r>
            <a:endParaRPr lang="uk-UA" sz="11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uk-UA" dirty="0" smtClean="0"/>
              <a:t>діяння, що </a:t>
            </a:r>
            <a:r>
              <a:rPr lang="uk-UA" u="sng" dirty="0" smtClean="0"/>
              <a:t>містить ознаки корупції</a:t>
            </a:r>
            <a:r>
              <a:rPr lang="uk-UA" dirty="0" smtClean="0"/>
              <a:t>, вчинене особою, зазначеною у    ч. 1 ст. 3 цього Закону</a:t>
            </a:r>
          </a:p>
          <a:p>
            <a:pPr>
              <a:buNone/>
              <a:defRPr/>
            </a:pPr>
            <a:endParaRPr lang="uk-UA" sz="900" u="sng" dirty="0" smtClean="0"/>
          </a:p>
          <a:p>
            <a:pPr>
              <a:defRPr/>
            </a:pPr>
            <a:r>
              <a:rPr lang="uk-UA" u="sng" dirty="0" smtClean="0"/>
              <a:t>кримінальну</a:t>
            </a:r>
          </a:p>
          <a:p>
            <a:pPr>
              <a:defRPr/>
            </a:pPr>
            <a:r>
              <a:rPr lang="uk-UA" u="sng" dirty="0" smtClean="0"/>
              <a:t> дисциплінарну </a:t>
            </a:r>
          </a:p>
          <a:p>
            <a:pPr>
              <a:defRPr/>
            </a:pPr>
            <a:r>
              <a:rPr lang="uk-UA" u="sng" dirty="0" smtClean="0"/>
              <a:t>та/або цивільно-правову </a:t>
            </a:r>
            <a:r>
              <a:rPr lang="uk-UA" dirty="0" smtClean="0"/>
              <a:t>відповідальність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2483768" y="1624420"/>
            <a:ext cx="4536504" cy="868476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Відповідальність </a:t>
            </a:r>
            <a:endParaRPr lang="uk-UA" sz="3600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>
          <a:xfrm>
            <a:off x="4283969" y="2492896"/>
            <a:ext cx="4402832" cy="403244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Правопорушення, пов’язане з корупцією</a:t>
            </a:r>
          </a:p>
          <a:p>
            <a:pPr>
              <a:defRPr/>
            </a:pPr>
            <a:r>
              <a:rPr lang="uk-UA" sz="2000" dirty="0" smtClean="0"/>
              <a:t>діяння, що </a:t>
            </a:r>
            <a:r>
              <a:rPr lang="uk-UA" sz="2000" u="sng" dirty="0" smtClean="0"/>
              <a:t>не містить </a:t>
            </a:r>
            <a:r>
              <a:rPr lang="uk-UA" sz="2000" dirty="0" smtClean="0"/>
              <a:t>ознак корупції, але </a:t>
            </a:r>
            <a:r>
              <a:rPr lang="uk-UA" sz="2000" u="sng" dirty="0" smtClean="0"/>
              <a:t>порушує вимоги, заборони та обмеження, </a:t>
            </a:r>
            <a:r>
              <a:rPr lang="uk-UA" sz="2000" dirty="0" smtClean="0"/>
              <a:t>вчинене особою, зазначеною у ч. 1 ст. 3 цього Закону</a:t>
            </a:r>
          </a:p>
          <a:p>
            <a:pPr>
              <a:buNone/>
              <a:defRPr/>
            </a:pPr>
            <a:endParaRPr lang="uk-UA" sz="800" u="sng" dirty="0" smtClean="0"/>
          </a:p>
          <a:p>
            <a:pPr>
              <a:defRPr/>
            </a:pPr>
            <a:r>
              <a:rPr lang="uk-UA" sz="2000" u="sng" dirty="0" smtClean="0"/>
              <a:t>кримінальну</a:t>
            </a:r>
          </a:p>
          <a:p>
            <a:pPr>
              <a:defRPr/>
            </a:pPr>
            <a:r>
              <a:rPr lang="uk-UA" sz="2000" u="sng" dirty="0" smtClean="0"/>
              <a:t>адміністративну</a:t>
            </a:r>
          </a:p>
          <a:p>
            <a:pPr>
              <a:defRPr/>
            </a:pPr>
            <a:r>
              <a:rPr lang="uk-UA" sz="2000" u="sng" dirty="0" smtClean="0"/>
              <a:t>дисциплінарну </a:t>
            </a:r>
          </a:p>
          <a:p>
            <a:pPr>
              <a:defRPr/>
            </a:pPr>
            <a:r>
              <a:rPr lang="uk-UA" sz="2000" u="sng" dirty="0" smtClean="0"/>
              <a:t>та/або </a:t>
            </a:r>
            <a:r>
              <a:rPr lang="uk-UA" sz="2000" u="sng" dirty="0" err="1" smtClean="0"/>
              <a:t>цив.-пр</a:t>
            </a:r>
            <a:r>
              <a:rPr lang="uk-UA" sz="2000" u="sng" dirty="0" smtClean="0"/>
              <a:t>. відповідальність</a:t>
            </a:r>
            <a:endParaRPr lang="uk-UA" sz="1800" dirty="0"/>
          </a:p>
        </p:txBody>
      </p:sp>
      <p:pic>
        <p:nvPicPr>
          <p:cNvPr id="4" name="Рисунок 3" descr="http://www.nsj.gov.ua/images/logo/logo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144" y="551157"/>
            <a:ext cx="1728192" cy="10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4087" y="853156"/>
            <a:ext cx="3584575" cy="469265"/>
          </a:xfrm>
          <a:prstGeom prst="rect">
            <a:avLst/>
          </a:prstGeom>
          <a:noFill/>
        </p:spPr>
      </p:pic>
      <p:sp>
        <p:nvSpPr>
          <p:cNvPr id="8" name="Стрелка вниз 7"/>
          <p:cNvSpPr/>
          <p:nvPr/>
        </p:nvSpPr>
        <p:spPr>
          <a:xfrm>
            <a:off x="3347864" y="4581128"/>
            <a:ext cx="288032" cy="4023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6516216" y="4581128"/>
            <a:ext cx="288032" cy="4023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312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 smtClean="0"/>
              <a:t>АДМІНІСТРАТИВНІ ПРАВОПОРУШЕННЯ, ПОВ’ЯЗАНІ З КОРУПЦІЄЮ</a:t>
            </a:r>
            <a:endParaRPr lang="uk-UA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82821652"/>
              </p:ext>
            </p:extLst>
          </p:nvPr>
        </p:nvGraphicFramePr>
        <p:xfrm>
          <a:off x="107504" y="1700807"/>
          <a:ext cx="8928992" cy="44866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0015"/>
                <a:gridCol w="7148977"/>
              </a:tblGrid>
              <a:tr h="4320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Номер </a:t>
                      </a:r>
                      <a:r>
                        <a:rPr lang="uk-U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статі</a:t>
                      </a:r>
                      <a:endParaRPr lang="uk-UA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Назва статті</a:t>
                      </a:r>
                      <a:endParaRPr lang="uk-UA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32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172-4</a:t>
                      </a:r>
                      <a:endParaRPr lang="uk-UA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b="1" noProof="0">
                          <a:effectLst/>
                        </a:rPr>
                        <a:t>Порушення обмежень щодо сумісництва та суміщення з іншими видами діяльності</a:t>
                      </a:r>
                      <a:endParaRPr lang="uk-UA" sz="1400" b="1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43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172-5</a:t>
                      </a:r>
                      <a:endParaRPr lang="uk-UA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b="1" noProof="0">
                          <a:effectLst/>
                        </a:rPr>
                        <a:t>Порушення встановлених законом обмежень щодо одержання подарунків</a:t>
                      </a:r>
                      <a:endParaRPr lang="uk-UA" sz="1400" b="1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08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172-6</a:t>
                      </a:r>
                      <a:endParaRPr lang="uk-UA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b="1" noProof="0">
                          <a:effectLst/>
                        </a:rPr>
                        <a:t>Порушення вимог фінансового контролю</a:t>
                      </a:r>
                      <a:endParaRPr lang="uk-UA" sz="1400" b="1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58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172-7</a:t>
                      </a:r>
                      <a:endParaRPr lang="uk-UA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b="1" noProof="0">
                          <a:effectLst/>
                        </a:rPr>
                        <a:t>Порушення вимог щодо запобігання та врегулювання конфлікту інтересів</a:t>
                      </a:r>
                      <a:endParaRPr lang="uk-UA" sz="1400" b="1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58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172-8</a:t>
                      </a:r>
                      <a:endParaRPr lang="uk-UA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b="1" noProof="0">
                          <a:effectLst/>
                        </a:rPr>
                        <a:t>Незаконне використання інформації, що стала відома особі у зв’язку з виконанням службових повноважень</a:t>
                      </a:r>
                      <a:endParaRPr lang="uk-UA" sz="1400" b="1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65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172-9</a:t>
                      </a:r>
                      <a:endParaRPr lang="uk-UA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b="1" noProof="0">
                          <a:effectLst/>
                        </a:rPr>
                        <a:t>Невжиття заходів щодо протидії </a:t>
                      </a:r>
                      <a:r>
                        <a:rPr lang="uk-UA" sz="1800" b="1" noProof="0" smtClean="0">
                          <a:effectLst/>
                        </a:rPr>
                        <a:t>корупції</a:t>
                      </a:r>
                    </a:p>
                  </a:txBody>
                  <a:tcPr marL="68580" marR="68580" marT="0" marB="0"/>
                </a:tc>
              </a:tr>
              <a:tr h="6979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172-9-1</a:t>
                      </a:r>
                      <a:endParaRPr lang="uk-UA" sz="1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endParaRPr lang="uk-UA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uk-UA" sz="1800" b="1" i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Порушення заборони розміщення ставок на спорт, пов’язаних з маніпулюванням офіційним спортивним змаганням</a:t>
                      </a:r>
                      <a:endParaRPr lang="uk-UA" sz="1100" b="1" noProof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017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07288" cy="1512168"/>
          </a:xfrm>
        </p:spPr>
        <p:txBody>
          <a:bodyPr numCol="2">
            <a:normAutofit fontScale="90000"/>
          </a:bodyPr>
          <a:lstStyle/>
          <a:p>
            <a:pPr algn="l"/>
            <a:r>
              <a:rPr lang="uk-UA" sz="1800" b="1" smtClean="0"/>
              <a:t>     </a:t>
            </a:r>
            <a:r>
              <a:rPr lang="uk-UA" sz="2000" b="1" smtClean="0"/>
              <a:t>Національна школа суддів України </a:t>
            </a:r>
            <a:r>
              <a:rPr lang="uk-UA" sz="1600" b="1" smtClean="0"/>
              <a:t>     </a:t>
            </a:r>
            <a:r>
              <a:rPr lang="uk-UA" sz="1300" b="1" smtClean="0">
                <a:solidFill>
                  <a:schemeClr val="tx2"/>
                </a:solidFill>
              </a:rPr>
              <a:t/>
            </a:r>
            <a:br>
              <a:rPr lang="uk-UA" sz="1300" b="1" smtClean="0">
                <a:solidFill>
                  <a:schemeClr val="tx2"/>
                </a:solidFill>
              </a:rPr>
            </a:br>
            <a:r>
              <a:rPr lang="uk-UA" sz="8800" b="1" smtClean="0">
                <a:solidFill>
                  <a:schemeClr val="tx2"/>
                </a:solidFill>
              </a:rPr>
              <a:t/>
            </a:r>
            <a:br>
              <a:rPr lang="uk-UA" sz="8800" b="1" smtClean="0">
                <a:solidFill>
                  <a:schemeClr val="tx2"/>
                </a:solidFill>
              </a:rPr>
            </a:br>
            <a:endParaRPr lang="uk-UA" sz="270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72816"/>
            <a:ext cx="8568952" cy="47525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600" b="1" dirty="0" smtClean="0"/>
              <a:t>Статистика (2014)</a:t>
            </a:r>
          </a:p>
          <a:p>
            <a:pPr algn="ctr">
              <a:lnSpc>
                <a:spcPct val="90000"/>
              </a:lnSpc>
              <a:buNone/>
              <a:defRPr/>
            </a:pPr>
            <a:r>
              <a:rPr lang="uk-UA" sz="2800" u="sng" dirty="0" smtClean="0"/>
              <a:t>Розглянуто 2,5 тис. справ </a:t>
            </a:r>
          </a:p>
          <a:p>
            <a:pPr>
              <a:lnSpc>
                <a:spcPct val="90000"/>
              </a:lnSpc>
              <a:defRPr/>
            </a:pPr>
            <a:r>
              <a:rPr lang="uk-UA" sz="2800" dirty="0" smtClean="0"/>
              <a:t>172-6 (фін. контроль)   - 1,2 тис. (ш. 994)</a:t>
            </a:r>
          </a:p>
          <a:p>
            <a:pPr>
              <a:lnSpc>
                <a:spcPct val="90000"/>
              </a:lnSpc>
              <a:defRPr/>
            </a:pPr>
            <a:r>
              <a:rPr lang="uk-UA" sz="2800" dirty="0" smtClean="0"/>
              <a:t>172-7 (конфлікт)            -     902    (ш.678)</a:t>
            </a:r>
          </a:p>
          <a:p>
            <a:pPr>
              <a:lnSpc>
                <a:spcPct val="90000"/>
              </a:lnSpc>
              <a:defRPr/>
            </a:pPr>
            <a:r>
              <a:rPr lang="uk-UA" sz="2800" dirty="0" smtClean="0"/>
              <a:t>172-4 (сумісництво)      -     225    (ш.144)</a:t>
            </a:r>
          </a:p>
          <a:p>
            <a:pPr>
              <a:lnSpc>
                <a:spcPct val="90000"/>
              </a:lnSpc>
              <a:defRPr/>
            </a:pPr>
            <a:r>
              <a:rPr lang="uk-UA" sz="2800" dirty="0" smtClean="0"/>
              <a:t>172-5 (подарунки)         -     88      (ш.68; к. 51)</a:t>
            </a:r>
          </a:p>
          <a:p>
            <a:pPr>
              <a:lnSpc>
                <a:spcPct val="90000"/>
              </a:lnSpc>
              <a:defRPr/>
            </a:pPr>
            <a:r>
              <a:rPr lang="uk-UA" sz="2800" dirty="0" smtClean="0"/>
              <a:t>172-9 (невжиття)           -      76      (ш.47)</a:t>
            </a:r>
          </a:p>
          <a:p>
            <a:pPr>
              <a:lnSpc>
                <a:spcPct val="90000"/>
              </a:lnSpc>
              <a:defRPr/>
            </a:pPr>
            <a:r>
              <a:rPr lang="uk-UA" sz="2800" dirty="0" smtClean="0"/>
              <a:t>172-8 (вик. </a:t>
            </a:r>
            <a:r>
              <a:rPr lang="uk-UA" sz="2800" dirty="0" err="1" smtClean="0"/>
              <a:t>інформ</a:t>
            </a:r>
            <a:r>
              <a:rPr lang="uk-UA" sz="2800" dirty="0" smtClean="0"/>
              <a:t>.)      -      37     (ш.32)</a:t>
            </a:r>
          </a:p>
          <a:p>
            <a:pPr marL="0" indent="0">
              <a:lnSpc>
                <a:spcPct val="90000"/>
              </a:lnSpc>
              <a:buClr>
                <a:srgbClr val="86D1EC"/>
              </a:buClr>
              <a:buNone/>
              <a:defRPr/>
            </a:pPr>
            <a:r>
              <a:rPr lang="uk-UA" sz="2800" dirty="0" smtClean="0"/>
              <a:t>               </a:t>
            </a:r>
            <a:r>
              <a:rPr lang="uk-UA" sz="2800" dirty="0" err="1" smtClean="0"/>
              <a:t>п.п</a:t>
            </a:r>
            <a:r>
              <a:rPr lang="uk-UA" sz="2800" dirty="0" smtClean="0"/>
              <a:t>. 2015 – розглянуто 1,4 тис. справ </a:t>
            </a:r>
          </a:p>
        </p:txBody>
      </p:sp>
      <p:pic>
        <p:nvPicPr>
          <p:cNvPr id="4" name="Рисунок 3" descr="http://www.nsj.gov.ua/images/logo/logo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6445" y="620688"/>
            <a:ext cx="1728192" cy="10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89834"/>
            <a:ext cx="3584575" cy="4692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4938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07288" cy="1512168"/>
          </a:xfrm>
        </p:spPr>
        <p:txBody>
          <a:bodyPr numCol="2">
            <a:normAutofit fontScale="90000"/>
          </a:bodyPr>
          <a:lstStyle/>
          <a:p>
            <a:pPr algn="l"/>
            <a:r>
              <a:rPr lang="uk-UA" sz="1800" b="1" smtClean="0"/>
              <a:t>     </a:t>
            </a:r>
            <a:r>
              <a:rPr lang="uk-UA" sz="2000" b="1" smtClean="0"/>
              <a:t>Національна школа суддів України </a:t>
            </a:r>
            <a:r>
              <a:rPr lang="uk-UA" sz="1600" b="1" smtClean="0"/>
              <a:t>     </a:t>
            </a:r>
            <a:r>
              <a:rPr lang="uk-UA" sz="1300" b="1" smtClean="0">
                <a:solidFill>
                  <a:schemeClr val="tx2"/>
                </a:solidFill>
              </a:rPr>
              <a:t/>
            </a:r>
            <a:br>
              <a:rPr lang="uk-UA" sz="1300" b="1" smtClean="0">
                <a:solidFill>
                  <a:schemeClr val="tx2"/>
                </a:solidFill>
              </a:rPr>
            </a:br>
            <a:r>
              <a:rPr lang="uk-UA" sz="8800" b="1" smtClean="0">
                <a:solidFill>
                  <a:schemeClr val="tx2"/>
                </a:solidFill>
              </a:rPr>
              <a:t/>
            </a:r>
            <a:br>
              <a:rPr lang="uk-UA" sz="8800" b="1" smtClean="0">
                <a:solidFill>
                  <a:schemeClr val="tx2"/>
                </a:solidFill>
              </a:rPr>
            </a:br>
            <a:endParaRPr lang="uk-UA" sz="270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060848"/>
            <a:ext cx="8640960" cy="439248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4400" b="1" dirty="0" smtClean="0"/>
              <a:t>Це важливо:</a:t>
            </a:r>
          </a:p>
          <a:p>
            <a:pPr>
              <a:defRPr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при кваліфікації діянь як адміністративних правопорушень, пов'язаних з корупцією, 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не вимагається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встановлення та доведення таких кваліфікуючих ознак складу, як </a:t>
            </a:r>
          </a:p>
          <a:p>
            <a:pPr marL="571500" indent="-571500">
              <a:buFont typeface="Wingdings" pitchFamily="2" charset="2"/>
              <a:buChar char="ü"/>
              <a:defRPr/>
            </a:pPr>
            <a:r>
              <a:rPr lang="uk-UA" b="1" dirty="0" smtClean="0">
                <a:latin typeface="Arial" pitchFamily="34" charset="0"/>
                <a:cs typeface="Arial" pitchFamily="34" charset="0"/>
              </a:rPr>
              <a:t>наявність ознак корупції;</a:t>
            </a:r>
          </a:p>
          <a:p>
            <a:pPr marL="571500" indent="-571500">
              <a:buFont typeface="Wingdings" pitchFamily="2" charset="2"/>
              <a:buChar char="ü"/>
              <a:defRPr/>
            </a:pPr>
            <a:r>
              <a:rPr lang="uk-UA" b="1" dirty="0" smtClean="0">
                <a:latin typeface="Arial" pitchFamily="34" charset="0"/>
                <a:cs typeface="Arial" pitchFamily="34" charset="0"/>
              </a:rPr>
              <a:t>умисел на вчинення діяння.</a:t>
            </a:r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endParaRPr lang="uk-UA" sz="2800" dirty="0"/>
          </a:p>
        </p:txBody>
      </p:sp>
      <p:pic>
        <p:nvPicPr>
          <p:cNvPr id="4" name="Рисунок 3" descr="http://www.nsj.gov.ua/images/logo/logo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6445" y="620688"/>
            <a:ext cx="1728192" cy="10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89834"/>
            <a:ext cx="3584575" cy="4692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3640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1515</TotalTime>
  <Words>1160</Words>
  <Application>Microsoft Office PowerPoint</Application>
  <PresentationFormat>Экран (4:3)</PresentationFormat>
  <Paragraphs>183</Paragraphs>
  <Slides>22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Відповідальність за корупційні правопорушення:  підстави для притягнення  суб’єкти</vt:lpstr>
      <vt:lpstr>     Національна школа суддів України        </vt:lpstr>
      <vt:lpstr>Ранг країн (167) в світі за ІСК (2015)</vt:lpstr>
      <vt:lpstr>Слайд 4</vt:lpstr>
      <vt:lpstr>     Національна школа суддів України        </vt:lpstr>
      <vt:lpstr>     Національна школа суддів України        </vt:lpstr>
      <vt:lpstr>АДМІНІСТРАТИВНІ ПРАВОПОРУШЕННЯ, ПОВ’ЯЗАНІ З КОРУПЦІЄЮ</vt:lpstr>
      <vt:lpstr>     Національна школа суддів України        </vt:lpstr>
      <vt:lpstr>     Національна школа суддів України        </vt:lpstr>
      <vt:lpstr>     Національна школа суддів України        </vt:lpstr>
      <vt:lpstr>     Національна школа суддів України        </vt:lpstr>
      <vt:lpstr>     Національна школа суддів України        </vt:lpstr>
      <vt:lpstr>     Національна школа суддів України        </vt:lpstr>
      <vt:lpstr>     Національна школа суддів України        </vt:lpstr>
      <vt:lpstr>     Національна школа суддів України        </vt:lpstr>
      <vt:lpstr>Як це відбувається ...</vt:lpstr>
      <vt:lpstr>     Національна школа суддів України        </vt:lpstr>
      <vt:lpstr>     Національна школа суддів України        </vt:lpstr>
      <vt:lpstr>     Національна школа суддів України        </vt:lpstr>
      <vt:lpstr>                              Національна школа                               суддів України </vt:lpstr>
      <vt:lpstr>Слайд 21</vt:lpstr>
      <vt:lpstr>     Національна школа суддів України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Національна школа суддів України                СЕМІНАР для суддів та викладачів         Національної     школи     суддів     України        "СУДОВА ПРАКТИКА РОЗГЛЯДУ           СПРАВ ЩОДО НАСИЛЬСТВА                         В СІМ’Ї"                    м. Київ, 11 грудня 2013 року  </dc:title>
  <cp:lastModifiedBy>WiZaRd</cp:lastModifiedBy>
  <cp:revision>91</cp:revision>
  <dcterms:modified xsi:type="dcterms:W3CDTF">2016-11-16T09:52:29Z</dcterms:modified>
</cp:coreProperties>
</file>